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6" r:id="rId2"/>
    <p:sldId id="291" r:id="rId3"/>
    <p:sldId id="292" r:id="rId4"/>
    <p:sldId id="293" r:id="rId5"/>
    <p:sldId id="294" r:id="rId6"/>
    <p:sldId id="290" r:id="rId7"/>
    <p:sldId id="288" r:id="rId8"/>
    <p:sldId id="277" r:id="rId9"/>
    <p:sldId id="256" r:id="rId10"/>
    <p:sldId id="289" r:id="rId11"/>
    <p:sldId id="273" r:id="rId12"/>
    <p:sldId id="274" r:id="rId13"/>
    <p:sldId id="275" r:id="rId14"/>
    <p:sldId id="278" r:id="rId15"/>
    <p:sldId id="279" r:id="rId16"/>
    <p:sldId id="280" r:id="rId17"/>
    <p:sldId id="281" r:id="rId18"/>
    <p:sldId id="282" r:id="rId19"/>
    <p:sldId id="283" r:id="rId20"/>
    <p:sldId id="284"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8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77"/>
    <p:restoredTop sz="94608"/>
  </p:normalViewPr>
  <p:slideViewPr>
    <p:cSldViewPr snapToGrid="0" snapToObjects="1">
      <p:cViewPr varScale="1">
        <p:scale>
          <a:sx n="70" d="100"/>
          <a:sy n="70" d="100"/>
        </p:scale>
        <p:origin x="192" y="9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oleObject" Target="file:////Users/PhillipLeBel/Library/Containers/com.microsoft.Excel/Data/Desktop/Number%20Systems,%20Technology,%20and%20Civilization/%20Data/03%20RealPerCapitaGD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PhillipLeBel/Library/Containers/com.microsoft.Excel/Data/Desktop/Shares%20of%20PPP%20$2017%20Global%20GDP.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PhillipLeBel/Library/Containers/com.microsoft.Excel/Data/Desktop/Global%20Climate%20Change/Global%20Land%20and%20Ocean%20Surface%20Tempertures%20from%201880-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PhillipLeBel/Library/Containers/com.microsoft.Excel/Data/Desktop/Global%20Climate%20Change/Global%20Land%20and%20Ocean%20Surface%20Tempertures%20from%201880-20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sers/PhillipLeBel/Library/Containers/com.microsoft.Excel/Data/Desktop/TheCobwebMod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solidFill>
                  <a:schemeClr val="accent1"/>
                </a:solidFill>
              </a:rPr>
              <a:t>U.S.</a:t>
            </a:r>
            <a:r>
              <a:rPr lang="en-US" sz="1800" b="1" baseline="0" dirty="0">
                <a:solidFill>
                  <a:schemeClr val="accent1"/>
                </a:solidFill>
              </a:rPr>
              <a:t> </a:t>
            </a:r>
            <a:r>
              <a:rPr lang="en-US" sz="1800" b="1" dirty="0">
                <a:solidFill>
                  <a:schemeClr val="accent1"/>
                </a:solidFill>
              </a:rPr>
              <a:t>Real Per Capita GDP</a:t>
            </a:r>
          </a:p>
        </c:rich>
      </c:tx>
      <c:layout>
        <c:manualLayout>
          <c:xMode val="edge"/>
          <c:yMode val="edge"/>
          <c:x val="0.39179098067287044"/>
          <c:y val="3.8553454014124522E-2"/>
        </c:manualLayout>
      </c:layout>
      <c:overlay val="0"/>
      <c:spPr>
        <a:noFill/>
        <a:ln w="28575">
          <a:solidFill>
            <a:srgbClr val="C00000"/>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613827660257185E-2"/>
          <c:y val="0.15992604257801107"/>
          <c:w val="0.87193720534149532"/>
          <c:h val="0.67032087483909875"/>
        </c:manualLayout>
      </c:layout>
      <c:lineChart>
        <c:grouping val="standard"/>
        <c:varyColors val="0"/>
        <c:ser>
          <c:idx val="0"/>
          <c:order val="0"/>
          <c:tx>
            <c:strRef>
              <c:f>'FRED Graph'!$B$11</c:f>
              <c:strCache>
                <c:ptCount val="1"/>
                <c:pt idx="0">
                  <c:v>Real Per Capita GDP</c:v>
                </c:pt>
              </c:strCache>
            </c:strRef>
          </c:tx>
          <c:spPr>
            <a:ln w="50800" cap="rnd">
              <a:solidFill>
                <a:schemeClr val="accent1"/>
              </a:solidFill>
              <a:round/>
            </a:ln>
            <a:effectLst/>
          </c:spPr>
          <c:marker>
            <c:symbol val="none"/>
          </c:marker>
          <c:cat>
            <c:numRef>
              <c:f>'FRED Graph'!$A$12:$A$312</c:f>
              <c:numCache>
                <c:formatCode>yyyy\-mm\-dd</c:formatCode>
                <c:ptCount val="301"/>
                <c:pt idx="0">
                  <c:v>17168</c:v>
                </c:pt>
                <c:pt idx="1">
                  <c:v>17258</c:v>
                </c:pt>
                <c:pt idx="2">
                  <c:v>17349</c:v>
                </c:pt>
                <c:pt idx="3">
                  <c:v>17441</c:v>
                </c:pt>
                <c:pt idx="4">
                  <c:v>17533</c:v>
                </c:pt>
                <c:pt idx="5">
                  <c:v>17624</c:v>
                </c:pt>
                <c:pt idx="6">
                  <c:v>17715</c:v>
                </c:pt>
                <c:pt idx="7">
                  <c:v>17807</c:v>
                </c:pt>
                <c:pt idx="8">
                  <c:v>17899</c:v>
                </c:pt>
                <c:pt idx="9">
                  <c:v>17989</c:v>
                </c:pt>
                <c:pt idx="10">
                  <c:v>18080</c:v>
                </c:pt>
                <c:pt idx="11">
                  <c:v>18172</c:v>
                </c:pt>
                <c:pt idx="12">
                  <c:v>18264</c:v>
                </c:pt>
                <c:pt idx="13">
                  <c:v>18354</c:v>
                </c:pt>
                <c:pt idx="14">
                  <c:v>18445</c:v>
                </c:pt>
                <c:pt idx="15">
                  <c:v>18537</c:v>
                </c:pt>
                <c:pt idx="16">
                  <c:v>18629</c:v>
                </c:pt>
                <c:pt idx="17">
                  <c:v>18719</c:v>
                </c:pt>
                <c:pt idx="18">
                  <c:v>18810</c:v>
                </c:pt>
                <c:pt idx="19">
                  <c:v>18902</c:v>
                </c:pt>
                <c:pt idx="20">
                  <c:v>18994</c:v>
                </c:pt>
                <c:pt idx="21">
                  <c:v>19085</c:v>
                </c:pt>
                <c:pt idx="22">
                  <c:v>19176</c:v>
                </c:pt>
                <c:pt idx="23">
                  <c:v>19268</c:v>
                </c:pt>
                <c:pt idx="24">
                  <c:v>19360</c:v>
                </c:pt>
                <c:pt idx="25">
                  <c:v>19450</c:v>
                </c:pt>
                <c:pt idx="26">
                  <c:v>19541</c:v>
                </c:pt>
                <c:pt idx="27">
                  <c:v>19633</c:v>
                </c:pt>
                <c:pt idx="28">
                  <c:v>19725</c:v>
                </c:pt>
                <c:pt idx="29">
                  <c:v>19815</c:v>
                </c:pt>
                <c:pt idx="30">
                  <c:v>19906</c:v>
                </c:pt>
                <c:pt idx="31">
                  <c:v>19998</c:v>
                </c:pt>
                <c:pt idx="32">
                  <c:v>20090</c:v>
                </c:pt>
                <c:pt idx="33">
                  <c:v>20180</c:v>
                </c:pt>
                <c:pt idx="34">
                  <c:v>20271</c:v>
                </c:pt>
                <c:pt idx="35">
                  <c:v>20363</c:v>
                </c:pt>
                <c:pt idx="36">
                  <c:v>20455</c:v>
                </c:pt>
                <c:pt idx="37">
                  <c:v>20546</c:v>
                </c:pt>
                <c:pt idx="38">
                  <c:v>20637</c:v>
                </c:pt>
                <c:pt idx="39">
                  <c:v>20729</c:v>
                </c:pt>
                <c:pt idx="40">
                  <c:v>20821</c:v>
                </c:pt>
                <c:pt idx="41">
                  <c:v>20911</c:v>
                </c:pt>
                <c:pt idx="42">
                  <c:v>21002</c:v>
                </c:pt>
                <c:pt idx="43">
                  <c:v>21094</c:v>
                </c:pt>
                <c:pt idx="44">
                  <c:v>21186</c:v>
                </c:pt>
                <c:pt idx="45">
                  <c:v>21276</c:v>
                </c:pt>
                <c:pt idx="46">
                  <c:v>21367</c:v>
                </c:pt>
                <c:pt idx="47">
                  <c:v>21459</c:v>
                </c:pt>
                <c:pt idx="48">
                  <c:v>21551</c:v>
                </c:pt>
                <c:pt idx="49">
                  <c:v>21641</c:v>
                </c:pt>
                <c:pt idx="50">
                  <c:v>21732</c:v>
                </c:pt>
                <c:pt idx="51">
                  <c:v>21824</c:v>
                </c:pt>
                <c:pt idx="52">
                  <c:v>21916</c:v>
                </c:pt>
                <c:pt idx="53">
                  <c:v>22007</c:v>
                </c:pt>
                <c:pt idx="54">
                  <c:v>22098</c:v>
                </c:pt>
                <c:pt idx="55">
                  <c:v>22190</c:v>
                </c:pt>
                <c:pt idx="56">
                  <c:v>22282</c:v>
                </c:pt>
                <c:pt idx="57">
                  <c:v>22372</c:v>
                </c:pt>
                <c:pt idx="58">
                  <c:v>22463</c:v>
                </c:pt>
                <c:pt idx="59">
                  <c:v>22555</c:v>
                </c:pt>
                <c:pt idx="60">
                  <c:v>22647</c:v>
                </c:pt>
                <c:pt idx="61">
                  <c:v>22737</c:v>
                </c:pt>
                <c:pt idx="62">
                  <c:v>22828</c:v>
                </c:pt>
                <c:pt idx="63">
                  <c:v>22920</c:v>
                </c:pt>
                <c:pt idx="64">
                  <c:v>23012</c:v>
                </c:pt>
                <c:pt idx="65">
                  <c:v>23102</c:v>
                </c:pt>
                <c:pt idx="66">
                  <c:v>23193</c:v>
                </c:pt>
                <c:pt idx="67">
                  <c:v>23285</c:v>
                </c:pt>
                <c:pt idx="68">
                  <c:v>23377</c:v>
                </c:pt>
                <c:pt idx="69">
                  <c:v>23468</c:v>
                </c:pt>
                <c:pt idx="70">
                  <c:v>23559</c:v>
                </c:pt>
                <c:pt idx="71">
                  <c:v>23651</c:v>
                </c:pt>
                <c:pt idx="72">
                  <c:v>23743</c:v>
                </c:pt>
                <c:pt idx="73">
                  <c:v>23833</c:v>
                </c:pt>
                <c:pt idx="74">
                  <c:v>23924</c:v>
                </c:pt>
                <c:pt idx="75">
                  <c:v>24016</c:v>
                </c:pt>
                <c:pt idx="76">
                  <c:v>24108</c:v>
                </c:pt>
                <c:pt idx="77">
                  <c:v>24198</c:v>
                </c:pt>
                <c:pt idx="78">
                  <c:v>24289</c:v>
                </c:pt>
                <c:pt idx="79">
                  <c:v>24381</c:v>
                </c:pt>
                <c:pt idx="80">
                  <c:v>24473</c:v>
                </c:pt>
                <c:pt idx="81">
                  <c:v>24563</c:v>
                </c:pt>
                <c:pt idx="82">
                  <c:v>24654</c:v>
                </c:pt>
                <c:pt idx="83">
                  <c:v>24746</c:v>
                </c:pt>
                <c:pt idx="84">
                  <c:v>24838</c:v>
                </c:pt>
                <c:pt idx="85">
                  <c:v>24929</c:v>
                </c:pt>
                <c:pt idx="86">
                  <c:v>25020</c:v>
                </c:pt>
                <c:pt idx="87">
                  <c:v>25112</c:v>
                </c:pt>
                <c:pt idx="88">
                  <c:v>25204</c:v>
                </c:pt>
                <c:pt idx="89">
                  <c:v>25294</c:v>
                </c:pt>
                <c:pt idx="90">
                  <c:v>25385</c:v>
                </c:pt>
                <c:pt idx="91">
                  <c:v>25477</c:v>
                </c:pt>
                <c:pt idx="92">
                  <c:v>25569</c:v>
                </c:pt>
                <c:pt idx="93">
                  <c:v>25659</c:v>
                </c:pt>
                <c:pt idx="94">
                  <c:v>25750</c:v>
                </c:pt>
                <c:pt idx="95">
                  <c:v>25842</c:v>
                </c:pt>
                <c:pt idx="96">
                  <c:v>25934</c:v>
                </c:pt>
                <c:pt idx="97">
                  <c:v>26024</c:v>
                </c:pt>
                <c:pt idx="98">
                  <c:v>26115</c:v>
                </c:pt>
                <c:pt idx="99">
                  <c:v>26207</c:v>
                </c:pt>
                <c:pt idx="100">
                  <c:v>26299</c:v>
                </c:pt>
                <c:pt idx="101">
                  <c:v>26390</c:v>
                </c:pt>
                <c:pt idx="102">
                  <c:v>26481</c:v>
                </c:pt>
                <c:pt idx="103">
                  <c:v>26573</c:v>
                </c:pt>
                <c:pt idx="104">
                  <c:v>26665</c:v>
                </c:pt>
                <c:pt idx="105">
                  <c:v>26755</c:v>
                </c:pt>
                <c:pt idx="106">
                  <c:v>26846</c:v>
                </c:pt>
                <c:pt idx="107">
                  <c:v>26938</c:v>
                </c:pt>
                <c:pt idx="108">
                  <c:v>27030</c:v>
                </c:pt>
                <c:pt idx="109">
                  <c:v>27120</c:v>
                </c:pt>
                <c:pt idx="110">
                  <c:v>27211</c:v>
                </c:pt>
                <c:pt idx="111">
                  <c:v>27303</c:v>
                </c:pt>
                <c:pt idx="112">
                  <c:v>27395</c:v>
                </c:pt>
                <c:pt idx="113">
                  <c:v>27485</c:v>
                </c:pt>
                <c:pt idx="114">
                  <c:v>27576</c:v>
                </c:pt>
                <c:pt idx="115">
                  <c:v>27668</c:v>
                </c:pt>
                <c:pt idx="116">
                  <c:v>27760</c:v>
                </c:pt>
                <c:pt idx="117">
                  <c:v>27851</c:v>
                </c:pt>
                <c:pt idx="118">
                  <c:v>27942</c:v>
                </c:pt>
                <c:pt idx="119">
                  <c:v>28034</c:v>
                </c:pt>
                <c:pt idx="120">
                  <c:v>28126</c:v>
                </c:pt>
                <c:pt idx="121">
                  <c:v>28216</c:v>
                </c:pt>
                <c:pt idx="122">
                  <c:v>28307</c:v>
                </c:pt>
                <c:pt idx="123">
                  <c:v>28399</c:v>
                </c:pt>
                <c:pt idx="124">
                  <c:v>28491</c:v>
                </c:pt>
                <c:pt idx="125">
                  <c:v>28581</c:v>
                </c:pt>
                <c:pt idx="126">
                  <c:v>28672</c:v>
                </c:pt>
                <c:pt idx="127">
                  <c:v>28764</c:v>
                </c:pt>
                <c:pt idx="128">
                  <c:v>28856</c:v>
                </c:pt>
                <c:pt idx="129">
                  <c:v>28946</c:v>
                </c:pt>
                <c:pt idx="130">
                  <c:v>29037</c:v>
                </c:pt>
                <c:pt idx="131">
                  <c:v>29129</c:v>
                </c:pt>
                <c:pt idx="132">
                  <c:v>29221</c:v>
                </c:pt>
                <c:pt idx="133">
                  <c:v>29312</c:v>
                </c:pt>
                <c:pt idx="134">
                  <c:v>29403</c:v>
                </c:pt>
                <c:pt idx="135">
                  <c:v>29495</c:v>
                </c:pt>
                <c:pt idx="136">
                  <c:v>29587</c:v>
                </c:pt>
                <c:pt idx="137">
                  <c:v>29677</c:v>
                </c:pt>
                <c:pt idx="138">
                  <c:v>29768</c:v>
                </c:pt>
                <c:pt idx="139">
                  <c:v>29860</c:v>
                </c:pt>
                <c:pt idx="140">
                  <c:v>29952</c:v>
                </c:pt>
                <c:pt idx="141">
                  <c:v>30042</c:v>
                </c:pt>
                <c:pt idx="142">
                  <c:v>30133</c:v>
                </c:pt>
                <c:pt idx="143">
                  <c:v>30225</c:v>
                </c:pt>
                <c:pt idx="144">
                  <c:v>30317</c:v>
                </c:pt>
                <c:pt idx="145">
                  <c:v>30407</c:v>
                </c:pt>
                <c:pt idx="146">
                  <c:v>30498</c:v>
                </c:pt>
                <c:pt idx="147">
                  <c:v>30590</c:v>
                </c:pt>
                <c:pt idx="148">
                  <c:v>30682</c:v>
                </c:pt>
                <c:pt idx="149">
                  <c:v>30773</c:v>
                </c:pt>
                <c:pt idx="150">
                  <c:v>30864</c:v>
                </c:pt>
                <c:pt idx="151">
                  <c:v>30956</c:v>
                </c:pt>
                <c:pt idx="152">
                  <c:v>31048</c:v>
                </c:pt>
                <c:pt idx="153">
                  <c:v>31138</c:v>
                </c:pt>
                <c:pt idx="154">
                  <c:v>31229</c:v>
                </c:pt>
                <c:pt idx="155">
                  <c:v>31321</c:v>
                </c:pt>
                <c:pt idx="156">
                  <c:v>31413</c:v>
                </c:pt>
                <c:pt idx="157">
                  <c:v>31503</c:v>
                </c:pt>
                <c:pt idx="158">
                  <c:v>31594</c:v>
                </c:pt>
                <c:pt idx="159">
                  <c:v>31686</c:v>
                </c:pt>
                <c:pt idx="160">
                  <c:v>31778</c:v>
                </c:pt>
                <c:pt idx="161">
                  <c:v>31868</c:v>
                </c:pt>
                <c:pt idx="162">
                  <c:v>31959</c:v>
                </c:pt>
                <c:pt idx="163">
                  <c:v>32051</c:v>
                </c:pt>
                <c:pt idx="164">
                  <c:v>32143</c:v>
                </c:pt>
                <c:pt idx="165">
                  <c:v>32234</c:v>
                </c:pt>
                <c:pt idx="166">
                  <c:v>32325</c:v>
                </c:pt>
                <c:pt idx="167">
                  <c:v>32417</c:v>
                </c:pt>
                <c:pt idx="168">
                  <c:v>32509</c:v>
                </c:pt>
                <c:pt idx="169">
                  <c:v>32599</c:v>
                </c:pt>
                <c:pt idx="170">
                  <c:v>32690</c:v>
                </c:pt>
                <c:pt idx="171">
                  <c:v>32782</c:v>
                </c:pt>
                <c:pt idx="172">
                  <c:v>32874</c:v>
                </c:pt>
                <c:pt idx="173">
                  <c:v>32964</c:v>
                </c:pt>
                <c:pt idx="174">
                  <c:v>33055</c:v>
                </c:pt>
                <c:pt idx="175">
                  <c:v>33147</c:v>
                </c:pt>
                <c:pt idx="176">
                  <c:v>33239</c:v>
                </c:pt>
                <c:pt idx="177">
                  <c:v>33329</c:v>
                </c:pt>
                <c:pt idx="178">
                  <c:v>33420</c:v>
                </c:pt>
                <c:pt idx="179">
                  <c:v>33512</c:v>
                </c:pt>
                <c:pt idx="180">
                  <c:v>33604</c:v>
                </c:pt>
                <c:pt idx="181">
                  <c:v>33695</c:v>
                </c:pt>
                <c:pt idx="182">
                  <c:v>33786</c:v>
                </c:pt>
                <c:pt idx="183">
                  <c:v>33878</c:v>
                </c:pt>
                <c:pt idx="184">
                  <c:v>33970</c:v>
                </c:pt>
                <c:pt idx="185">
                  <c:v>34060</c:v>
                </c:pt>
                <c:pt idx="186">
                  <c:v>34151</c:v>
                </c:pt>
                <c:pt idx="187">
                  <c:v>34243</c:v>
                </c:pt>
                <c:pt idx="188">
                  <c:v>34335</c:v>
                </c:pt>
                <c:pt idx="189">
                  <c:v>34425</c:v>
                </c:pt>
                <c:pt idx="190">
                  <c:v>34516</c:v>
                </c:pt>
                <c:pt idx="191">
                  <c:v>34608</c:v>
                </c:pt>
                <c:pt idx="192">
                  <c:v>34700</c:v>
                </c:pt>
                <c:pt idx="193">
                  <c:v>34790</c:v>
                </c:pt>
                <c:pt idx="194">
                  <c:v>34881</c:v>
                </c:pt>
                <c:pt idx="195">
                  <c:v>34973</c:v>
                </c:pt>
                <c:pt idx="196">
                  <c:v>35065</c:v>
                </c:pt>
                <c:pt idx="197">
                  <c:v>35156</c:v>
                </c:pt>
                <c:pt idx="198">
                  <c:v>35247</c:v>
                </c:pt>
                <c:pt idx="199">
                  <c:v>35339</c:v>
                </c:pt>
                <c:pt idx="200">
                  <c:v>35431</c:v>
                </c:pt>
                <c:pt idx="201">
                  <c:v>35521</c:v>
                </c:pt>
                <c:pt idx="202">
                  <c:v>35612</c:v>
                </c:pt>
                <c:pt idx="203">
                  <c:v>35704</c:v>
                </c:pt>
                <c:pt idx="204">
                  <c:v>35796</c:v>
                </c:pt>
                <c:pt idx="205">
                  <c:v>35886</c:v>
                </c:pt>
                <c:pt idx="206">
                  <c:v>35977</c:v>
                </c:pt>
                <c:pt idx="207">
                  <c:v>36069</c:v>
                </c:pt>
                <c:pt idx="208">
                  <c:v>36161</c:v>
                </c:pt>
                <c:pt idx="209">
                  <c:v>36251</c:v>
                </c:pt>
                <c:pt idx="210">
                  <c:v>36342</c:v>
                </c:pt>
                <c:pt idx="211">
                  <c:v>36434</c:v>
                </c:pt>
                <c:pt idx="212">
                  <c:v>36526</c:v>
                </c:pt>
                <c:pt idx="213">
                  <c:v>36617</c:v>
                </c:pt>
                <c:pt idx="214">
                  <c:v>36708</c:v>
                </c:pt>
                <c:pt idx="215">
                  <c:v>36800</c:v>
                </c:pt>
                <c:pt idx="216">
                  <c:v>36892</c:v>
                </c:pt>
                <c:pt idx="217">
                  <c:v>36982</c:v>
                </c:pt>
                <c:pt idx="218">
                  <c:v>37073</c:v>
                </c:pt>
                <c:pt idx="219">
                  <c:v>37165</c:v>
                </c:pt>
                <c:pt idx="220">
                  <c:v>37257</c:v>
                </c:pt>
                <c:pt idx="221">
                  <c:v>37347</c:v>
                </c:pt>
                <c:pt idx="222">
                  <c:v>37438</c:v>
                </c:pt>
                <c:pt idx="223">
                  <c:v>37530</c:v>
                </c:pt>
                <c:pt idx="224">
                  <c:v>37622</c:v>
                </c:pt>
                <c:pt idx="225">
                  <c:v>37712</c:v>
                </c:pt>
                <c:pt idx="226">
                  <c:v>37803</c:v>
                </c:pt>
                <c:pt idx="227">
                  <c:v>37895</c:v>
                </c:pt>
                <c:pt idx="228">
                  <c:v>37987</c:v>
                </c:pt>
                <c:pt idx="229">
                  <c:v>38078</c:v>
                </c:pt>
                <c:pt idx="230">
                  <c:v>38169</c:v>
                </c:pt>
                <c:pt idx="231">
                  <c:v>38261</c:v>
                </c:pt>
                <c:pt idx="232">
                  <c:v>38353</c:v>
                </c:pt>
                <c:pt idx="233">
                  <c:v>38443</c:v>
                </c:pt>
                <c:pt idx="234">
                  <c:v>38534</c:v>
                </c:pt>
                <c:pt idx="235">
                  <c:v>38626</c:v>
                </c:pt>
                <c:pt idx="236">
                  <c:v>38718</c:v>
                </c:pt>
                <c:pt idx="237">
                  <c:v>38808</c:v>
                </c:pt>
                <c:pt idx="238">
                  <c:v>38899</c:v>
                </c:pt>
                <c:pt idx="239">
                  <c:v>38991</c:v>
                </c:pt>
                <c:pt idx="240">
                  <c:v>39083</c:v>
                </c:pt>
                <c:pt idx="241">
                  <c:v>39173</c:v>
                </c:pt>
                <c:pt idx="242">
                  <c:v>39264</c:v>
                </c:pt>
                <c:pt idx="243">
                  <c:v>39356</c:v>
                </c:pt>
                <c:pt idx="244">
                  <c:v>39448</c:v>
                </c:pt>
                <c:pt idx="245">
                  <c:v>39539</c:v>
                </c:pt>
                <c:pt idx="246">
                  <c:v>39630</c:v>
                </c:pt>
                <c:pt idx="247">
                  <c:v>39722</c:v>
                </c:pt>
                <c:pt idx="248">
                  <c:v>39814</c:v>
                </c:pt>
                <c:pt idx="249">
                  <c:v>39904</c:v>
                </c:pt>
                <c:pt idx="250">
                  <c:v>39995</c:v>
                </c:pt>
                <c:pt idx="251">
                  <c:v>40087</c:v>
                </c:pt>
                <c:pt idx="252">
                  <c:v>40179</c:v>
                </c:pt>
                <c:pt idx="253">
                  <c:v>40269</c:v>
                </c:pt>
                <c:pt idx="254">
                  <c:v>40360</c:v>
                </c:pt>
                <c:pt idx="255">
                  <c:v>40452</c:v>
                </c:pt>
                <c:pt idx="256">
                  <c:v>40544</c:v>
                </c:pt>
                <c:pt idx="257">
                  <c:v>40634</c:v>
                </c:pt>
                <c:pt idx="258">
                  <c:v>40725</c:v>
                </c:pt>
                <c:pt idx="259">
                  <c:v>40817</c:v>
                </c:pt>
                <c:pt idx="260">
                  <c:v>40909</c:v>
                </c:pt>
                <c:pt idx="261">
                  <c:v>41000</c:v>
                </c:pt>
                <c:pt idx="262">
                  <c:v>41091</c:v>
                </c:pt>
                <c:pt idx="263">
                  <c:v>41183</c:v>
                </c:pt>
                <c:pt idx="264">
                  <c:v>41275</c:v>
                </c:pt>
                <c:pt idx="265">
                  <c:v>41365</c:v>
                </c:pt>
                <c:pt idx="266">
                  <c:v>41456</c:v>
                </c:pt>
                <c:pt idx="267">
                  <c:v>41548</c:v>
                </c:pt>
                <c:pt idx="268">
                  <c:v>41640</c:v>
                </c:pt>
                <c:pt idx="269">
                  <c:v>41730</c:v>
                </c:pt>
                <c:pt idx="270">
                  <c:v>41821</c:v>
                </c:pt>
                <c:pt idx="271">
                  <c:v>41913</c:v>
                </c:pt>
                <c:pt idx="272">
                  <c:v>42005</c:v>
                </c:pt>
                <c:pt idx="273">
                  <c:v>42095</c:v>
                </c:pt>
                <c:pt idx="274">
                  <c:v>42186</c:v>
                </c:pt>
                <c:pt idx="275">
                  <c:v>42278</c:v>
                </c:pt>
                <c:pt idx="276">
                  <c:v>42370</c:v>
                </c:pt>
                <c:pt idx="277">
                  <c:v>42461</c:v>
                </c:pt>
                <c:pt idx="278">
                  <c:v>42552</c:v>
                </c:pt>
                <c:pt idx="279">
                  <c:v>42644</c:v>
                </c:pt>
                <c:pt idx="280">
                  <c:v>42736</c:v>
                </c:pt>
                <c:pt idx="281">
                  <c:v>42826</c:v>
                </c:pt>
                <c:pt idx="282">
                  <c:v>42917</c:v>
                </c:pt>
                <c:pt idx="283">
                  <c:v>43009</c:v>
                </c:pt>
                <c:pt idx="284">
                  <c:v>43101</c:v>
                </c:pt>
                <c:pt idx="285">
                  <c:v>43191</c:v>
                </c:pt>
                <c:pt idx="286">
                  <c:v>43282</c:v>
                </c:pt>
                <c:pt idx="287">
                  <c:v>43374</c:v>
                </c:pt>
                <c:pt idx="288">
                  <c:v>43466</c:v>
                </c:pt>
                <c:pt idx="289">
                  <c:v>43556</c:v>
                </c:pt>
                <c:pt idx="290">
                  <c:v>43647</c:v>
                </c:pt>
                <c:pt idx="291">
                  <c:v>43739</c:v>
                </c:pt>
                <c:pt idx="292">
                  <c:v>43831</c:v>
                </c:pt>
                <c:pt idx="293">
                  <c:v>43922</c:v>
                </c:pt>
                <c:pt idx="294">
                  <c:v>44013</c:v>
                </c:pt>
                <c:pt idx="295">
                  <c:v>44105</c:v>
                </c:pt>
                <c:pt idx="296">
                  <c:v>44197</c:v>
                </c:pt>
                <c:pt idx="297">
                  <c:v>44287</c:v>
                </c:pt>
                <c:pt idx="298">
                  <c:v>44378</c:v>
                </c:pt>
                <c:pt idx="299">
                  <c:v>44470</c:v>
                </c:pt>
              </c:numCache>
            </c:numRef>
          </c:cat>
          <c:val>
            <c:numRef>
              <c:f>'FRED Graph'!$B$12:$B$312</c:f>
              <c:numCache>
                <c:formatCode>0</c:formatCode>
                <c:ptCount val="301"/>
                <c:pt idx="0">
                  <c:v>14213</c:v>
                </c:pt>
                <c:pt idx="1">
                  <c:v>14111</c:v>
                </c:pt>
                <c:pt idx="2">
                  <c:v>14018</c:v>
                </c:pt>
                <c:pt idx="3">
                  <c:v>14171</c:v>
                </c:pt>
                <c:pt idx="4">
                  <c:v>14326</c:v>
                </c:pt>
                <c:pt idx="5">
                  <c:v>14505</c:v>
                </c:pt>
                <c:pt idx="6">
                  <c:v>14525</c:v>
                </c:pt>
                <c:pt idx="7">
                  <c:v>14474</c:v>
                </c:pt>
                <c:pt idx="8">
                  <c:v>14212</c:v>
                </c:pt>
                <c:pt idx="9">
                  <c:v>14107</c:v>
                </c:pt>
                <c:pt idx="10">
                  <c:v>14192</c:v>
                </c:pt>
                <c:pt idx="11">
                  <c:v>14009</c:v>
                </c:pt>
                <c:pt idx="12">
                  <c:v>14500</c:v>
                </c:pt>
                <c:pt idx="13">
                  <c:v>14889</c:v>
                </c:pt>
                <c:pt idx="14">
                  <c:v>15398</c:v>
                </c:pt>
                <c:pt idx="15">
                  <c:v>15623</c:v>
                </c:pt>
                <c:pt idx="16">
                  <c:v>15769</c:v>
                </c:pt>
                <c:pt idx="17">
                  <c:v>15979</c:v>
                </c:pt>
                <c:pt idx="18">
                  <c:v>16234</c:v>
                </c:pt>
                <c:pt idx="19">
                  <c:v>16192</c:v>
                </c:pt>
                <c:pt idx="20">
                  <c:v>16299</c:v>
                </c:pt>
                <c:pt idx="21">
                  <c:v>16271</c:v>
                </c:pt>
                <c:pt idx="22">
                  <c:v>16317</c:v>
                </c:pt>
                <c:pt idx="23">
                  <c:v>16776</c:v>
                </c:pt>
                <c:pt idx="24">
                  <c:v>17025</c:v>
                </c:pt>
                <c:pt idx="25">
                  <c:v>17093</c:v>
                </c:pt>
                <c:pt idx="26">
                  <c:v>16920</c:v>
                </c:pt>
                <c:pt idx="27">
                  <c:v>16586</c:v>
                </c:pt>
                <c:pt idx="28">
                  <c:v>16436</c:v>
                </c:pt>
                <c:pt idx="29">
                  <c:v>16387</c:v>
                </c:pt>
                <c:pt idx="30">
                  <c:v>16496</c:v>
                </c:pt>
                <c:pt idx="31">
                  <c:v>16737</c:v>
                </c:pt>
                <c:pt idx="32">
                  <c:v>17144</c:v>
                </c:pt>
                <c:pt idx="33">
                  <c:v>17353</c:v>
                </c:pt>
                <c:pt idx="34">
                  <c:v>17508</c:v>
                </c:pt>
                <c:pt idx="35">
                  <c:v>17528</c:v>
                </c:pt>
                <c:pt idx="36">
                  <c:v>17388</c:v>
                </c:pt>
                <c:pt idx="37">
                  <c:v>17461</c:v>
                </c:pt>
                <c:pt idx="38">
                  <c:v>17364</c:v>
                </c:pt>
                <c:pt idx="39">
                  <c:v>17562</c:v>
                </c:pt>
                <c:pt idx="40">
                  <c:v>17595</c:v>
                </c:pt>
                <c:pt idx="41">
                  <c:v>17485</c:v>
                </c:pt>
                <c:pt idx="42">
                  <c:v>17578</c:v>
                </c:pt>
                <c:pt idx="43">
                  <c:v>17317</c:v>
                </c:pt>
                <c:pt idx="44">
                  <c:v>16805</c:v>
                </c:pt>
                <c:pt idx="45">
                  <c:v>16850</c:v>
                </c:pt>
                <c:pt idx="46">
                  <c:v>17166</c:v>
                </c:pt>
                <c:pt idx="47">
                  <c:v>17486</c:v>
                </c:pt>
                <c:pt idx="48">
                  <c:v>17745</c:v>
                </c:pt>
                <c:pt idx="49">
                  <c:v>18075</c:v>
                </c:pt>
                <c:pt idx="50">
                  <c:v>18011</c:v>
                </c:pt>
                <c:pt idx="51">
                  <c:v>17983</c:v>
                </c:pt>
                <c:pt idx="52">
                  <c:v>18279</c:v>
                </c:pt>
                <c:pt idx="53">
                  <c:v>18072</c:v>
                </c:pt>
                <c:pt idx="54">
                  <c:v>18070</c:v>
                </c:pt>
                <c:pt idx="55">
                  <c:v>17768</c:v>
                </c:pt>
                <c:pt idx="56">
                  <c:v>17828</c:v>
                </c:pt>
                <c:pt idx="57">
                  <c:v>18061</c:v>
                </c:pt>
                <c:pt idx="58">
                  <c:v>18331</c:v>
                </c:pt>
                <c:pt idx="59">
                  <c:v>18610</c:v>
                </c:pt>
                <c:pt idx="60">
                  <c:v>18875</c:v>
                </c:pt>
                <c:pt idx="61">
                  <c:v>18979</c:v>
                </c:pt>
                <c:pt idx="62">
                  <c:v>19138</c:v>
                </c:pt>
                <c:pt idx="63">
                  <c:v>19124</c:v>
                </c:pt>
                <c:pt idx="64">
                  <c:v>19269</c:v>
                </c:pt>
                <c:pt idx="65">
                  <c:v>19422</c:v>
                </c:pt>
                <c:pt idx="66">
                  <c:v>19774</c:v>
                </c:pt>
                <c:pt idx="67">
                  <c:v>19827</c:v>
                </c:pt>
                <c:pt idx="68">
                  <c:v>20182</c:v>
                </c:pt>
                <c:pt idx="69">
                  <c:v>20337</c:v>
                </c:pt>
                <c:pt idx="70">
                  <c:v>20580</c:v>
                </c:pt>
                <c:pt idx="71">
                  <c:v>20571</c:v>
                </c:pt>
                <c:pt idx="72">
                  <c:v>21011</c:v>
                </c:pt>
                <c:pt idx="73">
                  <c:v>21219</c:v>
                </c:pt>
                <c:pt idx="74">
                  <c:v>21618</c:v>
                </c:pt>
                <c:pt idx="75">
                  <c:v>22044</c:v>
                </c:pt>
                <c:pt idx="76">
                  <c:v>22525</c:v>
                </c:pt>
                <c:pt idx="77">
                  <c:v>22543</c:v>
                </c:pt>
                <c:pt idx="78">
                  <c:v>22664</c:v>
                </c:pt>
                <c:pt idx="79">
                  <c:v>22780</c:v>
                </c:pt>
                <c:pt idx="80">
                  <c:v>22926</c:v>
                </c:pt>
                <c:pt idx="81">
                  <c:v>22883</c:v>
                </c:pt>
                <c:pt idx="82">
                  <c:v>23035</c:v>
                </c:pt>
                <c:pt idx="83">
                  <c:v>23144</c:v>
                </c:pt>
                <c:pt idx="84">
                  <c:v>23566</c:v>
                </c:pt>
                <c:pt idx="85">
                  <c:v>23905</c:v>
                </c:pt>
                <c:pt idx="86">
                  <c:v>24025</c:v>
                </c:pt>
                <c:pt idx="87">
                  <c:v>24054</c:v>
                </c:pt>
                <c:pt idx="88">
                  <c:v>24380</c:v>
                </c:pt>
                <c:pt idx="89">
                  <c:v>24399</c:v>
                </c:pt>
                <c:pt idx="90">
                  <c:v>24491</c:v>
                </c:pt>
                <c:pt idx="91">
                  <c:v>24300</c:v>
                </c:pt>
                <c:pt idx="92">
                  <c:v>24204</c:v>
                </c:pt>
                <c:pt idx="93">
                  <c:v>24163</c:v>
                </c:pt>
                <c:pt idx="94">
                  <c:v>24303</c:v>
                </c:pt>
                <c:pt idx="95">
                  <c:v>23960</c:v>
                </c:pt>
                <c:pt idx="96">
                  <c:v>24535</c:v>
                </c:pt>
                <c:pt idx="97">
                  <c:v>24597</c:v>
                </c:pt>
                <c:pt idx="98">
                  <c:v>24723</c:v>
                </c:pt>
                <c:pt idx="99">
                  <c:v>24705</c:v>
                </c:pt>
                <c:pt idx="100">
                  <c:v>25099</c:v>
                </c:pt>
                <c:pt idx="101">
                  <c:v>25608</c:v>
                </c:pt>
                <c:pt idx="102">
                  <c:v>25783</c:v>
                </c:pt>
                <c:pt idx="103">
                  <c:v>26146</c:v>
                </c:pt>
                <c:pt idx="104">
                  <c:v>26735</c:v>
                </c:pt>
                <c:pt idx="105">
                  <c:v>26966</c:v>
                </c:pt>
                <c:pt idx="106">
                  <c:v>26758</c:v>
                </c:pt>
                <c:pt idx="107">
                  <c:v>26946</c:v>
                </c:pt>
                <c:pt idx="108">
                  <c:v>26660</c:v>
                </c:pt>
                <c:pt idx="109">
                  <c:v>26666</c:v>
                </c:pt>
                <c:pt idx="110">
                  <c:v>26347</c:v>
                </c:pt>
                <c:pt idx="111">
                  <c:v>26177</c:v>
                </c:pt>
                <c:pt idx="112">
                  <c:v>25806</c:v>
                </c:pt>
                <c:pt idx="113">
                  <c:v>25928</c:v>
                </c:pt>
                <c:pt idx="114">
                  <c:v>26294</c:v>
                </c:pt>
                <c:pt idx="115">
                  <c:v>26579</c:v>
                </c:pt>
                <c:pt idx="116">
                  <c:v>27119</c:v>
                </c:pt>
                <c:pt idx="117">
                  <c:v>27260</c:v>
                </c:pt>
                <c:pt idx="118">
                  <c:v>27339</c:v>
                </c:pt>
                <c:pt idx="119">
                  <c:v>27464</c:v>
                </c:pt>
                <c:pt idx="120">
                  <c:v>27724</c:v>
                </c:pt>
                <c:pt idx="121">
                  <c:v>28195</c:v>
                </c:pt>
                <c:pt idx="122">
                  <c:v>28623</c:v>
                </c:pt>
                <c:pt idx="123">
                  <c:v>28543</c:v>
                </c:pt>
                <c:pt idx="124">
                  <c:v>28567</c:v>
                </c:pt>
                <c:pt idx="125">
                  <c:v>29596</c:v>
                </c:pt>
                <c:pt idx="126">
                  <c:v>29806</c:v>
                </c:pt>
                <c:pt idx="127">
                  <c:v>30119</c:v>
                </c:pt>
                <c:pt idx="128">
                  <c:v>30096</c:v>
                </c:pt>
                <c:pt idx="129">
                  <c:v>30050</c:v>
                </c:pt>
                <c:pt idx="130">
                  <c:v>30182</c:v>
                </c:pt>
                <c:pt idx="131">
                  <c:v>30164</c:v>
                </c:pt>
                <c:pt idx="132">
                  <c:v>30174</c:v>
                </c:pt>
                <c:pt idx="133">
                  <c:v>29470</c:v>
                </c:pt>
                <c:pt idx="134">
                  <c:v>29347</c:v>
                </c:pt>
                <c:pt idx="135">
                  <c:v>29813</c:v>
                </c:pt>
                <c:pt idx="136">
                  <c:v>30335</c:v>
                </c:pt>
                <c:pt idx="137">
                  <c:v>30042</c:v>
                </c:pt>
                <c:pt idx="138">
                  <c:v>30319</c:v>
                </c:pt>
                <c:pt idx="139">
                  <c:v>29911</c:v>
                </c:pt>
                <c:pt idx="140">
                  <c:v>29384</c:v>
                </c:pt>
                <c:pt idx="141">
                  <c:v>29453</c:v>
                </c:pt>
                <c:pt idx="142">
                  <c:v>29265</c:v>
                </c:pt>
                <c:pt idx="143">
                  <c:v>29205</c:v>
                </c:pt>
                <c:pt idx="144">
                  <c:v>29530</c:v>
                </c:pt>
                <c:pt idx="145">
                  <c:v>30140</c:v>
                </c:pt>
                <c:pt idx="146">
                  <c:v>30667</c:v>
                </c:pt>
                <c:pt idx="147">
                  <c:v>31233</c:v>
                </c:pt>
                <c:pt idx="148">
                  <c:v>31783</c:v>
                </c:pt>
                <c:pt idx="149">
                  <c:v>32267</c:v>
                </c:pt>
                <c:pt idx="150">
                  <c:v>32498</c:v>
                </c:pt>
                <c:pt idx="151">
                  <c:v>32686</c:v>
                </c:pt>
                <c:pt idx="152">
                  <c:v>32941</c:v>
                </c:pt>
                <c:pt idx="153">
                  <c:v>33161</c:v>
                </c:pt>
                <c:pt idx="154">
                  <c:v>33581</c:v>
                </c:pt>
                <c:pt idx="155">
                  <c:v>33746</c:v>
                </c:pt>
                <c:pt idx="156">
                  <c:v>33994</c:v>
                </c:pt>
                <c:pt idx="157">
                  <c:v>34075</c:v>
                </c:pt>
                <c:pt idx="158">
                  <c:v>34316</c:v>
                </c:pt>
                <c:pt idx="159">
                  <c:v>34418</c:v>
                </c:pt>
                <c:pt idx="160">
                  <c:v>34607</c:v>
                </c:pt>
                <c:pt idx="161">
                  <c:v>34907</c:v>
                </c:pt>
                <c:pt idx="162">
                  <c:v>35123</c:v>
                </c:pt>
                <c:pt idx="163">
                  <c:v>35638</c:v>
                </c:pt>
                <c:pt idx="164">
                  <c:v>35751</c:v>
                </c:pt>
                <c:pt idx="165">
                  <c:v>36145</c:v>
                </c:pt>
                <c:pt idx="166">
                  <c:v>36262</c:v>
                </c:pt>
                <c:pt idx="167">
                  <c:v>36654</c:v>
                </c:pt>
                <c:pt idx="168">
                  <c:v>36953</c:v>
                </c:pt>
                <c:pt idx="169">
                  <c:v>37151</c:v>
                </c:pt>
                <c:pt idx="170">
                  <c:v>37323</c:v>
                </c:pt>
                <c:pt idx="171">
                  <c:v>37295</c:v>
                </c:pt>
                <c:pt idx="172">
                  <c:v>37617</c:v>
                </c:pt>
                <c:pt idx="173">
                  <c:v>37636</c:v>
                </c:pt>
                <c:pt idx="174">
                  <c:v>37529</c:v>
                </c:pt>
                <c:pt idx="175">
                  <c:v>37056</c:v>
                </c:pt>
                <c:pt idx="176">
                  <c:v>36769</c:v>
                </c:pt>
                <c:pt idx="177">
                  <c:v>36938</c:v>
                </c:pt>
                <c:pt idx="178">
                  <c:v>36993</c:v>
                </c:pt>
                <c:pt idx="179">
                  <c:v>36995</c:v>
                </c:pt>
                <c:pt idx="180">
                  <c:v>37328</c:v>
                </c:pt>
                <c:pt idx="181">
                  <c:v>37607</c:v>
                </c:pt>
                <c:pt idx="182">
                  <c:v>37839</c:v>
                </c:pt>
                <c:pt idx="183">
                  <c:v>38102</c:v>
                </c:pt>
                <c:pt idx="184">
                  <c:v>38053</c:v>
                </c:pt>
                <c:pt idx="185">
                  <c:v>38158</c:v>
                </c:pt>
                <c:pt idx="186">
                  <c:v>38210</c:v>
                </c:pt>
                <c:pt idx="187">
                  <c:v>38606</c:v>
                </c:pt>
                <c:pt idx="188">
                  <c:v>38876</c:v>
                </c:pt>
                <c:pt idx="189">
                  <c:v>39288</c:v>
                </c:pt>
                <c:pt idx="190">
                  <c:v>39390</c:v>
                </c:pt>
                <c:pt idx="191">
                  <c:v>39720</c:v>
                </c:pt>
                <c:pt idx="192">
                  <c:v>39754</c:v>
                </c:pt>
                <c:pt idx="193">
                  <c:v>39760</c:v>
                </c:pt>
                <c:pt idx="194">
                  <c:v>39969</c:v>
                </c:pt>
                <c:pt idx="195">
                  <c:v>40117</c:v>
                </c:pt>
                <c:pt idx="196">
                  <c:v>40317</c:v>
                </c:pt>
                <c:pt idx="197">
                  <c:v>40873</c:v>
                </c:pt>
                <c:pt idx="198">
                  <c:v>41106</c:v>
                </c:pt>
                <c:pt idx="199">
                  <c:v>41401</c:v>
                </c:pt>
                <c:pt idx="200">
                  <c:v>41558</c:v>
                </c:pt>
                <c:pt idx="201">
                  <c:v>42128</c:v>
                </c:pt>
                <c:pt idx="202">
                  <c:v>42514</c:v>
                </c:pt>
                <c:pt idx="203">
                  <c:v>42745</c:v>
                </c:pt>
                <c:pt idx="204">
                  <c:v>43062</c:v>
                </c:pt>
                <c:pt idx="205">
                  <c:v>43342</c:v>
                </c:pt>
                <c:pt idx="206">
                  <c:v>43748</c:v>
                </c:pt>
                <c:pt idx="207">
                  <c:v>44321</c:v>
                </c:pt>
                <c:pt idx="208">
                  <c:v>44627</c:v>
                </c:pt>
                <c:pt idx="209">
                  <c:v>44876</c:v>
                </c:pt>
                <c:pt idx="210">
                  <c:v>45326</c:v>
                </c:pt>
                <c:pt idx="211">
                  <c:v>45932</c:v>
                </c:pt>
                <c:pt idx="212">
                  <c:v>45983</c:v>
                </c:pt>
                <c:pt idx="213">
                  <c:v>46704</c:v>
                </c:pt>
                <c:pt idx="214">
                  <c:v>46624</c:v>
                </c:pt>
                <c:pt idx="215">
                  <c:v>46777</c:v>
                </c:pt>
                <c:pt idx="216">
                  <c:v>46519</c:v>
                </c:pt>
                <c:pt idx="217">
                  <c:v>46698</c:v>
                </c:pt>
                <c:pt idx="218">
                  <c:v>46390</c:v>
                </c:pt>
                <c:pt idx="219">
                  <c:v>46400</c:v>
                </c:pt>
                <c:pt idx="220">
                  <c:v>46683</c:v>
                </c:pt>
                <c:pt idx="221">
                  <c:v>46866</c:v>
                </c:pt>
                <c:pt idx="222">
                  <c:v>46936</c:v>
                </c:pt>
                <c:pt idx="223">
                  <c:v>46883</c:v>
                </c:pt>
                <c:pt idx="224">
                  <c:v>47027</c:v>
                </c:pt>
                <c:pt idx="225">
                  <c:v>47342</c:v>
                </c:pt>
                <c:pt idx="226">
                  <c:v>48012</c:v>
                </c:pt>
                <c:pt idx="227">
                  <c:v>48450</c:v>
                </c:pt>
                <c:pt idx="228">
                  <c:v>48633</c:v>
                </c:pt>
                <c:pt idx="229">
                  <c:v>48905</c:v>
                </c:pt>
                <c:pt idx="230">
                  <c:v>49243</c:v>
                </c:pt>
                <c:pt idx="231">
                  <c:v>49623</c:v>
                </c:pt>
                <c:pt idx="232">
                  <c:v>50068</c:v>
                </c:pt>
                <c:pt idx="233">
                  <c:v>50204</c:v>
                </c:pt>
                <c:pt idx="234">
                  <c:v>50470</c:v>
                </c:pt>
                <c:pt idx="235">
                  <c:v>50629</c:v>
                </c:pt>
                <c:pt idx="236">
                  <c:v>51200</c:v>
                </c:pt>
                <c:pt idx="237">
                  <c:v>51210</c:v>
                </c:pt>
                <c:pt idx="238">
                  <c:v>51155</c:v>
                </c:pt>
                <c:pt idx="239">
                  <c:v>51455</c:v>
                </c:pt>
                <c:pt idx="240">
                  <c:v>51492</c:v>
                </c:pt>
                <c:pt idx="241">
                  <c:v>51705</c:v>
                </c:pt>
                <c:pt idx="242">
                  <c:v>51882</c:v>
                </c:pt>
                <c:pt idx="243">
                  <c:v>52066</c:v>
                </c:pt>
                <c:pt idx="244">
                  <c:v>51740</c:v>
                </c:pt>
                <c:pt idx="245">
                  <c:v>51923</c:v>
                </c:pt>
                <c:pt idx="246">
                  <c:v>51523</c:v>
                </c:pt>
                <c:pt idx="247">
                  <c:v>50281</c:v>
                </c:pt>
                <c:pt idx="248">
                  <c:v>49594</c:v>
                </c:pt>
                <c:pt idx="249">
                  <c:v>49408</c:v>
                </c:pt>
                <c:pt idx="250">
                  <c:v>49473</c:v>
                </c:pt>
                <c:pt idx="251">
                  <c:v>49886</c:v>
                </c:pt>
                <c:pt idx="252">
                  <c:v>50036</c:v>
                </c:pt>
                <c:pt idx="253">
                  <c:v>50424</c:v>
                </c:pt>
                <c:pt idx="254">
                  <c:v>50706</c:v>
                </c:pt>
                <c:pt idx="255">
                  <c:v>50859</c:v>
                </c:pt>
                <c:pt idx="256">
                  <c:v>50646</c:v>
                </c:pt>
                <c:pt idx="257">
                  <c:v>50897</c:v>
                </c:pt>
                <c:pt idx="258">
                  <c:v>50769</c:v>
                </c:pt>
                <c:pt idx="259">
                  <c:v>51232</c:v>
                </c:pt>
                <c:pt idx="260">
                  <c:v>51559</c:v>
                </c:pt>
                <c:pt idx="261">
                  <c:v>51702</c:v>
                </c:pt>
                <c:pt idx="262">
                  <c:v>51684</c:v>
                </c:pt>
                <c:pt idx="263">
                  <c:v>51634</c:v>
                </c:pt>
                <c:pt idx="264">
                  <c:v>51998</c:v>
                </c:pt>
                <c:pt idx="265">
                  <c:v>51982</c:v>
                </c:pt>
                <c:pt idx="266">
                  <c:v>52284</c:v>
                </c:pt>
                <c:pt idx="267">
                  <c:v>52544</c:v>
                </c:pt>
                <c:pt idx="268">
                  <c:v>52266</c:v>
                </c:pt>
                <c:pt idx="269">
                  <c:v>52840</c:v>
                </c:pt>
                <c:pt idx="270">
                  <c:v>53340</c:v>
                </c:pt>
                <c:pt idx="271">
                  <c:v>53464</c:v>
                </c:pt>
                <c:pt idx="272">
                  <c:v>53806</c:v>
                </c:pt>
                <c:pt idx="273">
                  <c:v>54021</c:v>
                </c:pt>
                <c:pt idx="274">
                  <c:v>54081</c:v>
                </c:pt>
                <c:pt idx="275">
                  <c:v>54045</c:v>
                </c:pt>
                <c:pt idx="276">
                  <c:v>54267</c:v>
                </c:pt>
                <c:pt idx="277">
                  <c:v>54334</c:v>
                </c:pt>
                <c:pt idx="278">
                  <c:v>54549</c:v>
                </c:pt>
                <c:pt idx="279">
                  <c:v>54714</c:v>
                </c:pt>
                <c:pt idx="280">
                  <c:v>54889</c:v>
                </c:pt>
                <c:pt idx="281">
                  <c:v>55111</c:v>
                </c:pt>
                <c:pt idx="282">
                  <c:v>55408</c:v>
                </c:pt>
                <c:pt idx="283">
                  <c:v>55835</c:v>
                </c:pt>
                <c:pt idx="284">
                  <c:v>56192</c:v>
                </c:pt>
                <c:pt idx="285">
                  <c:v>56586</c:v>
                </c:pt>
                <c:pt idx="286">
                  <c:v>56770</c:v>
                </c:pt>
                <c:pt idx="287">
                  <c:v>56813</c:v>
                </c:pt>
                <c:pt idx="288">
                  <c:v>57093</c:v>
                </c:pt>
                <c:pt idx="289">
                  <c:v>57480</c:v>
                </c:pt>
                <c:pt idx="290">
                  <c:v>57789</c:v>
                </c:pt>
                <c:pt idx="291">
                  <c:v>57977</c:v>
                </c:pt>
                <c:pt idx="292">
                  <c:v>57165</c:v>
                </c:pt>
                <c:pt idx="293">
                  <c:v>52031</c:v>
                </c:pt>
                <c:pt idx="294">
                  <c:v>55933</c:v>
                </c:pt>
                <c:pt idx="295">
                  <c:v>56533</c:v>
                </c:pt>
                <c:pt idx="296">
                  <c:v>57405</c:v>
                </c:pt>
                <c:pt idx="297">
                  <c:v>58335</c:v>
                </c:pt>
                <c:pt idx="298">
                  <c:v>58619</c:v>
                </c:pt>
                <c:pt idx="299">
                  <c:v>59553</c:v>
                </c:pt>
              </c:numCache>
            </c:numRef>
          </c:val>
          <c:smooth val="0"/>
          <c:extLst>
            <c:ext xmlns:c16="http://schemas.microsoft.com/office/drawing/2014/chart" uri="{C3380CC4-5D6E-409C-BE32-E72D297353CC}">
              <c16:uniqueId val="{00000000-5A3F-B547-AF02-0C14B351A7AA}"/>
            </c:ext>
          </c:extLst>
        </c:ser>
        <c:dLbls>
          <c:showLegendKey val="0"/>
          <c:showVal val="0"/>
          <c:showCatName val="0"/>
          <c:showSerName val="0"/>
          <c:showPercent val="0"/>
          <c:showBubbleSize val="0"/>
        </c:dLbls>
        <c:smooth val="0"/>
        <c:axId val="870423648"/>
        <c:axId val="870425296"/>
      </c:lineChart>
      <c:dateAx>
        <c:axId val="870423648"/>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70425296"/>
        <c:crosses val="autoZero"/>
        <c:auto val="1"/>
        <c:lblOffset val="100"/>
        <c:baseTimeUnit val="months"/>
        <c:majorUnit val="100"/>
        <c:majorTimeUnit val="months"/>
      </c:dateAx>
      <c:valAx>
        <c:axId val="870425296"/>
        <c:scaling>
          <c:orientation val="minMax"/>
        </c:scaling>
        <c:delete val="0"/>
        <c:axPos val="l"/>
        <c:majorGridlines>
          <c:spPr>
            <a:ln w="19050" cap="flat" cmpd="sng" algn="ctr">
              <a:solidFill>
                <a:schemeClr val="tx1"/>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70423648"/>
        <c:crosses val="autoZero"/>
        <c:crossBetween val="midCat"/>
      </c:valAx>
      <c:spPr>
        <a:noFill/>
        <a:ln w="2540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chemeClr val="tx2">
                    <a:lumMod val="60000"/>
                    <a:lumOff val="40000"/>
                  </a:schemeClr>
                </a:solidFill>
              </a:rPr>
              <a:t>Shares of Global</a:t>
            </a:r>
            <a:r>
              <a:rPr lang="en-US" sz="1600" b="1" baseline="0" dirty="0">
                <a:solidFill>
                  <a:schemeClr val="tx2">
                    <a:lumMod val="60000"/>
                    <a:lumOff val="40000"/>
                  </a:schemeClr>
                </a:solidFill>
              </a:rPr>
              <a:t> PPP GDP</a:t>
            </a:r>
            <a:endParaRPr lang="en-US" sz="1600" b="1" dirty="0">
              <a:solidFill>
                <a:schemeClr val="tx2">
                  <a:lumMod val="60000"/>
                  <a:lumOff val="40000"/>
                </a:schemeClr>
              </a:solidFill>
            </a:endParaRPr>
          </a:p>
        </c:rich>
      </c:tx>
      <c:layout>
        <c:manualLayout>
          <c:xMode val="edge"/>
          <c:yMode val="edge"/>
          <c:x val="0.34240652542517347"/>
          <c:y val="2.6829261852011271E-2"/>
        </c:manualLayout>
      </c:layout>
      <c:overlay val="0"/>
      <c:spPr>
        <a:noFill/>
        <a:ln w="28575">
          <a:solidFill>
            <a:schemeClr val="accent2"/>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974680560356784E-2"/>
          <c:y val="0.13701381865425902"/>
          <c:w val="0.87965652876534728"/>
          <c:h val="0.56948910853439871"/>
        </c:manualLayout>
      </c:layout>
      <c:lineChart>
        <c:grouping val="standard"/>
        <c:varyColors val="0"/>
        <c:ser>
          <c:idx val="0"/>
          <c:order val="0"/>
          <c:tx>
            <c:strRef>
              <c:f>Data!$A$15</c:f>
              <c:strCache>
                <c:ptCount val="1"/>
                <c:pt idx="0">
                  <c:v>China</c:v>
                </c:pt>
              </c:strCache>
            </c:strRef>
          </c:tx>
          <c:spPr>
            <a:ln w="34925" cap="rnd">
              <a:solidFill>
                <a:schemeClr val="accent1"/>
              </a:solidFill>
              <a:round/>
            </a:ln>
            <a:effectLst/>
          </c:spPr>
          <c:marker>
            <c:symbol val="none"/>
          </c:marker>
          <c:trendline>
            <c:name>China Trend</c:name>
            <c:spPr>
              <a:ln w="34925" cap="rnd">
                <a:solidFill>
                  <a:schemeClr val="tx1"/>
                </a:solidFill>
                <a:prstDash val="solid"/>
              </a:ln>
              <a:effectLst/>
            </c:spPr>
            <c:trendlineType val="poly"/>
            <c:order val="4"/>
            <c:dispRSqr val="1"/>
            <c:dispEq val="1"/>
            <c:trendlineLbl>
              <c:layout>
                <c:manualLayout>
                  <c:x val="-0.24215078328229905"/>
                  <c:y val="-4.1633944297593553E-2"/>
                </c:manualLayout>
              </c:layout>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n-US" b="1" baseline="0"/>
                      <a:t>China Trend:</a:t>
                    </a:r>
                  </a:p>
                  <a:p>
                    <a:pPr>
                      <a:defRPr b="1"/>
                    </a:pPr>
                    <a:r>
                      <a:rPr lang="en-US" b="1" baseline="0"/>
                      <a:t>y = -1E-06x</a:t>
                    </a:r>
                    <a:r>
                      <a:rPr lang="en-US" b="1" baseline="30000"/>
                      <a:t>4</a:t>
                    </a:r>
                    <a:r>
                      <a:rPr lang="en-US" b="1" baseline="0"/>
                      <a:t> + 7E-05x</a:t>
                    </a:r>
                    <a:r>
                      <a:rPr lang="en-US" b="1" baseline="30000"/>
                      <a:t>3</a:t>
                    </a:r>
                    <a:r>
                      <a:rPr lang="en-US" b="1" baseline="0"/>
                      <a:t> - 0.001x</a:t>
                    </a:r>
                    <a:r>
                      <a:rPr lang="en-US" b="1" baseline="30000"/>
                      <a:t>2</a:t>
                    </a:r>
                    <a:r>
                      <a:rPr lang="en-US" b="1" baseline="0"/>
                      <a:t> + 0.0096x + 0.0203</a:t>
                    </a:r>
                    <a:br>
                      <a:rPr lang="en-US" b="1" baseline="0"/>
                    </a:br>
                    <a:r>
                      <a:rPr lang="en-US" b="1" baseline="0"/>
                      <a:t>R² = 0.9996</a:t>
                    </a:r>
                  </a:p>
                </c:rich>
              </c:tx>
              <c:numFmt formatCode="General" sourceLinked="0"/>
              <c:spPr>
                <a:solidFill>
                  <a:schemeClr val="bg2"/>
                </a:solidFill>
                <a:ln w="28575">
                  <a:solidFill>
                    <a:schemeClr val="tx1"/>
                  </a:solid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trendlineLbl>
          </c:trendline>
          <c:cat>
            <c:numRef>
              <c:f>Data!$B$14:$AP$14</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numRef>
          </c:cat>
          <c:val>
            <c:numRef>
              <c:f>Data!$B$15:$AP$15</c:f>
              <c:numCache>
                <c:formatCode>0.00%</c:formatCode>
                <c:ptCount val="41"/>
                <c:pt idx="0">
                  <c:v>3.1632531253527801E-2</c:v>
                </c:pt>
                <c:pt idx="1">
                  <c:v>3.4562584956516242E-2</c:v>
                </c:pt>
                <c:pt idx="2">
                  <c:v>3.9478950081824699E-2</c:v>
                </c:pt>
                <c:pt idx="3">
                  <c:v>4.4960100642497655E-2</c:v>
                </c:pt>
                <c:pt idx="4">
                  <c:v>5.0821462024797953E-2</c:v>
                </c:pt>
                <c:pt idx="5">
                  <c:v>5.6388421771373286E-2</c:v>
                </c:pt>
                <c:pt idx="6">
                  <c:v>6.1983594923370654E-2</c:v>
                </c:pt>
                <c:pt idx="7">
                  <c:v>6.7708883155359917E-2</c:v>
                </c:pt>
                <c:pt idx="8">
                  <c:v>7.3021289483665111E-2</c:v>
                </c:pt>
                <c:pt idx="9">
                  <c:v>7.861592620510148E-2</c:v>
                </c:pt>
                <c:pt idx="10">
                  <c:v>8.529049177171158E-2</c:v>
                </c:pt>
                <c:pt idx="11">
                  <c:v>9.2400079847999181E-2</c:v>
                </c:pt>
                <c:pt idx="12">
                  <c:v>0.10083956199091888</c:v>
                </c:pt>
                <c:pt idx="13">
                  <c:v>0.11096186796058312</c:v>
                </c:pt>
                <c:pt idx="14">
                  <c:v>0.12218413116012398</c:v>
                </c:pt>
                <c:pt idx="15">
                  <c:v>0.13610651416208355</c:v>
                </c:pt>
                <c:pt idx="16">
                  <c:v>0.15342056348605529</c:v>
                </c:pt>
                <c:pt idx="17">
                  <c:v>0.17525363051850398</c:v>
                </c:pt>
                <c:pt idx="18">
                  <c:v>0.19216679569471162</c:v>
                </c:pt>
                <c:pt idx="19">
                  <c:v>0.21022802557859335</c:v>
                </c:pt>
                <c:pt idx="20">
                  <c:v>0.23258760732095765</c:v>
                </c:pt>
                <c:pt idx="21">
                  <c:v>0.25480165936501353</c:v>
                </c:pt>
                <c:pt idx="22">
                  <c:v>0.27483859032429558</c:v>
                </c:pt>
                <c:pt idx="23">
                  <c:v>0.29618296777484066</c:v>
                </c:pt>
                <c:pt idx="24">
                  <c:v>0.31817681495248218</c:v>
                </c:pt>
                <c:pt idx="25">
                  <c:v>0.3405806909089153</c:v>
                </c:pt>
                <c:pt idx="26">
                  <c:v>0.36390625254552345</c:v>
                </c:pt>
                <c:pt idx="27">
                  <c:v>0.38918755060913574</c:v>
                </c:pt>
                <c:pt idx="28">
                  <c:v>0.41545683005941003</c:v>
                </c:pt>
                <c:pt idx="29">
                  <c:v>0.44017532420831046</c:v>
                </c:pt>
                <c:pt idx="30">
                  <c:v>0.45050849968797796</c:v>
                </c:pt>
              </c:numCache>
            </c:numRef>
          </c:val>
          <c:smooth val="0"/>
          <c:extLst>
            <c:ext xmlns:c16="http://schemas.microsoft.com/office/drawing/2014/chart" uri="{C3380CC4-5D6E-409C-BE32-E72D297353CC}">
              <c16:uniqueId val="{00000001-571C-BC4A-86C7-F6765144E90F}"/>
            </c:ext>
          </c:extLst>
        </c:ser>
        <c:ser>
          <c:idx val="1"/>
          <c:order val="1"/>
          <c:tx>
            <c:strRef>
              <c:f>Data!$A$16</c:f>
              <c:strCache>
                <c:ptCount val="1"/>
                <c:pt idx="0">
                  <c:v>United States</c:v>
                </c:pt>
              </c:strCache>
            </c:strRef>
          </c:tx>
          <c:spPr>
            <a:ln w="34925" cap="rnd">
              <a:solidFill>
                <a:schemeClr val="accent2"/>
              </a:solidFill>
              <a:round/>
            </a:ln>
            <a:effectLst/>
          </c:spPr>
          <c:marker>
            <c:symbol val="none"/>
          </c:marker>
          <c:cat>
            <c:numRef>
              <c:f>Data!$B$14:$AP$14</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numRef>
          </c:cat>
          <c:val>
            <c:numRef>
              <c:f>Data!$B$16:$AP$16</c:f>
              <c:numCache>
                <c:formatCode>0.00%</c:formatCode>
                <c:ptCount val="41"/>
                <c:pt idx="0">
                  <c:v>0.19753851353750398</c:v>
                </c:pt>
                <c:pt idx="1">
                  <c:v>0.19732464888688969</c:v>
                </c:pt>
                <c:pt idx="2">
                  <c:v>0.20427529228019689</c:v>
                </c:pt>
                <c:pt idx="3">
                  <c:v>0.20989650104687685</c:v>
                </c:pt>
                <c:pt idx="4">
                  <c:v>0.21835279714102374</c:v>
                </c:pt>
                <c:pt idx="5">
                  <c:v>0.22421386064201748</c:v>
                </c:pt>
                <c:pt idx="6">
                  <c:v>0.23267247539848179</c:v>
                </c:pt>
                <c:pt idx="7">
                  <c:v>0.24286766016197445</c:v>
                </c:pt>
                <c:pt idx="8">
                  <c:v>0.2537515498477983</c:v>
                </c:pt>
                <c:pt idx="9">
                  <c:v>0.26581295982224901</c:v>
                </c:pt>
                <c:pt idx="10">
                  <c:v>0.27678434725378465</c:v>
                </c:pt>
                <c:pt idx="11">
                  <c:v>0.27954759829775305</c:v>
                </c:pt>
                <c:pt idx="12">
                  <c:v>0.2844164655424416</c:v>
                </c:pt>
                <c:pt idx="13">
                  <c:v>0.2925542200814279</c:v>
                </c:pt>
                <c:pt idx="14">
                  <c:v>0.3036680363830746</c:v>
                </c:pt>
                <c:pt idx="15">
                  <c:v>0.31433654374181003</c:v>
                </c:pt>
                <c:pt idx="16">
                  <c:v>0.32331076497440692</c:v>
                </c:pt>
                <c:pt idx="17">
                  <c:v>0.32937662925507089</c:v>
                </c:pt>
                <c:pt idx="18">
                  <c:v>0.32892676730288445</c:v>
                </c:pt>
                <c:pt idx="19">
                  <c:v>0.32058269428760677</c:v>
                </c:pt>
                <c:pt idx="20">
                  <c:v>0.3288016862021802</c:v>
                </c:pt>
                <c:pt idx="21">
                  <c:v>0.33390085949188358</c:v>
                </c:pt>
                <c:pt idx="22">
                  <c:v>0.34141211242767278</c:v>
                </c:pt>
                <c:pt idx="23">
                  <c:v>0.34770120032358043</c:v>
                </c:pt>
                <c:pt idx="24">
                  <c:v>0.35648404031647574</c:v>
                </c:pt>
                <c:pt idx="25">
                  <c:v>0.36744775920057149</c:v>
                </c:pt>
                <c:pt idx="26">
                  <c:v>0.37373635853077503</c:v>
                </c:pt>
                <c:pt idx="27">
                  <c:v>0.38245442955966352</c:v>
                </c:pt>
                <c:pt idx="28">
                  <c:v>0.39391454020493694</c:v>
                </c:pt>
                <c:pt idx="29">
                  <c:v>0.4024277287377635</c:v>
                </c:pt>
                <c:pt idx="30">
                  <c:v>0.38872670819637922</c:v>
                </c:pt>
              </c:numCache>
            </c:numRef>
          </c:val>
          <c:smooth val="0"/>
          <c:extLst>
            <c:ext xmlns:c16="http://schemas.microsoft.com/office/drawing/2014/chart" uri="{C3380CC4-5D6E-409C-BE32-E72D297353CC}">
              <c16:uniqueId val="{00000002-571C-BC4A-86C7-F6765144E90F}"/>
            </c:ext>
          </c:extLst>
        </c:ser>
        <c:ser>
          <c:idx val="2"/>
          <c:order val="2"/>
          <c:tx>
            <c:strRef>
              <c:f>Data!$A$17</c:f>
              <c:strCache>
                <c:ptCount val="1"/>
                <c:pt idx="0">
                  <c:v>European Union</c:v>
                </c:pt>
              </c:strCache>
            </c:strRef>
          </c:tx>
          <c:spPr>
            <a:ln w="34925" cap="rnd">
              <a:solidFill>
                <a:srgbClr val="00B050"/>
              </a:solidFill>
              <a:round/>
            </a:ln>
            <a:effectLst/>
          </c:spPr>
          <c:marker>
            <c:symbol val="none"/>
          </c:marker>
          <c:cat>
            <c:numRef>
              <c:f>Data!$B$14:$AP$14</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numRef>
          </c:cat>
          <c:val>
            <c:numRef>
              <c:f>Data!$B$17:$AP$17</c:f>
              <c:numCache>
                <c:formatCode>0.00%</c:formatCode>
                <c:ptCount val="41"/>
                <c:pt idx="0">
                  <c:v>0.23471164543135711</c:v>
                </c:pt>
                <c:pt idx="1">
                  <c:v>0.23801513429614923</c:v>
                </c:pt>
                <c:pt idx="2">
                  <c:v>0.24037254106225645</c:v>
                </c:pt>
                <c:pt idx="3">
                  <c:v>0.23915739064927855</c:v>
                </c:pt>
                <c:pt idx="4">
                  <c:v>0.24554319342108091</c:v>
                </c:pt>
                <c:pt idx="5">
                  <c:v>0.25240650268990122</c:v>
                </c:pt>
                <c:pt idx="6">
                  <c:v>0.25750530812062133</c:v>
                </c:pt>
                <c:pt idx="7">
                  <c:v>0.26411423271149675</c:v>
                </c:pt>
                <c:pt idx="8">
                  <c:v>0.27196019221941387</c:v>
                </c:pt>
                <c:pt idx="9">
                  <c:v>0.27972148878310144</c:v>
                </c:pt>
                <c:pt idx="10">
                  <c:v>0.29064047135426019</c:v>
                </c:pt>
                <c:pt idx="11">
                  <c:v>0.29721812643933943</c:v>
                </c:pt>
                <c:pt idx="12">
                  <c:v>0.30096524860414531</c:v>
                </c:pt>
                <c:pt idx="13">
                  <c:v>0.30425226636781333</c:v>
                </c:pt>
                <c:pt idx="14">
                  <c:v>0.31267837583937602</c:v>
                </c:pt>
                <c:pt idx="15">
                  <c:v>0.31918313697824052</c:v>
                </c:pt>
                <c:pt idx="16">
                  <c:v>0.33087017791846624</c:v>
                </c:pt>
                <c:pt idx="17">
                  <c:v>0.34189717577904333</c:v>
                </c:pt>
                <c:pt idx="18">
                  <c:v>0.34489005043750626</c:v>
                </c:pt>
                <c:pt idx="19">
                  <c:v>0.33014820904153264</c:v>
                </c:pt>
                <c:pt idx="20">
                  <c:v>0.33704389153633096</c:v>
                </c:pt>
                <c:pt idx="21">
                  <c:v>0.34312457286368814</c:v>
                </c:pt>
                <c:pt idx="22">
                  <c:v>0.34068511292318632</c:v>
                </c:pt>
                <c:pt idx="23">
                  <c:v>0.34067275158403804</c:v>
                </c:pt>
                <c:pt idx="24">
                  <c:v>0.34626904507572492</c:v>
                </c:pt>
                <c:pt idx="25">
                  <c:v>0.35453101802168363</c:v>
                </c:pt>
                <c:pt idx="26">
                  <c:v>0.36194243376951823</c:v>
                </c:pt>
                <c:pt idx="27">
                  <c:v>0.37264500507471454</c:v>
                </c:pt>
                <c:pt idx="28">
                  <c:v>0.38094383166760831</c:v>
                </c:pt>
                <c:pt idx="29">
                  <c:v>0.38846925316176961</c:v>
                </c:pt>
                <c:pt idx="30">
                  <c:v>0.36529411265882511</c:v>
                </c:pt>
              </c:numCache>
            </c:numRef>
          </c:val>
          <c:smooth val="0"/>
          <c:extLst>
            <c:ext xmlns:c16="http://schemas.microsoft.com/office/drawing/2014/chart" uri="{C3380CC4-5D6E-409C-BE32-E72D297353CC}">
              <c16:uniqueId val="{00000003-571C-BC4A-86C7-F6765144E90F}"/>
            </c:ext>
          </c:extLst>
        </c:ser>
        <c:ser>
          <c:idx val="3"/>
          <c:order val="3"/>
          <c:tx>
            <c:strRef>
              <c:f>Data!$A$18</c:f>
              <c:strCache>
                <c:ptCount val="1"/>
                <c:pt idx="0">
                  <c:v>India</c:v>
                </c:pt>
              </c:strCache>
            </c:strRef>
          </c:tx>
          <c:spPr>
            <a:ln w="53975" cap="rnd">
              <a:solidFill>
                <a:schemeClr val="accent4"/>
              </a:solidFill>
              <a:round/>
            </a:ln>
            <a:effectLst/>
          </c:spPr>
          <c:marker>
            <c:symbol val="none"/>
          </c:marker>
          <c:cat>
            <c:numRef>
              <c:f>Data!$B$14:$AP$14</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numRef>
          </c:cat>
          <c:val>
            <c:numRef>
              <c:f>Data!$B$18:$AP$18</c:f>
              <c:numCache>
                <c:formatCode>0.00%</c:formatCode>
                <c:ptCount val="41"/>
                <c:pt idx="0">
                  <c:v>3.0986440533535834E-2</c:v>
                </c:pt>
                <c:pt idx="1">
                  <c:v>3.1313914977044451E-2</c:v>
                </c:pt>
                <c:pt idx="2">
                  <c:v>3.3030667805975203E-2</c:v>
                </c:pt>
                <c:pt idx="3">
                  <c:v>3.4599880917293845E-2</c:v>
                </c:pt>
                <c:pt idx="4">
                  <c:v>3.690386071496659E-2</c:v>
                </c:pt>
                <c:pt idx="5">
                  <c:v>3.9699140633586191E-2</c:v>
                </c:pt>
                <c:pt idx="6">
                  <c:v>4.2696236088309046E-2</c:v>
                </c:pt>
                <c:pt idx="7">
                  <c:v>4.4425357159191173E-2</c:v>
                </c:pt>
                <c:pt idx="8">
                  <c:v>4.7172805975838276E-2</c:v>
                </c:pt>
                <c:pt idx="9">
                  <c:v>5.1345597083751728E-2</c:v>
                </c:pt>
                <c:pt idx="10">
                  <c:v>5.3317776927151388E-2</c:v>
                </c:pt>
                <c:pt idx="11">
                  <c:v>5.588980849878205E-2</c:v>
                </c:pt>
                <c:pt idx="12">
                  <c:v>5.8015843021239903E-2</c:v>
                </c:pt>
                <c:pt idx="13">
                  <c:v>6.2576109598955501E-2</c:v>
                </c:pt>
                <c:pt idx="14">
                  <c:v>6.7533975097277696E-2</c:v>
                </c:pt>
                <c:pt idx="15">
                  <c:v>7.2884982760049996E-2</c:v>
                </c:pt>
                <c:pt idx="16">
                  <c:v>7.8760046306238632E-2</c:v>
                </c:pt>
                <c:pt idx="17">
                  <c:v>8.4793707798906728E-2</c:v>
                </c:pt>
                <c:pt idx="18">
                  <c:v>8.741103353214158E-2</c:v>
                </c:pt>
                <c:pt idx="19">
                  <c:v>9.4283191816245476E-2</c:v>
                </c:pt>
                <c:pt idx="20">
                  <c:v>0.10229498590018507</c:v>
                </c:pt>
                <c:pt idx="21">
                  <c:v>0.10765658834185828</c:v>
                </c:pt>
                <c:pt idx="22">
                  <c:v>0.11353075031997856</c:v>
                </c:pt>
                <c:pt idx="23">
                  <c:v>0.12078094483320728</c:v>
                </c:pt>
                <c:pt idx="24">
                  <c:v>0.12973108774892439</c:v>
                </c:pt>
                <c:pt idx="25">
                  <c:v>0.14010471476429662</c:v>
                </c:pt>
                <c:pt idx="26">
                  <c:v>0.15167218803764967</c:v>
                </c:pt>
                <c:pt idx="27">
                  <c:v>0.1619788947547629</c:v>
                </c:pt>
                <c:pt idx="28">
                  <c:v>0.17256095814987488</c:v>
                </c:pt>
                <c:pt idx="29">
                  <c:v>0.1795351027783014</c:v>
                </c:pt>
                <c:pt idx="30">
                  <c:v>0.16651565737758747</c:v>
                </c:pt>
              </c:numCache>
            </c:numRef>
          </c:val>
          <c:smooth val="0"/>
          <c:extLst>
            <c:ext xmlns:c16="http://schemas.microsoft.com/office/drawing/2014/chart" uri="{C3380CC4-5D6E-409C-BE32-E72D297353CC}">
              <c16:uniqueId val="{00000004-571C-BC4A-86C7-F6765144E90F}"/>
            </c:ext>
          </c:extLst>
        </c:ser>
        <c:ser>
          <c:idx val="4"/>
          <c:order val="4"/>
          <c:tx>
            <c:strRef>
              <c:f>Data!$A$19</c:f>
              <c:strCache>
                <c:ptCount val="1"/>
                <c:pt idx="0">
                  <c:v>Japan</c:v>
                </c:pt>
              </c:strCache>
            </c:strRef>
          </c:tx>
          <c:spPr>
            <a:ln w="41275" cap="rnd">
              <a:solidFill>
                <a:schemeClr val="bg2">
                  <a:lumMod val="50000"/>
                </a:schemeClr>
              </a:solidFill>
              <a:round/>
            </a:ln>
            <a:effectLst/>
          </c:spPr>
          <c:marker>
            <c:symbol val="none"/>
          </c:marker>
          <c:cat>
            <c:numRef>
              <c:f>Data!$B$14:$AP$14</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numRef>
          </c:cat>
          <c:val>
            <c:numRef>
              <c:f>Data!$B$19:$AP$19</c:f>
              <c:numCache>
                <c:formatCode>0.00%</c:formatCode>
                <c:ptCount val="41"/>
                <c:pt idx="0">
                  <c:v>7.9612446747060556E-2</c:v>
                </c:pt>
                <c:pt idx="1">
                  <c:v>8.2333199536702928E-2</c:v>
                </c:pt>
                <c:pt idx="2">
                  <c:v>8.3031442357283242E-2</c:v>
                </c:pt>
                <c:pt idx="3">
                  <c:v>8.260140603774746E-2</c:v>
                </c:pt>
                <c:pt idx="4">
                  <c:v>8.3421692816737947E-2</c:v>
                </c:pt>
                <c:pt idx="5">
                  <c:v>8.5616517234781572E-2</c:v>
                </c:pt>
                <c:pt idx="6">
                  <c:v>8.8299628433451807E-2</c:v>
                </c:pt>
                <c:pt idx="7">
                  <c:v>8.9166049758006821E-2</c:v>
                </c:pt>
                <c:pt idx="8">
                  <c:v>8.8033346237065199E-2</c:v>
                </c:pt>
                <c:pt idx="9">
                  <c:v>8.7739376521172127E-2</c:v>
                </c:pt>
                <c:pt idx="10">
                  <c:v>9.0165061045810346E-2</c:v>
                </c:pt>
                <c:pt idx="11">
                  <c:v>9.0513191435694612E-2</c:v>
                </c:pt>
                <c:pt idx="12">
                  <c:v>9.0551173033028606E-2</c:v>
                </c:pt>
                <c:pt idx="13">
                  <c:v>9.1941247180155894E-2</c:v>
                </c:pt>
                <c:pt idx="14">
                  <c:v>9.3951189214408259E-2</c:v>
                </c:pt>
                <c:pt idx="15">
                  <c:v>9.5645975536158459E-2</c:v>
                </c:pt>
                <c:pt idx="16">
                  <c:v>9.6958573203492687E-2</c:v>
                </c:pt>
                <c:pt idx="17">
                  <c:v>9.8397408771790179E-2</c:v>
                </c:pt>
                <c:pt idx="18">
                  <c:v>9.71927401191955E-2</c:v>
                </c:pt>
                <c:pt idx="19">
                  <c:v>9.1659327700593443E-2</c:v>
                </c:pt>
                <c:pt idx="20">
                  <c:v>9.5415451715147218E-2</c:v>
                </c:pt>
                <c:pt idx="21">
                  <c:v>9.5438169679808199E-2</c:v>
                </c:pt>
                <c:pt idx="22">
                  <c:v>9.6750206871107899E-2</c:v>
                </c:pt>
                <c:pt idx="23">
                  <c:v>9.8690145440108332E-2</c:v>
                </c:pt>
                <c:pt idx="24">
                  <c:v>9.8982471092817284E-2</c:v>
                </c:pt>
                <c:pt idx="25">
                  <c:v>0.1005272179617937</c:v>
                </c:pt>
                <c:pt idx="26">
                  <c:v>0.10128501901770244</c:v>
                </c:pt>
                <c:pt idx="27">
                  <c:v>0.10298187910098598</c:v>
                </c:pt>
                <c:pt idx="28">
                  <c:v>0.10355739464575182</c:v>
                </c:pt>
                <c:pt idx="29">
                  <c:v>0.10383731509380678</c:v>
                </c:pt>
                <c:pt idx="30">
                  <c:v>9.9075846411717405E-2</c:v>
                </c:pt>
              </c:numCache>
            </c:numRef>
          </c:val>
          <c:smooth val="0"/>
          <c:extLst>
            <c:ext xmlns:c16="http://schemas.microsoft.com/office/drawing/2014/chart" uri="{C3380CC4-5D6E-409C-BE32-E72D297353CC}">
              <c16:uniqueId val="{00000005-571C-BC4A-86C7-F6765144E90F}"/>
            </c:ext>
          </c:extLst>
        </c:ser>
        <c:ser>
          <c:idx val="5"/>
          <c:order val="5"/>
          <c:tx>
            <c:strRef>
              <c:f>Data!$A$20</c:f>
              <c:strCache>
                <c:ptCount val="1"/>
                <c:pt idx="0">
                  <c:v>Sub-Saharan Africa</c:v>
                </c:pt>
              </c:strCache>
            </c:strRef>
          </c:tx>
          <c:spPr>
            <a:ln w="28575" cap="rnd">
              <a:solidFill>
                <a:schemeClr val="accent6"/>
              </a:solidFill>
              <a:round/>
            </a:ln>
            <a:effectLst/>
          </c:spPr>
          <c:marker>
            <c:symbol val="none"/>
          </c:marker>
          <c:cat>
            <c:numRef>
              <c:f>Data!$B$14:$AP$14</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numRef>
          </c:cat>
          <c:val>
            <c:numRef>
              <c:f>Data!$B$20:$AP$20</c:f>
              <c:numCache>
                <c:formatCode>0.00%</c:formatCode>
                <c:ptCount val="41"/>
                <c:pt idx="0">
                  <c:v>3.0020888611182694E-2</c:v>
                </c:pt>
                <c:pt idx="1">
                  <c:v>3.0190734006085473E-2</c:v>
                </c:pt>
                <c:pt idx="2">
                  <c:v>3.0094923099297392E-2</c:v>
                </c:pt>
                <c:pt idx="3">
                  <c:v>2.9894331253434648E-2</c:v>
                </c:pt>
                <c:pt idx="4">
                  <c:v>3.0230846858606778E-2</c:v>
                </c:pt>
                <c:pt idx="5">
                  <c:v>3.1300953542006918E-2</c:v>
                </c:pt>
                <c:pt idx="6">
                  <c:v>3.2935585269400422E-2</c:v>
                </c:pt>
                <c:pt idx="7">
                  <c:v>3.4210063517009878E-2</c:v>
                </c:pt>
                <c:pt idx="8">
                  <c:v>3.50737494977343E-2</c:v>
                </c:pt>
                <c:pt idx="9">
                  <c:v>3.5878046709848024E-2</c:v>
                </c:pt>
                <c:pt idx="10">
                  <c:v>3.7106070990916701E-2</c:v>
                </c:pt>
                <c:pt idx="11">
                  <c:v>3.8685475910386444E-2</c:v>
                </c:pt>
                <c:pt idx="12">
                  <c:v>4.0970982103760094E-2</c:v>
                </c:pt>
                <c:pt idx="13">
                  <c:v>4.2608095619658337E-2</c:v>
                </c:pt>
                <c:pt idx="14">
                  <c:v>4.5383709910841015E-2</c:v>
                </c:pt>
                <c:pt idx="15">
                  <c:v>4.8124445955570229E-2</c:v>
                </c:pt>
                <c:pt idx="16">
                  <c:v>5.106937634044724E-2</c:v>
                </c:pt>
                <c:pt idx="17">
                  <c:v>5.4236722148838179E-2</c:v>
                </c:pt>
                <c:pt idx="18">
                  <c:v>5.7048732571203291E-2</c:v>
                </c:pt>
                <c:pt idx="19">
                  <c:v>5.8742041647205652E-2</c:v>
                </c:pt>
                <c:pt idx="20">
                  <c:v>6.221241465405828E-2</c:v>
                </c:pt>
                <c:pt idx="21">
                  <c:v>6.4978246280945062E-2</c:v>
                </c:pt>
                <c:pt idx="22">
                  <c:v>6.7363364860490577E-2</c:v>
                </c:pt>
                <c:pt idx="23">
                  <c:v>7.0720517626017096E-2</c:v>
                </c:pt>
                <c:pt idx="24">
                  <c:v>7.4178042123082294E-2</c:v>
                </c:pt>
                <c:pt idx="25">
                  <c:v>7.6412396959596132E-2</c:v>
                </c:pt>
                <c:pt idx="26">
                  <c:v>7.7665728268870027E-2</c:v>
                </c:pt>
                <c:pt idx="27">
                  <c:v>7.9769396136588538E-2</c:v>
                </c:pt>
                <c:pt idx="28">
                  <c:v>8.2061778595450358E-2</c:v>
                </c:pt>
                <c:pt idx="29">
                  <c:v>8.426738601678696E-2</c:v>
                </c:pt>
                <c:pt idx="30">
                  <c:v>8.2670273556423465E-2</c:v>
                </c:pt>
              </c:numCache>
            </c:numRef>
          </c:val>
          <c:smooth val="0"/>
          <c:extLst>
            <c:ext xmlns:c16="http://schemas.microsoft.com/office/drawing/2014/chart" uri="{C3380CC4-5D6E-409C-BE32-E72D297353CC}">
              <c16:uniqueId val="{00000006-571C-BC4A-86C7-F6765144E90F}"/>
            </c:ext>
          </c:extLst>
        </c:ser>
        <c:ser>
          <c:idx val="6"/>
          <c:order val="6"/>
          <c:tx>
            <c:strRef>
              <c:f>Data!$A$21</c:f>
              <c:strCache>
                <c:ptCount val="1"/>
                <c:pt idx="0">
                  <c:v>Russian Federation</c:v>
                </c:pt>
              </c:strCache>
            </c:strRef>
          </c:tx>
          <c:spPr>
            <a:ln w="28575" cap="rnd">
              <a:solidFill>
                <a:schemeClr val="accent1">
                  <a:lumMod val="60000"/>
                </a:schemeClr>
              </a:solidFill>
              <a:round/>
            </a:ln>
            <a:effectLst/>
          </c:spPr>
          <c:marker>
            <c:symbol val="none"/>
          </c:marker>
          <c:cat>
            <c:numRef>
              <c:f>Data!$B$14:$AP$14</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numRef>
          </c:cat>
          <c:val>
            <c:numRef>
              <c:f>Data!$B$21:$AP$21</c:f>
              <c:numCache>
                <c:formatCode>0.00%</c:formatCode>
                <c:ptCount val="41"/>
                <c:pt idx="0">
                  <c:v>6.2208638591786256E-2</c:v>
                </c:pt>
                <c:pt idx="1">
                  <c:v>5.9069006268601107E-2</c:v>
                </c:pt>
                <c:pt idx="2">
                  <c:v>5.0485645390275835E-2</c:v>
                </c:pt>
                <c:pt idx="3">
                  <c:v>4.6109276852956856E-2</c:v>
                </c:pt>
                <c:pt idx="4">
                  <c:v>4.0313453268490784E-2</c:v>
                </c:pt>
                <c:pt idx="5">
                  <c:v>3.8643053881012808E-2</c:v>
                </c:pt>
                <c:pt idx="6">
                  <c:v>3.7191980374428182E-2</c:v>
                </c:pt>
                <c:pt idx="7">
                  <c:v>3.7712636785737309E-2</c:v>
                </c:pt>
                <c:pt idx="8">
                  <c:v>3.5713881508199839E-2</c:v>
                </c:pt>
                <c:pt idx="9">
                  <c:v>3.799953945711778E-2</c:v>
                </c:pt>
                <c:pt idx="10">
                  <c:v>4.1799518792521299E-2</c:v>
                </c:pt>
                <c:pt idx="11">
                  <c:v>4.3931315662858364E-2</c:v>
                </c:pt>
                <c:pt idx="12">
                  <c:v>4.5996083944413638E-2</c:v>
                </c:pt>
                <c:pt idx="13">
                  <c:v>4.9353776152709847E-2</c:v>
                </c:pt>
                <c:pt idx="14">
                  <c:v>5.2907222307554187E-2</c:v>
                </c:pt>
                <c:pt idx="15">
                  <c:v>5.6293266254656867E-2</c:v>
                </c:pt>
                <c:pt idx="16">
                  <c:v>6.0909352510539132E-2</c:v>
                </c:pt>
                <c:pt idx="17">
                  <c:v>6.6086633932850067E-2</c:v>
                </c:pt>
                <c:pt idx="18">
                  <c:v>6.9523118585623669E-2</c:v>
                </c:pt>
                <c:pt idx="19">
                  <c:v>6.4100319567517536E-2</c:v>
                </c:pt>
                <c:pt idx="20">
                  <c:v>6.6984833948075473E-2</c:v>
                </c:pt>
                <c:pt idx="21">
                  <c:v>6.9865201357898435E-2</c:v>
                </c:pt>
                <c:pt idx="22">
                  <c:v>7.2676637254448381E-2</c:v>
                </c:pt>
                <c:pt idx="23">
                  <c:v>7.3952419042029441E-2</c:v>
                </c:pt>
                <c:pt idx="24">
                  <c:v>7.4496906462879806E-2</c:v>
                </c:pt>
                <c:pt idx="25">
                  <c:v>7.3027291666031668E-2</c:v>
                </c:pt>
                <c:pt idx="26">
                  <c:v>7.3168738279641737E-2</c:v>
                </c:pt>
                <c:pt idx="27">
                  <c:v>7.4504645832777175E-2</c:v>
                </c:pt>
                <c:pt idx="28">
                  <c:v>7.6596174083522747E-2</c:v>
                </c:pt>
                <c:pt idx="29">
                  <c:v>7.8153361081525902E-2</c:v>
                </c:pt>
                <c:pt idx="30">
                  <c:v>7.5846841334619219E-2</c:v>
                </c:pt>
              </c:numCache>
            </c:numRef>
          </c:val>
          <c:smooth val="0"/>
          <c:extLst>
            <c:ext xmlns:c16="http://schemas.microsoft.com/office/drawing/2014/chart" uri="{C3380CC4-5D6E-409C-BE32-E72D297353CC}">
              <c16:uniqueId val="{00000007-571C-BC4A-86C7-F6765144E90F}"/>
            </c:ext>
          </c:extLst>
        </c:ser>
        <c:ser>
          <c:idx val="7"/>
          <c:order val="7"/>
          <c:tx>
            <c:strRef>
              <c:f>Data!$A$22</c:f>
              <c:strCache>
                <c:ptCount val="1"/>
                <c:pt idx="0">
                  <c:v>United Kingdom</c:v>
                </c:pt>
              </c:strCache>
            </c:strRef>
          </c:tx>
          <c:spPr>
            <a:ln w="28575" cap="rnd">
              <a:solidFill>
                <a:schemeClr val="accent2">
                  <a:lumMod val="60000"/>
                </a:schemeClr>
              </a:solidFill>
              <a:round/>
            </a:ln>
            <a:effectLst/>
          </c:spPr>
          <c:marker>
            <c:symbol val="none"/>
          </c:marker>
          <c:cat>
            <c:numRef>
              <c:f>Data!$B$14:$AP$14</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numRef>
          </c:cat>
          <c:val>
            <c:numRef>
              <c:f>Data!$B$22:$AP$22</c:f>
              <c:numCache>
                <c:formatCode>0.00%</c:formatCode>
                <c:ptCount val="41"/>
                <c:pt idx="0">
                  <c:v>3.4973597059769906E-2</c:v>
                </c:pt>
                <c:pt idx="1">
                  <c:v>3.4587795734574878E-2</c:v>
                </c:pt>
                <c:pt idx="2">
                  <c:v>3.4726521183816951E-2</c:v>
                </c:pt>
                <c:pt idx="3">
                  <c:v>3.5591152868425631E-2</c:v>
                </c:pt>
                <c:pt idx="4">
                  <c:v>3.6959991870585594E-2</c:v>
                </c:pt>
                <c:pt idx="5">
                  <c:v>3.789569689869627E-2</c:v>
                </c:pt>
                <c:pt idx="6">
                  <c:v>3.8816010153244485E-2</c:v>
                </c:pt>
                <c:pt idx="7">
                  <c:v>4.0721498083017074E-2</c:v>
                </c:pt>
                <c:pt idx="8">
                  <c:v>4.2005843290578458E-2</c:v>
                </c:pt>
                <c:pt idx="9">
                  <c:v>4.3261864818355762E-2</c:v>
                </c:pt>
                <c:pt idx="10">
                  <c:v>4.4850600176206241E-2</c:v>
                </c:pt>
                <c:pt idx="11">
                  <c:v>4.5780198956903238E-2</c:v>
                </c:pt>
                <c:pt idx="12">
                  <c:v>4.6752214566775502E-2</c:v>
                </c:pt>
                <c:pt idx="13">
                  <c:v>4.8168755206788587E-2</c:v>
                </c:pt>
                <c:pt idx="14">
                  <c:v>4.9303432740341782E-2</c:v>
                </c:pt>
                <c:pt idx="15">
                  <c:v>5.0582008805944129E-2</c:v>
                </c:pt>
                <c:pt idx="16">
                  <c:v>5.1889100861005705E-2</c:v>
                </c:pt>
                <c:pt idx="17">
                  <c:v>5.3066717194427113E-2</c:v>
                </c:pt>
                <c:pt idx="18">
                  <c:v>5.2939549129570558E-2</c:v>
                </c:pt>
                <c:pt idx="19">
                  <c:v>5.0691017872531018E-2</c:v>
                </c:pt>
                <c:pt idx="20">
                  <c:v>5.1771465590305599E-2</c:v>
                </c:pt>
                <c:pt idx="21">
                  <c:v>5.2526067519684451E-2</c:v>
                </c:pt>
                <c:pt idx="22">
                  <c:v>5.3298141631301567E-2</c:v>
                </c:pt>
                <c:pt idx="23">
                  <c:v>5.4305486284318888E-2</c:v>
                </c:pt>
                <c:pt idx="24">
                  <c:v>5.5929852881995507E-2</c:v>
                </c:pt>
                <c:pt idx="25">
                  <c:v>5.739666734625555E-2</c:v>
                </c:pt>
                <c:pt idx="26">
                  <c:v>5.8695819983576203E-2</c:v>
                </c:pt>
                <c:pt idx="27">
                  <c:v>5.9948654728863342E-2</c:v>
                </c:pt>
                <c:pt idx="28">
                  <c:v>6.0938362354303943E-2</c:v>
                </c:pt>
                <c:pt idx="29">
                  <c:v>6.1957217767584435E-2</c:v>
                </c:pt>
                <c:pt idx="30">
                  <c:v>5.6135618450883107E-2</c:v>
                </c:pt>
              </c:numCache>
            </c:numRef>
          </c:val>
          <c:smooth val="0"/>
          <c:extLst>
            <c:ext xmlns:c16="http://schemas.microsoft.com/office/drawing/2014/chart" uri="{C3380CC4-5D6E-409C-BE32-E72D297353CC}">
              <c16:uniqueId val="{00000008-571C-BC4A-86C7-F6765144E90F}"/>
            </c:ext>
          </c:extLst>
        </c:ser>
        <c:ser>
          <c:idx val="8"/>
          <c:order val="8"/>
          <c:tx>
            <c:strRef>
              <c:f>Data!$A$23</c:f>
              <c:strCache>
                <c:ptCount val="1"/>
                <c:pt idx="0">
                  <c:v>Brazil</c:v>
                </c:pt>
              </c:strCache>
            </c:strRef>
          </c:tx>
          <c:spPr>
            <a:ln w="28575" cap="rnd">
              <a:solidFill>
                <a:schemeClr val="accent3">
                  <a:lumMod val="60000"/>
                </a:schemeClr>
              </a:solidFill>
              <a:round/>
            </a:ln>
            <a:effectLst/>
          </c:spPr>
          <c:marker>
            <c:symbol val="none"/>
          </c:marker>
          <c:cat>
            <c:numRef>
              <c:f>Data!$B$14:$AP$14</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numRef>
          </c:cat>
          <c:val>
            <c:numRef>
              <c:f>Data!$B$23:$AP$23</c:f>
              <c:numCache>
                <c:formatCode>0.00%</c:formatCode>
                <c:ptCount val="41"/>
                <c:pt idx="0">
                  <c:v>3.0678281307653564E-2</c:v>
                </c:pt>
                <c:pt idx="1">
                  <c:v>3.0994939332312232E-2</c:v>
                </c:pt>
                <c:pt idx="2">
                  <c:v>3.0826304530171319E-2</c:v>
                </c:pt>
                <c:pt idx="3">
                  <c:v>3.2344404468167859E-2</c:v>
                </c:pt>
                <c:pt idx="4">
                  <c:v>3.4237480531823461E-2</c:v>
                </c:pt>
                <c:pt idx="5">
                  <c:v>3.5683601054847816E-2</c:v>
                </c:pt>
                <c:pt idx="6">
                  <c:v>3.6471803290477472E-2</c:v>
                </c:pt>
                <c:pt idx="7">
                  <c:v>3.7709964840256592E-2</c:v>
                </c:pt>
                <c:pt idx="8">
                  <c:v>3.7837461440208456E-2</c:v>
                </c:pt>
                <c:pt idx="9">
                  <c:v>3.8014517136565049E-2</c:v>
                </c:pt>
                <c:pt idx="10">
                  <c:v>3.9682574929764687E-2</c:v>
                </c:pt>
                <c:pt idx="11">
                  <c:v>4.0234121611909875E-2</c:v>
                </c:pt>
                <c:pt idx="12">
                  <c:v>4.146265516876263E-2</c:v>
                </c:pt>
                <c:pt idx="13">
                  <c:v>4.1935673162588304E-2</c:v>
                </c:pt>
                <c:pt idx="14">
                  <c:v>4.4351153106982566E-2</c:v>
                </c:pt>
                <c:pt idx="15">
                  <c:v>4.5771335600560063E-2</c:v>
                </c:pt>
                <c:pt idx="16">
                  <c:v>4.7584790749010404E-2</c:v>
                </c:pt>
                <c:pt idx="17">
                  <c:v>5.0473125976244683E-2</c:v>
                </c:pt>
                <c:pt idx="18">
                  <c:v>5.3044325662250397E-2</c:v>
                </c:pt>
                <c:pt idx="19">
                  <c:v>5.2977589533661433E-2</c:v>
                </c:pt>
                <c:pt idx="20">
                  <c:v>5.6965862106752974E-2</c:v>
                </c:pt>
                <c:pt idx="21">
                  <c:v>5.9229926477729733E-2</c:v>
                </c:pt>
                <c:pt idx="22">
                  <c:v>6.0367837601209069E-2</c:v>
                </c:pt>
                <c:pt idx="23">
                  <c:v>6.2181784071013338E-2</c:v>
                </c:pt>
                <c:pt idx="24">
                  <c:v>6.2495152741243516E-2</c:v>
                </c:pt>
                <c:pt idx="25">
                  <c:v>6.0279222492649602E-2</c:v>
                </c:pt>
                <c:pt idx="26">
                  <c:v>5.8304525252013982E-2</c:v>
                </c:pt>
                <c:pt idx="27">
                  <c:v>5.9075817773600943E-2</c:v>
                </c:pt>
                <c:pt idx="28">
                  <c:v>6.0129533499236186E-2</c:v>
                </c:pt>
                <c:pt idx="29">
                  <c:v>6.09780532061193E-2</c:v>
                </c:pt>
                <c:pt idx="30">
                  <c:v>5.8502924590746866E-2</c:v>
                </c:pt>
              </c:numCache>
            </c:numRef>
          </c:val>
          <c:smooth val="0"/>
          <c:extLst>
            <c:ext xmlns:c16="http://schemas.microsoft.com/office/drawing/2014/chart" uri="{C3380CC4-5D6E-409C-BE32-E72D297353CC}">
              <c16:uniqueId val="{00000009-571C-BC4A-86C7-F6765144E90F}"/>
            </c:ext>
          </c:extLst>
        </c:ser>
        <c:dLbls>
          <c:showLegendKey val="0"/>
          <c:showVal val="0"/>
          <c:showCatName val="0"/>
          <c:showSerName val="0"/>
          <c:showPercent val="0"/>
          <c:showBubbleSize val="0"/>
        </c:dLbls>
        <c:smooth val="0"/>
        <c:axId val="1770507231"/>
        <c:axId val="69854640"/>
      </c:lineChart>
      <c:catAx>
        <c:axId val="1770507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9854640"/>
        <c:crosses val="autoZero"/>
        <c:auto val="1"/>
        <c:lblAlgn val="ctr"/>
        <c:lblOffset val="100"/>
        <c:tickLblSkip val="3"/>
        <c:noMultiLvlLbl val="0"/>
      </c:catAx>
      <c:valAx>
        <c:axId val="69854640"/>
        <c:scaling>
          <c:orientation val="minMax"/>
        </c:scaling>
        <c:delete val="0"/>
        <c:axPos val="l"/>
        <c:majorGridlines>
          <c:spPr>
            <a:ln w="19050" cap="flat" cmpd="sng" algn="ctr">
              <a:solidFill>
                <a:schemeClr val="tx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770507231"/>
        <c:crosses val="autoZero"/>
        <c:crossBetween val="midCat"/>
      </c:valAx>
      <c:spPr>
        <a:noFill/>
        <a:ln w="28575">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0" cap="flat" cmpd="sng" algn="ctr">
      <a:solidFill>
        <a:schemeClr val="tx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US" sz="1200" dirty="0">
                <a:solidFill>
                  <a:schemeClr val="accent1"/>
                </a:solidFill>
              </a:rPr>
              <a:t> Adopting </a:t>
            </a:r>
            <a:r>
              <a:rPr lang="en-US" sz="1200" baseline="0" dirty="0">
                <a:solidFill>
                  <a:schemeClr val="accent1"/>
                </a:solidFill>
              </a:rPr>
              <a:t>Measures to Manage </a:t>
            </a:r>
            <a:r>
              <a:rPr lang="en-US" sz="1200" dirty="0">
                <a:solidFill>
                  <a:schemeClr val="accent1"/>
                </a:solidFill>
              </a:rPr>
              <a:t>Global Land and Sea Temperatures </a:t>
            </a:r>
          </a:p>
          <a:p>
            <a:pPr>
              <a:defRPr/>
            </a:pPr>
            <a:r>
              <a:rPr lang="en-US" sz="1200" dirty="0"/>
              <a:t>in Degrees Celsius</a:t>
            </a:r>
          </a:p>
        </c:rich>
      </c:tx>
      <c:layout>
        <c:manualLayout>
          <c:xMode val="edge"/>
          <c:yMode val="edge"/>
          <c:x val="0.13898518295264781"/>
          <c:y val="3.769340128038845E-2"/>
        </c:manualLayout>
      </c:layout>
      <c:overlay val="0"/>
      <c:spPr>
        <a:noFill/>
        <a:ln w="28575">
          <a:solidFill>
            <a:srgbClr val="C00000"/>
          </a:solid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Actual Temperature</c:v>
          </c:tx>
          <c:spPr>
            <a:ln w="34925" cap="rnd">
              <a:solidFill>
                <a:schemeClr val="accent1"/>
              </a:solidFill>
              <a:round/>
            </a:ln>
            <a:effectLst/>
          </c:spPr>
          <c:marker>
            <c:symbol val="none"/>
          </c:marker>
          <c:trendline>
            <c:name>Trend</c:name>
            <c:spPr>
              <a:ln w="34925" cap="rnd">
                <a:solidFill>
                  <a:schemeClr val="tx1"/>
                </a:solidFill>
                <a:prstDash val="solid"/>
              </a:ln>
              <a:effectLst/>
            </c:spPr>
            <c:trendlineType val="poly"/>
            <c:order val="5"/>
            <c:dispRSqr val="1"/>
            <c:dispEq val="1"/>
            <c:trendlineLbl>
              <c:layout>
                <c:manualLayout>
                  <c:x val="-7.7746909449116289E-2"/>
                  <c:y val="0.4073318714379297"/>
                </c:manualLayout>
              </c:layout>
              <c:numFmt formatCode="General" sourceLinked="0"/>
              <c:spPr>
                <a:solidFill>
                  <a:schemeClr val="bg2"/>
                </a:solidFill>
                <a:ln w="28575">
                  <a:solidFill>
                    <a:schemeClr val="tx1"/>
                  </a:solid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rendlineLbl>
          </c:trendline>
          <c:cat>
            <c:numRef>
              <c:f>'data-3'!$A$4:$A$174</c:f>
              <c:numCache>
                <c:formatCode>General</c:formatCode>
                <c:ptCount val="171"/>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pt idx="125">
                  <c:v>2005</c:v>
                </c:pt>
                <c:pt idx="126">
                  <c:v>2006</c:v>
                </c:pt>
                <c:pt idx="127">
                  <c:v>2007</c:v>
                </c:pt>
                <c:pt idx="128">
                  <c:v>2008</c:v>
                </c:pt>
                <c:pt idx="129">
                  <c:v>2009</c:v>
                </c:pt>
                <c:pt idx="130">
                  <c:v>2010</c:v>
                </c:pt>
                <c:pt idx="131">
                  <c:v>2011</c:v>
                </c:pt>
                <c:pt idx="132">
                  <c:v>2012</c:v>
                </c:pt>
                <c:pt idx="133">
                  <c:v>2013</c:v>
                </c:pt>
                <c:pt idx="134">
                  <c:v>2014</c:v>
                </c:pt>
                <c:pt idx="135">
                  <c:v>2015</c:v>
                </c:pt>
                <c:pt idx="136">
                  <c:v>2016</c:v>
                </c:pt>
                <c:pt idx="137">
                  <c:v>2017</c:v>
                </c:pt>
                <c:pt idx="138">
                  <c:v>2018</c:v>
                </c:pt>
                <c:pt idx="139">
                  <c:v>2019</c:v>
                </c:pt>
                <c:pt idx="140">
                  <c:v>2020</c:v>
                </c:pt>
                <c:pt idx="141">
                  <c:v>2021</c:v>
                </c:pt>
                <c:pt idx="142">
                  <c:v>2022</c:v>
                </c:pt>
                <c:pt idx="143">
                  <c:v>2023</c:v>
                </c:pt>
                <c:pt idx="144">
                  <c:v>2024</c:v>
                </c:pt>
                <c:pt idx="145">
                  <c:v>2025</c:v>
                </c:pt>
                <c:pt idx="146">
                  <c:v>2026</c:v>
                </c:pt>
                <c:pt idx="147">
                  <c:v>2027</c:v>
                </c:pt>
                <c:pt idx="148">
                  <c:v>2028</c:v>
                </c:pt>
                <c:pt idx="149">
                  <c:v>2029</c:v>
                </c:pt>
                <c:pt idx="150">
                  <c:v>2030</c:v>
                </c:pt>
                <c:pt idx="151">
                  <c:v>2031</c:v>
                </c:pt>
                <c:pt idx="152">
                  <c:v>2032</c:v>
                </c:pt>
                <c:pt idx="153">
                  <c:v>2033</c:v>
                </c:pt>
                <c:pt idx="154">
                  <c:v>2034</c:v>
                </c:pt>
                <c:pt idx="155">
                  <c:v>2035</c:v>
                </c:pt>
                <c:pt idx="156">
                  <c:v>2036</c:v>
                </c:pt>
                <c:pt idx="157">
                  <c:v>2037</c:v>
                </c:pt>
                <c:pt idx="158">
                  <c:v>2038</c:v>
                </c:pt>
                <c:pt idx="159">
                  <c:v>2039</c:v>
                </c:pt>
                <c:pt idx="160">
                  <c:v>2040</c:v>
                </c:pt>
                <c:pt idx="161">
                  <c:v>2041</c:v>
                </c:pt>
                <c:pt idx="162">
                  <c:v>2042</c:v>
                </c:pt>
                <c:pt idx="163">
                  <c:v>2043</c:v>
                </c:pt>
                <c:pt idx="164">
                  <c:v>2044</c:v>
                </c:pt>
                <c:pt idx="165">
                  <c:v>2045</c:v>
                </c:pt>
                <c:pt idx="166">
                  <c:v>2046</c:v>
                </c:pt>
                <c:pt idx="167">
                  <c:v>2047</c:v>
                </c:pt>
                <c:pt idx="168">
                  <c:v>2048</c:v>
                </c:pt>
                <c:pt idx="169">
                  <c:v>2049</c:v>
                </c:pt>
                <c:pt idx="170">
                  <c:v>2050</c:v>
                </c:pt>
              </c:numCache>
            </c:numRef>
          </c:cat>
          <c:val>
            <c:numRef>
              <c:f>'data-3'!$B$4:$B$174</c:f>
              <c:numCache>
                <c:formatCode>0.00</c:formatCode>
                <c:ptCount val="171"/>
                <c:pt idx="0">
                  <c:v>13.780000000000001</c:v>
                </c:pt>
                <c:pt idx="1">
                  <c:v>13.82</c:v>
                </c:pt>
                <c:pt idx="2">
                  <c:v>13.81</c:v>
                </c:pt>
                <c:pt idx="3">
                  <c:v>13.72</c:v>
                </c:pt>
                <c:pt idx="4">
                  <c:v>13.64</c:v>
                </c:pt>
                <c:pt idx="5">
                  <c:v>13.65</c:v>
                </c:pt>
                <c:pt idx="6">
                  <c:v>13.66</c:v>
                </c:pt>
                <c:pt idx="7">
                  <c:v>13.620000000000001</c:v>
                </c:pt>
                <c:pt idx="8">
                  <c:v>13.77</c:v>
                </c:pt>
                <c:pt idx="9">
                  <c:v>13.81</c:v>
                </c:pt>
                <c:pt idx="10">
                  <c:v>13.56</c:v>
                </c:pt>
                <c:pt idx="11">
                  <c:v>13.65</c:v>
                </c:pt>
                <c:pt idx="12">
                  <c:v>13.6</c:v>
                </c:pt>
                <c:pt idx="13">
                  <c:v>13.57</c:v>
                </c:pt>
                <c:pt idx="14">
                  <c:v>13.58</c:v>
                </c:pt>
                <c:pt idx="15">
                  <c:v>13.65</c:v>
                </c:pt>
                <c:pt idx="16">
                  <c:v>13.8</c:v>
                </c:pt>
                <c:pt idx="17">
                  <c:v>13.8</c:v>
                </c:pt>
                <c:pt idx="18">
                  <c:v>13.63</c:v>
                </c:pt>
                <c:pt idx="19">
                  <c:v>13.74</c:v>
                </c:pt>
                <c:pt idx="20">
                  <c:v>13.82</c:v>
                </c:pt>
                <c:pt idx="21">
                  <c:v>13.74</c:v>
                </c:pt>
                <c:pt idx="22">
                  <c:v>13.64</c:v>
                </c:pt>
                <c:pt idx="23">
                  <c:v>13.52</c:v>
                </c:pt>
                <c:pt idx="24">
                  <c:v>13.44</c:v>
                </c:pt>
                <c:pt idx="25">
                  <c:v>13.620000000000001</c:v>
                </c:pt>
                <c:pt idx="26">
                  <c:v>13.69</c:v>
                </c:pt>
                <c:pt idx="27">
                  <c:v>13.52</c:v>
                </c:pt>
                <c:pt idx="28">
                  <c:v>13.47</c:v>
                </c:pt>
                <c:pt idx="29">
                  <c:v>13.46</c:v>
                </c:pt>
                <c:pt idx="30">
                  <c:v>13.5</c:v>
                </c:pt>
                <c:pt idx="31">
                  <c:v>13.46</c:v>
                </c:pt>
                <c:pt idx="32">
                  <c:v>13.56</c:v>
                </c:pt>
                <c:pt idx="33">
                  <c:v>13.58</c:v>
                </c:pt>
                <c:pt idx="34">
                  <c:v>13.76</c:v>
                </c:pt>
                <c:pt idx="35">
                  <c:v>13.81</c:v>
                </c:pt>
                <c:pt idx="36">
                  <c:v>13.58</c:v>
                </c:pt>
                <c:pt idx="37">
                  <c:v>13.5</c:v>
                </c:pt>
                <c:pt idx="38">
                  <c:v>13.6</c:v>
                </c:pt>
                <c:pt idx="39">
                  <c:v>13.65</c:v>
                </c:pt>
                <c:pt idx="40">
                  <c:v>13.67</c:v>
                </c:pt>
                <c:pt idx="41">
                  <c:v>13.74</c:v>
                </c:pt>
                <c:pt idx="42">
                  <c:v>13.65</c:v>
                </c:pt>
                <c:pt idx="43">
                  <c:v>13.65</c:v>
                </c:pt>
                <c:pt idx="44">
                  <c:v>13.66</c:v>
                </c:pt>
                <c:pt idx="45">
                  <c:v>13.72</c:v>
                </c:pt>
                <c:pt idx="46">
                  <c:v>13.83</c:v>
                </c:pt>
                <c:pt idx="47">
                  <c:v>13.73</c:v>
                </c:pt>
                <c:pt idx="48">
                  <c:v>13.72</c:v>
                </c:pt>
                <c:pt idx="49">
                  <c:v>13.58</c:v>
                </c:pt>
                <c:pt idx="50">
                  <c:v>13.790000000000001</c:v>
                </c:pt>
                <c:pt idx="51">
                  <c:v>13.84</c:v>
                </c:pt>
                <c:pt idx="52">
                  <c:v>13.77</c:v>
                </c:pt>
                <c:pt idx="53">
                  <c:v>13.64</c:v>
                </c:pt>
                <c:pt idx="54">
                  <c:v>13.790000000000001</c:v>
                </c:pt>
                <c:pt idx="55">
                  <c:v>13.74</c:v>
                </c:pt>
                <c:pt idx="56">
                  <c:v>13.780000000000001</c:v>
                </c:pt>
                <c:pt idx="57">
                  <c:v>13.89</c:v>
                </c:pt>
                <c:pt idx="58">
                  <c:v>13.88</c:v>
                </c:pt>
                <c:pt idx="59">
                  <c:v>13.91</c:v>
                </c:pt>
                <c:pt idx="60">
                  <c:v>14.06</c:v>
                </c:pt>
                <c:pt idx="61">
                  <c:v>14.17</c:v>
                </c:pt>
                <c:pt idx="62">
                  <c:v>14.01</c:v>
                </c:pt>
                <c:pt idx="63">
                  <c:v>14.01</c:v>
                </c:pt>
                <c:pt idx="64">
                  <c:v>14.18</c:v>
                </c:pt>
                <c:pt idx="65">
                  <c:v>14.08</c:v>
                </c:pt>
                <c:pt idx="66">
                  <c:v>13.89</c:v>
                </c:pt>
                <c:pt idx="67">
                  <c:v>13.860000000000001</c:v>
                </c:pt>
                <c:pt idx="68">
                  <c:v>13.85</c:v>
                </c:pt>
                <c:pt idx="69">
                  <c:v>13.82</c:v>
                </c:pt>
                <c:pt idx="70">
                  <c:v>13.75</c:v>
                </c:pt>
                <c:pt idx="71">
                  <c:v>13.9</c:v>
                </c:pt>
                <c:pt idx="72">
                  <c:v>13.94</c:v>
                </c:pt>
                <c:pt idx="73">
                  <c:v>14.030000000000001</c:v>
                </c:pt>
                <c:pt idx="74">
                  <c:v>13.8</c:v>
                </c:pt>
                <c:pt idx="75">
                  <c:v>13.77</c:v>
                </c:pt>
                <c:pt idx="76">
                  <c:v>13.72</c:v>
                </c:pt>
                <c:pt idx="77">
                  <c:v>13.97</c:v>
                </c:pt>
                <c:pt idx="78">
                  <c:v>14.02</c:v>
                </c:pt>
                <c:pt idx="79">
                  <c:v>13.98</c:v>
                </c:pt>
                <c:pt idx="80">
                  <c:v>13.950000000000001</c:v>
                </c:pt>
                <c:pt idx="81">
                  <c:v>13.99</c:v>
                </c:pt>
                <c:pt idx="82">
                  <c:v>14</c:v>
                </c:pt>
                <c:pt idx="83">
                  <c:v>14.02</c:v>
                </c:pt>
                <c:pt idx="84">
                  <c:v>13.76</c:v>
                </c:pt>
                <c:pt idx="85">
                  <c:v>13.83</c:v>
                </c:pt>
                <c:pt idx="86">
                  <c:v>13.89</c:v>
                </c:pt>
                <c:pt idx="87">
                  <c:v>13.9</c:v>
                </c:pt>
                <c:pt idx="88">
                  <c:v>13.870000000000001</c:v>
                </c:pt>
                <c:pt idx="89">
                  <c:v>14</c:v>
                </c:pt>
                <c:pt idx="90">
                  <c:v>13.96</c:v>
                </c:pt>
                <c:pt idx="91">
                  <c:v>13.83</c:v>
                </c:pt>
                <c:pt idx="92">
                  <c:v>13.94</c:v>
                </c:pt>
                <c:pt idx="93">
                  <c:v>14.09</c:v>
                </c:pt>
                <c:pt idx="94">
                  <c:v>13.84</c:v>
                </c:pt>
                <c:pt idx="95">
                  <c:v>13.91</c:v>
                </c:pt>
                <c:pt idx="96">
                  <c:v>13.83</c:v>
                </c:pt>
                <c:pt idx="97">
                  <c:v>14.110000000000001</c:v>
                </c:pt>
                <c:pt idx="98">
                  <c:v>14.02</c:v>
                </c:pt>
                <c:pt idx="99">
                  <c:v>14.13</c:v>
                </c:pt>
                <c:pt idx="100">
                  <c:v>14.18</c:v>
                </c:pt>
                <c:pt idx="101">
                  <c:v>14.22</c:v>
                </c:pt>
                <c:pt idx="102">
                  <c:v>14.09</c:v>
                </c:pt>
                <c:pt idx="103">
                  <c:v>14.26</c:v>
                </c:pt>
                <c:pt idx="104">
                  <c:v>14.07</c:v>
                </c:pt>
                <c:pt idx="105">
                  <c:v>14.06</c:v>
                </c:pt>
                <c:pt idx="106">
                  <c:v>14.14</c:v>
                </c:pt>
                <c:pt idx="107">
                  <c:v>14.280000000000001</c:v>
                </c:pt>
                <c:pt idx="108">
                  <c:v>14.290000000000001</c:v>
                </c:pt>
                <c:pt idx="109">
                  <c:v>14.19</c:v>
                </c:pt>
                <c:pt idx="110">
                  <c:v>14.35</c:v>
                </c:pt>
                <c:pt idx="111">
                  <c:v>14.290000000000001</c:v>
                </c:pt>
                <c:pt idx="112">
                  <c:v>14.14</c:v>
                </c:pt>
                <c:pt idx="113">
                  <c:v>14.18</c:v>
                </c:pt>
                <c:pt idx="114">
                  <c:v>14.24</c:v>
                </c:pt>
                <c:pt idx="115">
                  <c:v>14.370000000000001</c:v>
                </c:pt>
                <c:pt idx="116">
                  <c:v>14.22</c:v>
                </c:pt>
                <c:pt idx="117">
                  <c:v>14.41</c:v>
                </c:pt>
                <c:pt idx="118">
                  <c:v>14.55</c:v>
                </c:pt>
                <c:pt idx="119">
                  <c:v>14.34</c:v>
                </c:pt>
                <c:pt idx="120">
                  <c:v>14.32</c:v>
                </c:pt>
                <c:pt idx="121">
                  <c:v>14.47</c:v>
                </c:pt>
                <c:pt idx="122">
                  <c:v>14.52</c:v>
                </c:pt>
                <c:pt idx="123">
                  <c:v>14.540000000000001</c:v>
                </c:pt>
                <c:pt idx="124">
                  <c:v>14.48</c:v>
                </c:pt>
                <c:pt idx="125">
                  <c:v>14.56</c:v>
                </c:pt>
                <c:pt idx="126">
                  <c:v>14.530000000000001</c:v>
                </c:pt>
                <c:pt idx="127">
                  <c:v>14.52</c:v>
                </c:pt>
                <c:pt idx="128">
                  <c:v>14.440000000000001</c:v>
                </c:pt>
                <c:pt idx="129">
                  <c:v>14.540000000000001</c:v>
                </c:pt>
                <c:pt idx="130">
                  <c:v>14.620000000000001</c:v>
                </c:pt>
                <c:pt idx="131">
                  <c:v>14.47</c:v>
                </c:pt>
                <c:pt idx="132">
                  <c:v>14.530000000000001</c:v>
                </c:pt>
                <c:pt idx="133">
                  <c:v>14.57</c:v>
                </c:pt>
                <c:pt idx="134">
                  <c:v>14.64</c:v>
                </c:pt>
                <c:pt idx="135">
                  <c:v>14.83</c:v>
                </c:pt>
                <c:pt idx="136">
                  <c:v>14.89</c:v>
                </c:pt>
                <c:pt idx="137">
                  <c:v>14.81</c:v>
                </c:pt>
                <c:pt idx="138">
                  <c:v>14.72</c:v>
                </c:pt>
                <c:pt idx="139">
                  <c:v>14.85</c:v>
                </c:pt>
                <c:pt idx="140">
                  <c:v>14.88</c:v>
                </c:pt>
                <c:pt idx="141">
                  <c:v>14.74</c:v>
                </c:pt>
              </c:numCache>
            </c:numRef>
          </c:val>
          <c:smooth val="0"/>
          <c:extLst>
            <c:ext xmlns:c16="http://schemas.microsoft.com/office/drawing/2014/chart" uri="{C3380CC4-5D6E-409C-BE32-E72D297353CC}">
              <c16:uniqueId val="{00000001-FE86-A24D-868C-FBF9BC578BB2}"/>
            </c:ext>
          </c:extLst>
        </c:ser>
        <c:dLbls>
          <c:showLegendKey val="0"/>
          <c:showVal val="0"/>
          <c:showCatName val="0"/>
          <c:showSerName val="0"/>
          <c:showPercent val="0"/>
          <c:showBubbleSize val="0"/>
        </c:dLbls>
        <c:smooth val="0"/>
        <c:axId val="810959599"/>
        <c:axId val="810961247"/>
      </c:lineChart>
      <c:catAx>
        <c:axId val="810959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10961247"/>
        <c:crosses val="autoZero"/>
        <c:auto val="1"/>
        <c:lblAlgn val="ctr"/>
        <c:lblOffset val="100"/>
        <c:tickLblSkip val="13"/>
        <c:noMultiLvlLbl val="0"/>
      </c:catAx>
      <c:valAx>
        <c:axId val="810961247"/>
        <c:scaling>
          <c:orientation val="minMax"/>
        </c:scaling>
        <c:delete val="0"/>
        <c:axPos val="l"/>
        <c:majorGridlines>
          <c:spPr>
            <a:ln w="25400" cap="flat" cmpd="sng" algn="ctr">
              <a:solidFill>
                <a:schemeClr val="tx1"/>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10959599"/>
        <c:crosses val="autoZero"/>
        <c:crossBetween val="between"/>
      </c:valAx>
      <c:spPr>
        <a:noFill/>
        <a:ln w="25400">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cap="flat" cmpd="sng" algn="ctr">
      <a:solidFill>
        <a:schemeClr val="tx1"/>
      </a:solidFill>
      <a:round/>
    </a:ln>
    <a:effectLst/>
  </c:spPr>
  <c:txPr>
    <a:bodyPr/>
    <a:lstStyle/>
    <a:p>
      <a:pPr>
        <a:defRPr sz="1200"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US" sz="1200" dirty="0">
                <a:solidFill>
                  <a:schemeClr val="accent1"/>
                </a:solidFill>
              </a:rPr>
              <a:t>Business</a:t>
            </a:r>
            <a:r>
              <a:rPr lang="en-US" sz="1200" baseline="0" dirty="0">
                <a:solidFill>
                  <a:schemeClr val="accent1"/>
                </a:solidFill>
              </a:rPr>
              <a:t> and Usual </a:t>
            </a:r>
            <a:r>
              <a:rPr lang="en-US" sz="1200" dirty="0">
                <a:solidFill>
                  <a:schemeClr val="accent1"/>
                </a:solidFill>
              </a:rPr>
              <a:t>Global Land and Sea Temperatures </a:t>
            </a:r>
          </a:p>
          <a:p>
            <a:pPr>
              <a:defRPr/>
            </a:pPr>
            <a:r>
              <a:rPr lang="en-US" sz="1200" dirty="0"/>
              <a:t>in Degrees Celsius</a:t>
            </a:r>
          </a:p>
        </c:rich>
      </c:tx>
      <c:layout>
        <c:manualLayout>
          <c:xMode val="edge"/>
          <c:yMode val="edge"/>
          <c:x val="0.17792637802702888"/>
          <c:y val="2.4199095677889075E-2"/>
        </c:manualLayout>
      </c:layout>
      <c:overlay val="0"/>
      <c:spPr>
        <a:noFill/>
        <a:ln w="28575">
          <a:solidFill>
            <a:srgbClr val="C00000"/>
          </a:solid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062547447935161"/>
          <c:y val="0.19679409122882377"/>
          <c:w val="0.85596066431837914"/>
          <c:h val="0.61038594859073358"/>
        </c:manualLayout>
      </c:layout>
      <c:lineChart>
        <c:grouping val="standard"/>
        <c:varyColors val="0"/>
        <c:ser>
          <c:idx val="0"/>
          <c:order val="0"/>
          <c:tx>
            <c:v>Actual Temperature</c:v>
          </c:tx>
          <c:spPr>
            <a:ln w="34925" cap="rnd">
              <a:solidFill>
                <a:schemeClr val="accent1"/>
              </a:solidFill>
              <a:round/>
            </a:ln>
            <a:effectLst/>
          </c:spPr>
          <c:marker>
            <c:symbol val="none"/>
          </c:marker>
          <c:trendline>
            <c:name>Trend</c:name>
            <c:spPr>
              <a:ln w="34925" cap="rnd">
                <a:solidFill>
                  <a:schemeClr val="tx1"/>
                </a:solidFill>
                <a:prstDash val="solid"/>
              </a:ln>
              <a:effectLst/>
            </c:spPr>
            <c:trendlineType val="poly"/>
            <c:order val="3"/>
            <c:dispRSqr val="1"/>
            <c:dispEq val="1"/>
            <c:trendlineLbl>
              <c:layout>
                <c:manualLayout>
                  <c:x val="-0.23976731306519805"/>
                  <c:y val="8.8062793914768667E-3"/>
                </c:manualLayout>
              </c:layout>
              <c:numFmt formatCode="General" sourceLinked="0"/>
              <c:spPr>
                <a:solidFill>
                  <a:schemeClr val="bg2"/>
                </a:solidFill>
                <a:ln w="28575">
                  <a:solidFill>
                    <a:schemeClr val="tx1"/>
                  </a:solid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rendlineLbl>
          </c:trendline>
          <c:cat>
            <c:numRef>
              <c:f>'data-3'!$A$4:$A$174</c:f>
              <c:numCache>
                <c:formatCode>General</c:formatCode>
                <c:ptCount val="171"/>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pt idx="125">
                  <c:v>2005</c:v>
                </c:pt>
                <c:pt idx="126">
                  <c:v>2006</c:v>
                </c:pt>
                <c:pt idx="127">
                  <c:v>2007</c:v>
                </c:pt>
                <c:pt idx="128">
                  <c:v>2008</c:v>
                </c:pt>
                <c:pt idx="129">
                  <c:v>2009</c:v>
                </c:pt>
                <c:pt idx="130">
                  <c:v>2010</c:v>
                </c:pt>
                <c:pt idx="131">
                  <c:v>2011</c:v>
                </c:pt>
                <c:pt idx="132">
                  <c:v>2012</c:v>
                </c:pt>
                <c:pt idx="133">
                  <c:v>2013</c:v>
                </c:pt>
                <c:pt idx="134">
                  <c:v>2014</c:v>
                </c:pt>
                <c:pt idx="135">
                  <c:v>2015</c:v>
                </c:pt>
                <c:pt idx="136">
                  <c:v>2016</c:v>
                </c:pt>
                <c:pt idx="137">
                  <c:v>2017</c:v>
                </c:pt>
                <c:pt idx="138">
                  <c:v>2018</c:v>
                </c:pt>
                <c:pt idx="139">
                  <c:v>2019</c:v>
                </c:pt>
                <c:pt idx="140">
                  <c:v>2020</c:v>
                </c:pt>
                <c:pt idx="141">
                  <c:v>2021</c:v>
                </c:pt>
                <c:pt idx="142">
                  <c:v>2022</c:v>
                </c:pt>
                <c:pt idx="143">
                  <c:v>2023</c:v>
                </c:pt>
                <c:pt idx="144">
                  <c:v>2024</c:v>
                </c:pt>
                <c:pt idx="145">
                  <c:v>2025</c:v>
                </c:pt>
                <c:pt idx="146">
                  <c:v>2026</c:v>
                </c:pt>
                <c:pt idx="147">
                  <c:v>2027</c:v>
                </c:pt>
                <c:pt idx="148">
                  <c:v>2028</c:v>
                </c:pt>
                <c:pt idx="149">
                  <c:v>2029</c:v>
                </c:pt>
                <c:pt idx="150">
                  <c:v>2030</c:v>
                </c:pt>
                <c:pt idx="151">
                  <c:v>2031</c:v>
                </c:pt>
                <c:pt idx="152">
                  <c:v>2032</c:v>
                </c:pt>
                <c:pt idx="153">
                  <c:v>2033</c:v>
                </c:pt>
                <c:pt idx="154">
                  <c:v>2034</c:v>
                </c:pt>
                <c:pt idx="155">
                  <c:v>2035</c:v>
                </c:pt>
                <c:pt idx="156">
                  <c:v>2036</c:v>
                </c:pt>
                <c:pt idx="157">
                  <c:v>2037</c:v>
                </c:pt>
                <c:pt idx="158">
                  <c:v>2038</c:v>
                </c:pt>
                <c:pt idx="159">
                  <c:v>2039</c:v>
                </c:pt>
                <c:pt idx="160">
                  <c:v>2040</c:v>
                </c:pt>
                <c:pt idx="161">
                  <c:v>2041</c:v>
                </c:pt>
                <c:pt idx="162">
                  <c:v>2042</c:v>
                </c:pt>
                <c:pt idx="163">
                  <c:v>2043</c:v>
                </c:pt>
                <c:pt idx="164">
                  <c:v>2044</c:v>
                </c:pt>
                <c:pt idx="165">
                  <c:v>2045</c:v>
                </c:pt>
                <c:pt idx="166">
                  <c:v>2046</c:v>
                </c:pt>
                <c:pt idx="167">
                  <c:v>2047</c:v>
                </c:pt>
                <c:pt idx="168">
                  <c:v>2048</c:v>
                </c:pt>
                <c:pt idx="169">
                  <c:v>2049</c:v>
                </c:pt>
                <c:pt idx="170">
                  <c:v>2050</c:v>
                </c:pt>
              </c:numCache>
            </c:numRef>
          </c:cat>
          <c:val>
            <c:numRef>
              <c:f>'data-3'!$B$4:$B$174</c:f>
              <c:numCache>
                <c:formatCode>0.00</c:formatCode>
                <c:ptCount val="171"/>
                <c:pt idx="0">
                  <c:v>13.780000000000001</c:v>
                </c:pt>
                <c:pt idx="1">
                  <c:v>13.82</c:v>
                </c:pt>
                <c:pt idx="2">
                  <c:v>13.81</c:v>
                </c:pt>
                <c:pt idx="3">
                  <c:v>13.72</c:v>
                </c:pt>
                <c:pt idx="4">
                  <c:v>13.64</c:v>
                </c:pt>
                <c:pt idx="5">
                  <c:v>13.65</c:v>
                </c:pt>
                <c:pt idx="6">
                  <c:v>13.66</c:v>
                </c:pt>
                <c:pt idx="7">
                  <c:v>13.620000000000001</c:v>
                </c:pt>
                <c:pt idx="8">
                  <c:v>13.77</c:v>
                </c:pt>
                <c:pt idx="9">
                  <c:v>13.81</c:v>
                </c:pt>
                <c:pt idx="10">
                  <c:v>13.56</c:v>
                </c:pt>
                <c:pt idx="11">
                  <c:v>13.65</c:v>
                </c:pt>
                <c:pt idx="12">
                  <c:v>13.6</c:v>
                </c:pt>
                <c:pt idx="13">
                  <c:v>13.57</c:v>
                </c:pt>
                <c:pt idx="14">
                  <c:v>13.58</c:v>
                </c:pt>
                <c:pt idx="15">
                  <c:v>13.65</c:v>
                </c:pt>
                <c:pt idx="16">
                  <c:v>13.8</c:v>
                </c:pt>
                <c:pt idx="17">
                  <c:v>13.8</c:v>
                </c:pt>
                <c:pt idx="18">
                  <c:v>13.63</c:v>
                </c:pt>
                <c:pt idx="19">
                  <c:v>13.74</c:v>
                </c:pt>
                <c:pt idx="20">
                  <c:v>13.82</c:v>
                </c:pt>
                <c:pt idx="21">
                  <c:v>13.74</c:v>
                </c:pt>
                <c:pt idx="22">
                  <c:v>13.64</c:v>
                </c:pt>
                <c:pt idx="23">
                  <c:v>13.52</c:v>
                </c:pt>
                <c:pt idx="24">
                  <c:v>13.44</c:v>
                </c:pt>
                <c:pt idx="25">
                  <c:v>13.620000000000001</c:v>
                </c:pt>
                <c:pt idx="26">
                  <c:v>13.69</c:v>
                </c:pt>
                <c:pt idx="27">
                  <c:v>13.52</c:v>
                </c:pt>
                <c:pt idx="28">
                  <c:v>13.47</c:v>
                </c:pt>
                <c:pt idx="29">
                  <c:v>13.46</c:v>
                </c:pt>
                <c:pt idx="30">
                  <c:v>13.5</c:v>
                </c:pt>
                <c:pt idx="31">
                  <c:v>13.46</c:v>
                </c:pt>
                <c:pt idx="32">
                  <c:v>13.56</c:v>
                </c:pt>
                <c:pt idx="33">
                  <c:v>13.58</c:v>
                </c:pt>
                <c:pt idx="34">
                  <c:v>13.76</c:v>
                </c:pt>
                <c:pt idx="35">
                  <c:v>13.81</c:v>
                </c:pt>
                <c:pt idx="36">
                  <c:v>13.58</c:v>
                </c:pt>
                <c:pt idx="37">
                  <c:v>13.5</c:v>
                </c:pt>
                <c:pt idx="38">
                  <c:v>13.6</c:v>
                </c:pt>
                <c:pt idx="39">
                  <c:v>13.65</c:v>
                </c:pt>
                <c:pt idx="40">
                  <c:v>13.67</c:v>
                </c:pt>
                <c:pt idx="41">
                  <c:v>13.74</c:v>
                </c:pt>
                <c:pt idx="42">
                  <c:v>13.65</c:v>
                </c:pt>
                <c:pt idx="43">
                  <c:v>13.65</c:v>
                </c:pt>
                <c:pt idx="44">
                  <c:v>13.66</c:v>
                </c:pt>
                <c:pt idx="45">
                  <c:v>13.72</c:v>
                </c:pt>
                <c:pt idx="46">
                  <c:v>13.83</c:v>
                </c:pt>
                <c:pt idx="47">
                  <c:v>13.73</c:v>
                </c:pt>
                <c:pt idx="48">
                  <c:v>13.72</c:v>
                </c:pt>
                <c:pt idx="49">
                  <c:v>13.58</c:v>
                </c:pt>
                <c:pt idx="50">
                  <c:v>13.790000000000001</c:v>
                </c:pt>
                <c:pt idx="51">
                  <c:v>13.84</c:v>
                </c:pt>
                <c:pt idx="52">
                  <c:v>13.77</c:v>
                </c:pt>
                <c:pt idx="53">
                  <c:v>13.64</c:v>
                </c:pt>
                <c:pt idx="54">
                  <c:v>13.790000000000001</c:v>
                </c:pt>
                <c:pt idx="55">
                  <c:v>13.74</c:v>
                </c:pt>
                <c:pt idx="56">
                  <c:v>13.780000000000001</c:v>
                </c:pt>
                <c:pt idx="57">
                  <c:v>13.89</c:v>
                </c:pt>
                <c:pt idx="58">
                  <c:v>13.88</c:v>
                </c:pt>
                <c:pt idx="59">
                  <c:v>13.91</c:v>
                </c:pt>
                <c:pt idx="60">
                  <c:v>14.06</c:v>
                </c:pt>
                <c:pt idx="61">
                  <c:v>14.17</c:v>
                </c:pt>
                <c:pt idx="62">
                  <c:v>14.01</c:v>
                </c:pt>
                <c:pt idx="63">
                  <c:v>14.01</c:v>
                </c:pt>
                <c:pt idx="64">
                  <c:v>14.18</c:v>
                </c:pt>
                <c:pt idx="65">
                  <c:v>14.08</c:v>
                </c:pt>
                <c:pt idx="66">
                  <c:v>13.89</c:v>
                </c:pt>
                <c:pt idx="67">
                  <c:v>13.860000000000001</c:v>
                </c:pt>
                <c:pt idx="68">
                  <c:v>13.85</c:v>
                </c:pt>
                <c:pt idx="69">
                  <c:v>13.82</c:v>
                </c:pt>
                <c:pt idx="70">
                  <c:v>13.75</c:v>
                </c:pt>
                <c:pt idx="71">
                  <c:v>13.9</c:v>
                </c:pt>
                <c:pt idx="72">
                  <c:v>13.94</c:v>
                </c:pt>
                <c:pt idx="73">
                  <c:v>14.030000000000001</c:v>
                </c:pt>
                <c:pt idx="74">
                  <c:v>13.8</c:v>
                </c:pt>
                <c:pt idx="75">
                  <c:v>13.77</c:v>
                </c:pt>
                <c:pt idx="76">
                  <c:v>13.72</c:v>
                </c:pt>
                <c:pt idx="77">
                  <c:v>13.97</c:v>
                </c:pt>
                <c:pt idx="78">
                  <c:v>14.02</c:v>
                </c:pt>
                <c:pt idx="79">
                  <c:v>13.98</c:v>
                </c:pt>
                <c:pt idx="80">
                  <c:v>13.950000000000001</c:v>
                </c:pt>
                <c:pt idx="81">
                  <c:v>13.99</c:v>
                </c:pt>
                <c:pt idx="82">
                  <c:v>14</c:v>
                </c:pt>
                <c:pt idx="83">
                  <c:v>14.02</c:v>
                </c:pt>
                <c:pt idx="84">
                  <c:v>13.76</c:v>
                </c:pt>
                <c:pt idx="85">
                  <c:v>13.83</c:v>
                </c:pt>
                <c:pt idx="86">
                  <c:v>13.89</c:v>
                </c:pt>
                <c:pt idx="87">
                  <c:v>13.9</c:v>
                </c:pt>
                <c:pt idx="88">
                  <c:v>13.870000000000001</c:v>
                </c:pt>
                <c:pt idx="89">
                  <c:v>14</c:v>
                </c:pt>
                <c:pt idx="90">
                  <c:v>13.96</c:v>
                </c:pt>
                <c:pt idx="91">
                  <c:v>13.83</c:v>
                </c:pt>
                <c:pt idx="92">
                  <c:v>13.94</c:v>
                </c:pt>
                <c:pt idx="93">
                  <c:v>14.09</c:v>
                </c:pt>
                <c:pt idx="94">
                  <c:v>13.84</c:v>
                </c:pt>
                <c:pt idx="95">
                  <c:v>13.91</c:v>
                </c:pt>
                <c:pt idx="96">
                  <c:v>13.83</c:v>
                </c:pt>
                <c:pt idx="97">
                  <c:v>14.110000000000001</c:v>
                </c:pt>
                <c:pt idx="98">
                  <c:v>14.02</c:v>
                </c:pt>
                <c:pt idx="99">
                  <c:v>14.13</c:v>
                </c:pt>
                <c:pt idx="100">
                  <c:v>14.18</c:v>
                </c:pt>
                <c:pt idx="101">
                  <c:v>14.22</c:v>
                </c:pt>
                <c:pt idx="102">
                  <c:v>14.09</c:v>
                </c:pt>
                <c:pt idx="103">
                  <c:v>14.26</c:v>
                </c:pt>
                <c:pt idx="104">
                  <c:v>14.07</c:v>
                </c:pt>
                <c:pt idx="105">
                  <c:v>14.06</c:v>
                </c:pt>
                <c:pt idx="106">
                  <c:v>14.14</c:v>
                </c:pt>
                <c:pt idx="107">
                  <c:v>14.280000000000001</c:v>
                </c:pt>
                <c:pt idx="108">
                  <c:v>14.290000000000001</c:v>
                </c:pt>
                <c:pt idx="109">
                  <c:v>14.19</c:v>
                </c:pt>
                <c:pt idx="110">
                  <c:v>14.35</c:v>
                </c:pt>
                <c:pt idx="111">
                  <c:v>14.290000000000001</c:v>
                </c:pt>
                <c:pt idx="112">
                  <c:v>14.14</c:v>
                </c:pt>
                <c:pt idx="113">
                  <c:v>14.18</c:v>
                </c:pt>
                <c:pt idx="114">
                  <c:v>14.24</c:v>
                </c:pt>
                <c:pt idx="115">
                  <c:v>14.370000000000001</c:v>
                </c:pt>
                <c:pt idx="116">
                  <c:v>14.22</c:v>
                </c:pt>
                <c:pt idx="117">
                  <c:v>14.41</c:v>
                </c:pt>
                <c:pt idx="118">
                  <c:v>14.55</c:v>
                </c:pt>
                <c:pt idx="119">
                  <c:v>14.34</c:v>
                </c:pt>
                <c:pt idx="120">
                  <c:v>14.32</c:v>
                </c:pt>
                <c:pt idx="121">
                  <c:v>14.47</c:v>
                </c:pt>
                <c:pt idx="122">
                  <c:v>14.52</c:v>
                </c:pt>
                <c:pt idx="123">
                  <c:v>14.540000000000001</c:v>
                </c:pt>
                <c:pt idx="124">
                  <c:v>14.48</c:v>
                </c:pt>
                <c:pt idx="125">
                  <c:v>14.56</c:v>
                </c:pt>
                <c:pt idx="126">
                  <c:v>14.530000000000001</c:v>
                </c:pt>
                <c:pt idx="127">
                  <c:v>14.52</c:v>
                </c:pt>
                <c:pt idx="128">
                  <c:v>14.440000000000001</c:v>
                </c:pt>
                <c:pt idx="129">
                  <c:v>14.540000000000001</c:v>
                </c:pt>
                <c:pt idx="130">
                  <c:v>14.620000000000001</c:v>
                </c:pt>
                <c:pt idx="131">
                  <c:v>14.47</c:v>
                </c:pt>
                <c:pt idx="132">
                  <c:v>14.530000000000001</c:v>
                </c:pt>
                <c:pt idx="133">
                  <c:v>14.57</c:v>
                </c:pt>
                <c:pt idx="134">
                  <c:v>14.64</c:v>
                </c:pt>
                <c:pt idx="135">
                  <c:v>14.83</c:v>
                </c:pt>
                <c:pt idx="136">
                  <c:v>14.89</c:v>
                </c:pt>
                <c:pt idx="137">
                  <c:v>14.81</c:v>
                </c:pt>
                <c:pt idx="138">
                  <c:v>14.72</c:v>
                </c:pt>
                <c:pt idx="139">
                  <c:v>14.85</c:v>
                </c:pt>
                <c:pt idx="140">
                  <c:v>14.88</c:v>
                </c:pt>
                <c:pt idx="141">
                  <c:v>14.74</c:v>
                </c:pt>
              </c:numCache>
            </c:numRef>
          </c:val>
          <c:smooth val="0"/>
          <c:extLst>
            <c:ext xmlns:c16="http://schemas.microsoft.com/office/drawing/2014/chart" uri="{C3380CC4-5D6E-409C-BE32-E72D297353CC}">
              <c16:uniqueId val="{00000001-3992-4648-B6FC-0F91734665A7}"/>
            </c:ext>
          </c:extLst>
        </c:ser>
        <c:dLbls>
          <c:showLegendKey val="0"/>
          <c:showVal val="0"/>
          <c:showCatName val="0"/>
          <c:showSerName val="0"/>
          <c:showPercent val="0"/>
          <c:showBubbleSize val="0"/>
        </c:dLbls>
        <c:smooth val="0"/>
        <c:axId val="810959599"/>
        <c:axId val="810961247"/>
      </c:lineChart>
      <c:catAx>
        <c:axId val="810959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10961247"/>
        <c:crosses val="autoZero"/>
        <c:auto val="1"/>
        <c:lblAlgn val="ctr"/>
        <c:lblOffset val="100"/>
        <c:tickLblSkip val="13"/>
        <c:noMultiLvlLbl val="0"/>
      </c:catAx>
      <c:valAx>
        <c:axId val="810961247"/>
        <c:scaling>
          <c:orientation val="minMax"/>
        </c:scaling>
        <c:delete val="0"/>
        <c:axPos val="l"/>
        <c:majorGridlines>
          <c:spPr>
            <a:ln w="25400" cap="flat" cmpd="sng" algn="ctr">
              <a:solidFill>
                <a:schemeClr val="tx1"/>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10959599"/>
        <c:crosses val="autoZero"/>
        <c:crossBetween val="between"/>
      </c:valAx>
      <c:spPr>
        <a:noFill/>
        <a:ln w="25400">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cap="flat" cmpd="sng" algn="ctr">
      <a:solidFill>
        <a:schemeClr val="tx1"/>
      </a:solidFill>
      <a:round/>
    </a:ln>
    <a:effectLst/>
  </c:spPr>
  <c:txPr>
    <a:bodyPr/>
    <a:lstStyle/>
    <a:p>
      <a:pPr>
        <a:defRPr sz="1200" b="1"/>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D4"/>
                </a:solidFill>
                <a:latin typeface="Helv"/>
                <a:ea typeface="Helv"/>
                <a:cs typeface="Helv"/>
              </a:defRPr>
            </a:pPr>
            <a:r>
              <a:rPr lang="en-US"/>
              <a:t>The Basic Cobweb Model</a:t>
            </a:r>
          </a:p>
        </c:rich>
      </c:tx>
      <c:layout>
        <c:manualLayout>
          <c:xMode val="edge"/>
          <c:yMode val="edge"/>
          <c:x val="0.34447817550526932"/>
          <c:y val="3.4723313168669223E-2"/>
        </c:manualLayout>
      </c:layout>
      <c:overlay val="0"/>
      <c:spPr>
        <a:noFill/>
        <a:ln w="25400">
          <a:solidFill>
            <a:srgbClr val="DD0806"/>
          </a:solidFill>
          <a:prstDash val="solid"/>
        </a:ln>
      </c:spPr>
    </c:title>
    <c:autoTitleDeleted val="0"/>
    <c:plotArea>
      <c:layout>
        <c:manualLayout>
          <c:layoutTarget val="inner"/>
          <c:xMode val="edge"/>
          <c:yMode val="edge"/>
          <c:x val="0.14758844995452727"/>
          <c:y val="0.18056122847707998"/>
          <c:w val="0.82377628689571802"/>
          <c:h val="0.6805769381059168"/>
        </c:manualLayout>
      </c:layout>
      <c:lineChart>
        <c:grouping val="standard"/>
        <c:varyColors val="0"/>
        <c:ser>
          <c:idx val="0"/>
          <c:order val="0"/>
          <c:spPr>
            <a:ln w="25400">
              <a:solidFill>
                <a:srgbClr val="000080"/>
              </a:solidFill>
              <a:prstDash val="solid"/>
            </a:ln>
          </c:spPr>
          <c:marker>
            <c:symbol val="none"/>
          </c:marker>
          <c:cat>
            <c:strRef>
              <c:f>'Cobweb Model'!$B$11:$B$111</c:f>
              <c:strCache>
                <c:ptCount val="101"/>
                <c:pt idx="0">
                  <c:v>Time</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strCache>
            </c:strRef>
          </c:cat>
          <c:val>
            <c:numRef>
              <c:f>'Cobweb Model'!$C$11:$C$111</c:f>
              <c:numCache>
                <c:formatCode>0.00</c:formatCode>
                <c:ptCount val="101"/>
                <c:pt idx="0">
                  <c:v>0</c:v>
                </c:pt>
                <c:pt idx="1">
                  <c:v>36.666666666666686</c:v>
                </c:pt>
                <c:pt idx="2">
                  <c:v>381.83333333333331</c:v>
                </c:pt>
                <c:pt idx="3">
                  <c:v>53.925000000000068</c:v>
                </c:pt>
                <c:pt idx="4">
                  <c:v>365.43791666666664</c:v>
                </c:pt>
                <c:pt idx="5">
                  <c:v>69.500645833333408</c:v>
                </c:pt>
                <c:pt idx="6">
                  <c:v>350.64105312499998</c:v>
                </c:pt>
                <c:pt idx="7">
                  <c:v>83.557666197916717</c:v>
                </c:pt>
                <c:pt idx="8">
                  <c:v>337.2868837786458</c:v>
                </c:pt>
                <c:pt idx="9">
                  <c:v>96.244127076953191</c:v>
                </c:pt>
                <c:pt idx="10">
                  <c:v>325.23474594356117</c:v>
                </c:pt>
                <c:pt idx="11">
                  <c:v>107.69365802028358</c:v>
                </c:pt>
                <c:pt idx="12">
                  <c:v>314.35769154739728</c:v>
                </c:pt>
                <c:pt idx="13">
                  <c:v>118.02685969663929</c:v>
                </c:pt>
                <c:pt idx="14">
                  <c:v>304.54114995485935</c:v>
                </c:pt>
                <c:pt idx="15">
                  <c:v>127.35257420955031</c:v>
                </c:pt>
                <c:pt idx="16">
                  <c:v>295.68172116759388</c:v>
                </c:pt>
                <c:pt idx="17">
                  <c:v>135.76903155745254</c:v>
                </c:pt>
                <c:pt idx="18">
                  <c:v>287.6860866870868</c:v>
                </c:pt>
                <c:pt idx="19">
                  <c:v>143.36488431393423</c:v>
                </c:pt>
                <c:pt idx="20">
                  <c:v>280.47002656842915</c:v>
                </c:pt>
                <c:pt idx="21">
                  <c:v>150.22014142665898</c:v>
                </c:pt>
                <c:pt idx="22">
                  <c:v>273.95753231134063</c:v>
                </c:pt>
                <c:pt idx="23">
                  <c:v>156.40701097089311</c:v>
                </c:pt>
                <c:pt idx="24">
                  <c:v>268.08000624431827</c:v>
                </c:pt>
                <c:pt idx="25">
                  <c:v>161.99066073456433</c:v>
                </c:pt>
                <c:pt idx="26">
                  <c:v>262.77553896883057</c:v>
                </c:pt>
                <c:pt idx="27">
                  <c:v>167.02990464627766</c:v>
                </c:pt>
                <c:pt idx="28">
                  <c:v>257.98825725270291</c:v>
                </c:pt>
                <c:pt idx="29">
                  <c:v>171.57782227659894</c:v>
                </c:pt>
                <c:pt idx="30">
                  <c:v>253.66773550389772</c:v>
                </c:pt>
                <c:pt idx="31">
                  <c:v>175.68231793796386</c:v>
                </c:pt>
                <c:pt idx="32">
                  <c:v>249.76846462560104</c:v>
                </c:pt>
                <c:pt idx="33">
                  <c:v>179.3866252723457</c:v>
                </c:pt>
                <c:pt idx="34">
                  <c:v>246.2493726579383</c:v>
                </c:pt>
                <c:pt idx="35">
                  <c:v>182.72976264162531</c:v>
                </c:pt>
                <c:pt idx="36">
                  <c:v>243.07339215712264</c:v>
                </c:pt>
                <c:pt idx="37">
                  <c:v>185.74694411740018</c:v>
                </c:pt>
                <c:pt idx="38">
                  <c:v>240.20706975513653</c:v>
                </c:pt>
                <c:pt idx="39">
                  <c:v>188.469950399287</c:v>
                </c:pt>
                <c:pt idx="40">
                  <c:v>237.62021378734406</c:v>
                </c:pt>
                <c:pt idx="41">
                  <c:v>190.92746356868983</c:v>
                </c:pt>
                <c:pt idx="42">
                  <c:v>235.28557627641135</c:v>
                </c:pt>
                <c:pt idx="43">
                  <c:v>193.14536920407591</c:v>
                </c:pt>
                <c:pt idx="44">
                  <c:v>233.17856592279458</c:v>
                </c:pt>
                <c:pt idx="45">
                  <c:v>195.14702904001186</c:v>
                </c:pt>
                <c:pt idx="46">
                  <c:v>231.27698907865542</c:v>
                </c:pt>
                <c:pt idx="47">
                  <c:v>196.95352704194406</c:v>
                </c:pt>
                <c:pt idx="48">
                  <c:v>229.56081597681984</c:v>
                </c:pt>
                <c:pt idx="49">
                  <c:v>198.58389148868784</c:v>
                </c:pt>
                <c:pt idx="50">
                  <c:v>228.01196975241325</c:v>
                </c:pt>
                <c:pt idx="51">
                  <c:v>200.0552954018741</c:v>
                </c:pt>
                <c:pt idx="52">
                  <c:v>226.61413603488629</c:v>
                </c:pt>
                <c:pt idx="53">
                  <c:v>201.38323743352473</c:v>
                </c:pt>
                <c:pt idx="54">
                  <c:v>225.3525911048182</c:v>
                </c:pt>
                <c:pt idx="55">
                  <c:v>202.5817051170894</c:v>
                </c:pt>
                <c:pt idx="56">
                  <c:v>224.21404680543176</c:v>
                </c:pt>
                <c:pt idx="57">
                  <c:v>203.66332220150653</c:v>
                </c:pt>
                <c:pt idx="58">
                  <c:v>223.1865105752355</c:v>
                </c:pt>
                <c:pt idx="59">
                  <c:v>204.63948162019298</c:v>
                </c:pt>
                <c:pt idx="60">
                  <c:v>222.25915912748337</c:v>
                </c:pt>
                <c:pt idx="61">
                  <c:v>205.52046549555749</c:v>
                </c:pt>
                <c:pt idx="62">
                  <c:v>221.42222444588708</c:v>
                </c:pt>
                <c:pt idx="63">
                  <c:v>206.31555344307398</c:v>
                </c:pt>
                <c:pt idx="64">
                  <c:v>220.66689089574641</c:v>
                </c:pt>
                <c:pt idx="65">
                  <c:v>207.03312031570761</c:v>
                </c:pt>
                <c:pt idx="66">
                  <c:v>219.98520236674446</c:v>
                </c:pt>
                <c:pt idx="67">
                  <c:v>207.68072441825944</c:v>
                </c:pt>
                <c:pt idx="68">
                  <c:v>219.36997846932022</c:v>
                </c:pt>
                <c:pt idx="69">
                  <c:v>208.2651871208125</c:v>
                </c:pt>
                <c:pt idx="70">
                  <c:v>218.81473890189483</c:v>
                </c:pt>
                <c:pt idx="71">
                  <c:v>208.79266470986661</c:v>
                </c:pt>
                <c:pt idx="72">
                  <c:v>218.31363519229342</c:v>
                </c:pt>
                <c:pt idx="73">
                  <c:v>209.26871323398794</c:v>
                </c:pt>
                <c:pt idx="74">
                  <c:v>217.86138909437815</c:v>
                </c:pt>
                <c:pt idx="75">
                  <c:v>209.69834702700746</c:v>
                </c:pt>
                <c:pt idx="76">
                  <c:v>217.45323699100962</c:v>
                </c:pt>
                <c:pt idx="77">
                  <c:v>210.08609152520756</c:v>
                </c:pt>
                <c:pt idx="78">
                  <c:v>217.0848797177195</c:v>
                </c:pt>
                <c:pt idx="79">
                  <c:v>210.43603093483316</c:v>
                </c:pt>
                <c:pt idx="80">
                  <c:v>216.7524372785752</c:v>
                </c:pt>
                <c:pt idx="81">
                  <c:v>210.75185125202026</c:v>
                </c:pt>
                <c:pt idx="82">
                  <c:v>216.45240797724745</c:v>
                </c:pt>
                <c:pt idx="83">
                  <c:v>211.03687908828161</c:v>
                </c:pt>
                <c:pt idx="84">
                  <c:v>216.18163153279917</c:v>
                </c:pt>
                <c:pt idx="85">
                  <c:v>211.29411671050747</c:v>
                </c:pt>
                <c:pt idx="86">
                  <c:v>215.93725579168461</c:v>
                </c:pt>
                <c:pt idx="87">
                  <c:v>211.52627366456633</c:v>
                </c:pt>
                <c:pt idx="88">
                  <c:v>215.71670668532869</c:v>
                </c:pt>
                <c:pt idx="89">
                  <c:v>211.73579531560443</c:v>
                </c:pt>
                <c:pt idx="90">
                  <c:v>215.51766111684248</c:v>
                </c:pt>
                <c:pt idx="91">
                  <c:v>211.92488860566635</c:v>
                </c:pt>
                <c:pt idx="92">
                  <c:v>215.33802249128365</c:v>
                </c:pt>
                <c:pt idx="93">
                  <c:v>212.09554529994722</c:v>
                </c:pt>
                <c:pt idx="94">
                  <c:v>215.17589863171685</c:v>
                </c:pt>
                <c:pt idx="95">
                  <c:v>212.24956296653568</c:v>
                </c:pt>
                <c:pt idx="96">
                  <c:v>215.02958184845781</c:v>
                </c:pt>
                <c:pt idx="97">
                  <c:v>212.38856391063177</c:v>
                </c:pt>
                <c:pt idx="98">
                  <c:v>214.89753095156652</c:v>
                </c:pt>
                <c:pt idx="99">
                  <c:v>212.51401226267851</c:v>
                </c:pt>
                <c:pt idx="100">
                  <c:v>214.77835501712212</c:v>
                </c:pt>
              </c:numCache>
            </c:numRef>
          </c:val>
          <c:smooth val="1"/>
          <c:extLst>
            <c:ext xmlns:c16="http://schemas.microsoft.com/office/drawing/2014/chart" uri="{C3380CC4-5D6E-409C-BE32-E72D297353CC}">
              <c16:uniqueId val="{00000000-899D-7D4A-B0A6-5FF37E23767B}"/>
            </c:ext>
          </c:extLst>
        </c:ser>
        <c:dLbls>
          <c:showLegendKey val="0"/>
          <c:showVal val="0"/>
          <c:showCatName val="0"/>
          <c:showSerName val="0"/>
          <c:showPercent val="0"/>
          <c:showBubbleSize val="0"/>
        </c:dLbls>
        <c:smooth val="0"/>
        <c:axId val="1721732864"/>
        <c:axId val="1"/>
      </c:lineChart>
      <c:catAx>
        <c:axId val="1721732864"/>
        <c:scaling>
          <c:orientation val="minMax"/>
        </c:scaling>
        <c:delete val="0"/>
        <c:axPos val="b"/>
        <c:numFmt formatCode="General" sourceLinked="1"/>
        <c:majorTickMark val="cross"/>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Helv"/>
                <a:ea typeface="Helv"/>
                <a:cs typeface="Helv"/>
              </a:defRPr>
            </a:pPr>
            <a:endParaRPr lang="en-US"/>
          </a:p>
        </c:txPr>
        <c:crossAx val="1"/>
        <c:crosses val="autoZero"/>
        <c:auto val="0"/>
        <c:lblAlgn val="ctr"/>
        <c:lblOffset val="100"/>
        <c:tickLblSkip val="4"/>
        <c:tickMarkSkip val="1"/>
        <c:noMultiLvlLbl val="0"/>
      </c:catAx>
      <c:valAx>
        <c:axId val="1"/>
        <c:scaling>
          <c:orientation val="minMax"/>
        </c:scaling>
        <c:delete val="0"/>
        <c:axPos val="l"/>
        <c:majorGridlines>
          <c:spPr>
            <a:ln w="3175">
              <a:solidFill>
                <a:srgbClr val="000000"/>
              </a:solidFill>
              <a:prstDash val="sysDash"/>
            </a:ln>
          </c:spPr>
        </c:majorGridlines>
        <c:numFmt formatCode="0.00"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Helv"/>
                <a:ea typeface="Helv"/>
                <a:cs typeface="Helv"/>
              </a:defRPr>
            </a:pPr>
            <a:endParaRPr lang="en-US"/>
          </a:p>
        </c:txPr>
        <c:crossAx val="1721732864"/>
        <c:crosses val="autoZero"/>
        <c:crossBetween val="midCat"/>
      </c:valAx>
      <c:spPr>
        <a:solidFill>
          <a:srgbClr val="FFFFFF"/>
        </a:solidFill>
        <a:ln w="25400">
          <a:solidFill>
            <a:srgbClr val="000000"/>
          </a:solidFill>
          <a:prstDash val="solid"/>
        </a:ln>
      </c:spPr>
    </c:plotArea>
    <c:plotVisOnly val="1"/>
    <c:dispBlanksAs val="gap"/>
    <c:showDLblsOverMax val="0"/>
  </c:chart>
  <c:spPr>
    <a:solidFill>
      <a:srgbClr val="FFFFFF"/>
    </a:solidFill>
    <a:ln w="25400">
      <a:solidFill>
        <a:srgbClr val="000000"/>
      </a:solidFill>
      <a:prstDash val="solid"/>
    </a:ln>
  </c:spPr>
  <c:txPr>
    <a:bodyPr/>
    <a:lstStyle/>
    <a:p>
      <a:pPr>
        <a:defRPr sz="900" b="0" i="0" u="none" strike="noStrike" baseline="0">
          <a:solidFill>
            <a:srgbClr val="000000"/>
          </a:solidFill>
          <a:latin typeface="Helv"/>
          <a:ea typeface="Helv"/>
          <a:cs typeface="Helv"/>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0.01276</cdr:x>
      <cdr:y>0.10572</cdr:y>
    </cdr:from>
    <cdr:to>
      <cdr:x>0.10224</cdr:x>
      <cdr:y>0.1541</cdr:y>
    </cdr:to>
    <cdr:sp macro="" textlink="">
      <cdr:nvSpPr>
        <cdr:cNvPr id="2049" name="Text 1">
          <a:extLst xmlns:a="http://schemas.openxmlformats.org/drawingml/2006/main">
            <a:ext uri="{FF2B5EF4-FFF2-40B4-BE49-F238E27FC236}">
              <a16:creationId xmlns:a16="http://schemas.microsoft.com/office/drawing/2014/main" id="{CFD41660-AC7A-4647-ACB6-60D4D09C2052}"/>
            </a:ext>
          </a:extLst>
        </cdr:cNvPr>
        <cdr:cNvSpPr txBox="1">
          <a:spLocks xmlns:a="http://schemas.openxmlformats.org/drawingml/2006/main" noChangeArrowheads="1"/>
        </cdr:cNvSpPr>
      </cdr:nvSpPr>
      <cdr:spPr bwMode="auto">
        <a:xfrm xmlns:a="http://schemas.openxmlformats.org/drawingml/2006/main">
          <a:off x="77775" y="388042"/>
          <a:ext cx="545490" cy="17754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en-US" sz="900" b="1" i="0" u="none" strike="noStrike" baseline="0">
              <a:solidFill>
                <a:srgbClr val="000000"/>
              </a:solidFill>
              <a:latin typeface="Helv" charset="0"/>
            </a:rPr>
            <a:t>Price (t)</a:t>
          </a:r>
        </a:p>
      </cdr:txBody>
    </cdr:sp>
  </cdr:relSizeAnchor>
  <cdr:relSizeAnchor xmlns:cdr="http://schemas.openxmlformats.org/drawingml/2006/chartDrawing">
    <cdr:from>
      <cdr:x>0.86187</cdr:x>
      <cdr:y>0.92199</cdr:y>
    </cdr:from>
    <cdr:to>
      <cdr:x>0.93685</cdr:x>
      <cdr:y>0.97741</cdr:y>
    </cdr:to>
    <cdr:sp macro="" textlink="">
      <cdr:nvSpPr>
        <cdr:cNvPr id="2050" name="Text 2">
          <a:extLst xmlns:a="http://schemas.openxmlformats.org/drawingml/2006/main">
            <a:ext uri="{FF2B5EF4-FFF2-40B4-BE49-F238E27FC236}">
              <a16:creationId xmlns:a16="http://schemas.microsoft.com/office/drawing/2014/main" id="{C5F4C737-8846-C74A-A635-87A2403B1485}"/>
            </a:ext>
          </a:extLst>
        </cdr:cNvPr>
        <cdr:cNvSpPr txBox="1">
          <a:spLocks xmlns:a="http://schemas.openxmlformats.org/drawingml/2006/main" noChangeArrowheads="1"/>
        </cdr:cNvSpPr>
      </cdr:nvSpPr>
      <cdr:spPr bwMode="auto">
        <a:xfrm xmlns:a="http://schemas.openxmlformats.org/drawingml/2006/main">
          <a:off x="5253939" y="3383966"/>
          <a:ext cx="457073" cy="20341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ctr" rtl="0">
            <a:defRPr sz="1000"/>
          </a:pPr>
          <a:r>
            <a:rPr lang="en-US" sz="900" b="1" i="0" u="none" strike="noStrike" baseline="0">
              <a:solidFill>
                <a:srgbClr val="000000"/>
              </a:solidFill>
              <a:latin typeface="Geneva"/>
              <a:ea typeface="Geneva"/>
            </a:rPr>
            <a:t>Period</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7AA6F-0F69-334E-99D7-C9AE17F2A1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216C36-1CB5-D245-81DA-F44743EC1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876755-F00F-F849-8673-A7B60BC0D80A}"/>
              </a:ext>
            </a:extLst>
          </p:cNvPr>
          <p:cNvSpPr>
            <a:spLocks noGrp="1"/>
          </p:cNvSpPr>
          <p:nvPr>
            <p:ph type="dt" sz="half" idx="10"/>
          </p:nvPr>
        </p:nvSpPr>
        <p:spPr/>
        <p:txBody>
          <a:bodyPr/>
          <a:lstStyle/>
          <a:p>
            <a:fld id="{B0DD0B5C-C076-8F43-8825-AAAFFC3DCA15}" type="datetimeFigureOut">
              <a:rPr lang="en-US" smtClean="0"/>
              <a:t>10/31/22</a:t>
            </a:fld>
            <a:endParaRPr lang="en-US" dirty="0"/>
          </a:p>
        </p:txBody>
      </p:sp>
      <p:sp>
        <p:nvSpPr>
          <p:cNvPr id="5" name="Footer Placeholder 4">
            <a:extLst>
              <a:ext uri="{FF2B5EF4-FFF2-40B4-BE49-F238E27FC236}">
                <a16:creationId xmlns:a16="http://schemas.microsoft.com/office/drawing/2014/main" id="{4A243289-9226-D147-8726-D4AE9E3571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61372C-9E0E-294E-BE70-ADDCBD5B472E}"/>
              </a:ext>
            </a:extLst>
          </p:cNvPr>
          <p:cNvSpPr>
            <a:spLocks noGrp="1"/>
          </p:cNvSpPr>
          <p:nvPr>
            <p:ph type="sldNum" sz="quarter" idx="12"/>
          </p:nvPr>
        </p:nvSpPr>
        <p:spPr/>
        <p:txBody>
          <a:bodyPr/>
          <a:lstStyle/>
          <a:p>
            <a:fld id="{1181E9E0-8690-A540-9B85-C24926D05465}" type="slidenum">
              <a:rPr lang="en-US" smtClean="0"/>
              <a:t>‹#›</a:t>
            </a:fld>
            <a:endParaRPr lang="en-US" dirty="0"/>
          </a:p>
        </p:txBody>
      </p:sp>
    </p:spTree>
    <p:extLst>
      <p:ext uri="{BB962C8B-B14F-4D97-AF65-F5344CB8AC3E}">
        <p14:creationId xmlns:p14="http://schemas.microsoft.com/office/powerpoint/2010/main" val="495585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27D9-A74A-6649-8CC1-2DF9634EEE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FE7BF7-41F7-5F49-A777-6329B85EBF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C54D3-B2C3-C646-A435-ECCCEE1EEEF0}"/>
              </a:ext>
            </a:extLst>
          </p:cNvPr>
          <p:cNvSpPr>
            <a:spLocks noGrp="1"/>
          </p:cNvSpPr>
          <p:nvPr>
            <p:ph type="dt" sz="half" idx="10"/>
          </p:nvPr>
        </p:nvSpPr>
        <p:spPr/>
        <p:txBody>
          <a:bodyPr/>
          <a:lstStyle/>
          <a:p>
            <a:fld id="{B0DD0B5C-C076-8F43-8825-AAAFFC3DCA15}" type="datetimeFigureOut">
              <a:rPr lang="en-US" smtClean="0"/>
              <a:t>10/31/22</a:t>
            </a:fld>
            <a:endParaRPr lang="en-US" dirty="0"/>
          </a:p>
        </p:txBody>
      </p:sp>
      <p:sp>
        <p:nvSpPr>
          <p:cNvPr id="5" name="Footer Placeholder 4">
            <a:extLst>
              <a:ext uri="{FF2B5EF4-FFF2-40B4-BE49-F238E27FC236}">
                <a16:creationId xmlns:a16="http://schemas.microsoft.com/office/drawing/2014/main" id="{90D2B7C6-D42A-8C48-99E3-AF593E63A7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C6890B-E583-0044-9FB9-3B8451BD1CEA}"/>
              </a:ext>
            </a:extLst>
          </p:cNvPr>
          <p:cNvSpPr>
            <a:spLocks noGrp="1"/>
          </p:cNvSpPr>
          <p:nvPr>
            <p:ph type="sldNum" sz="quarter" idx="12"/>
          </p:nvPr>
        </p:nvSpPr>
        <p:spPr/>
        <p:txBody>
          <a:bodyPr/>
          <a:lstStyle/>
          <a:p>
            <a:fld id="{1181E9E0-8690-A540-9B85-C24926D05465}" type="slidenum">
              <a:rPr lang="en-US" smtClean="0"/>
              <a:t>‹#›</a:t>
            </a:fld>
            <a:endParaRPr lang="en-US" dirty="0"/>
          </a:p>
        </p:txBody>
      </p:sp>
    </p:spTree>
    <p:extLst>
      <p:ext uri="{BB962C8B-B14F-4D97-AF65-F5344CB8AC3E}">
        <p14:creationId xmlns:p14="http://schemas.microsoft.com/office/powerpoint/2010/main" val="2924375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DDE475-9E8C-4546-8461-7F587B2E5D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549E52-EFD7-3D44-86E9-1ACED52814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3C990-D470-2843-8F46-1262174156FC}"/>
              </a:ext>
            </a:extLst>
          </p:cNvPr>
          <p:cNvSpPr>
            <a:spLocks noGrp="1"/>
          </p:cNvSpPr>
          <p:nvPr>
            <p:ph type="dt" sz="half" idx="10"/>
          </p:nvPr>
        </p:nvSpPr>
        <p:spPr/>
        <p:txBody>
          <a:bodyPr/>
          <a:lstStyle/>
          <a:p>
            <a:fld id="{B0DD0B5C-C076-8F43-8825-AAAFFC3DCA15}" type="datetimeFigureOut">
              <a:rPr lang="en-US" smtClean="0"/>
              <a:t>10/31/22</a:t>
            </a:fld>
            <a:endParaRPr lang="en-US" dirty="0"/>
          </a:p>
        </p:txBody>
      </p:sp>
      <p:sp>
        <p:nvSpPr>
          <p:cNvPr id="5" name="Footer Placeholder 4">
            <a:extLst>
              <a:ext uri="{FF2B5EF4-FFF2-40B4-BE49-F238E27FC236}">
                <a16:creationId xmlns:a16="http://schemas.microsoft.com/office/drawing/2014/main" id="{727862A6-F55B-1145-91A0-C47CC5AEC0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63309B-59E7-954D-8E90-C978B21D2C85}"/>
              </a:ext>
            </a:extLst>
          </p:cNvPr>
          <p:cNvSpPr>
            <a:spLocks noGrp="1"/>
          </p:cNvSpPr>
          <p:nvPr>
            <p:ph type="sldNum" sz="quarter" idx="12"/>
          </p:nvPr>
        </p:nvSpPr>
        <p:spPr/>
        <p:txBody>
          <a:bodyPr/>
          <a:lstStyle/>
          <a:p>
            <a:fld id="{1181E9E0-8690-A540-9B85-C24926D05465}" type="slidenum">
              <a:rPr lang="en-US" smtClean="0"/>
              <a:t>‹#›</a:t>
            </a:fld>
            <a:endParaRPr lang="en-US" dirty="0"/>
          </a:p>
        </p:txBody>
      </p:sp>
    </p:spTree>
    <p:extLst>
      <p:ext uri="{BB962C8B-B14F-4D97-AF65-F5344CB8AC3E}">
        <p14:creationId xmlns:p14="http://schemas.microsoft.com/office/powerpoint/2010/main" val="75028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493B0-C098-DB46-A188-EF94F208C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BFBBAC-1C5E-7747-A182-2A438FADE0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2EE9A-24EB-A542-A7AC-59C646AD47A7}"/>
              </a:ext>
            </a:extLst>
          </p:cNvPr>
          <p:cNvSpPr>
            <a:spLocks noGrp="1"/>
          </p:cNvSpPr>
          <p:nvPr>
            <p:ph type="dt" sz="half" idx="10"/>
          </p:nvPr>
        </p:nvSpPr>
        <p:spPr/>
        <p:txBody>
          <a:bodyPr/>
          <a:lstStyle/>
          <a:p>
            <a:fld id="{B0DD0B5C-C076-8F43-8825-AAAFFC3DCA15}" type="datetimeFigureOut">
              <a:rPr lang="en-US" smtClean="0"/>
              <a:t>10/31/22</a:t>
            </a:fld>
            <a:endParaRPr lang="en-US" dirty="0"/>
          </a:p>
        </p:txBody>
      </p:sp>
      <p:sp>
        <p:nvSpPr>
          <p:cNvPr id="5" name="Footer Placeholder 4">
            <a:extLst>
              <a:ext uri="{FF2B5EF4-FFF2-40B4-BE49-F238E27FC236}">
                <a16:creationId xmlns:a16="http://schemas.microsoft.com/office/drawing/2014/main" id="{00DB19C3-5887-7845-A4FC-907C48F193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E124CC-C4F4-A545-9D39-62AF364439FA}"/>
              </a:ext>
            </a:extLst>
          </p:cNvPr>
          <p:cNvSpPr>
            <a:spLocks noGrp="1"/>
          </p:cNvSpPr>
          <p:nvPr>
            <p:ph type="sldNum" sz="quarter" idx="12"/>
          </p:nvPr>
        </p:nvSpPr>
        <p:spPr/>
        <p:txBody>
          <a:bodyPr/>
          <a:lstStyle/>
          <a:p>
            <a:fld id="{1181E9E0-8690-A540-9B85-C24926D05465}" type="slidenum">
              <a:rPr lang="en-US" smtClean="0"/>
              <a:t>‹#›</a:t>
            </a:fld>
            <a:endParaRPr lang="en-US" dirty="0"/>
          </a:p>
        </p:txBody>
      </p:sp>
    </p:spTree>
    <p:extLst>
      <p:ext uri="{BB962C8B-B14F-4D97-AF65-F5344CB8AC3E}">
        <p14:creationId xmlns:p14="http://schemas.microsoft.com/office/powerpoint/2010/main" val="60494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EA185-95C4-F241-AE71-2AB719F1DB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B4F354-0964-A94A-8CDF-D805C869E6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F249D5-8181-074F-9B5D-778112A0CA20}"/>
              </a:ext>
            </a:extLst>
          </p:cNvPr>
          <p:cNvSpPr>
            <a:spLocks noGrp="1"/>
          </p:cNvSpPr>
          <p:nvPr>
            <p:ph type="dt" sz="half" idx="10"/>
          </p:nvPr>
        </p:nvSpPr>
        <p:spPr/>
        <p:txBody>
          <a:bodyPr/>
          <a:lstStyle/>
          <a:p>
            <a:fld id="{B0DD0B5C-C076-8F43-8825-AAAFFC3DCA15}" type="datetimeFigureOut">
              <a:rPr lang="en-US" smtClean="0"/>
              <a:t>10/31/22</a:t>
            </a:fld>
            <a:endParaRPr lang="en-US" dirty="0"/>
          </a:p>
        </p:txBody>
      </p:sp>
      <p:sp>
        <p:nvSpPr>
          <p:cNvPr id="5" name="Footer Placeholder 4">
            <a:extLst>
              <a:ext uri="{FF2B5EF4-FFF2-40B4-BE49-F238E27FC236}">
                <a16:creationId xmlns:a16="http://schemas.microsoft.com/office/drawing/2014/main" id="{EFE9CF90-272F-264D-8976-04267D3E02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C40FBA-F3DD-6740-B3A6-DDE8BBF07162}"/>
              </a:ext>
            </a:extLst>
          </p:cNvPr>
          <p:cNvSpPr>
            <a:spLocks noGrp="1"/>
          </p:cNvSpPr>
          <p:nvPr>
            <p:ph type="sldNum" sz="quarter" idx="12"/>
          </p:nvPr>
        </p:nvSpPr>
        <p:spPr/>
        <p:txBody>
          <a:bodyPr/>
          <a:lstStyle/>
          <a:p>
            <a:fld id="{1181E9E0-8690-A540-9B85-C24926D05465}" type="slidenum">
              <a:rPr lang="en-US" smtClean="0"/>
              <a:t>‹#›</a:t>
            </a:fld>
            <a:endParaRPr lang="en-US" dirty="0"/>
          </a:p>
        </p:txBody>
      </p:sp>
    </p:spTree>
    <p:extLst>
      <p:ext uri="{BB962C8B-B14F-4D97-AF65-F5344CB8AC3E}">
        <p14:creationId xmlns:p14="http://schemas.microsoft.com/office/powerpoint/2010/main" val="361100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E00FC-64C0-9B40-A621-7BD66F8CB1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CA651C-5C1A-764C-8160-14BA3B5C2C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D9106C-545A-B944-A2D2-D77CD5B4BC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E0024C-58F8-EC48-AB18-70A795DA85EF}"/>
              </a:ext>
            </a:extLst>
          </p:cNvPr>
          <p:cNvSpPr>
            <a:spLocks noGrp="1"/>
          </p:cNvSpPr>
          <p:nvPr>
            <p:ph type="dt" sz="half" idx="10"/>
          </p:nvPr>
        </p:nvSpPr>
        <p:spPr/>
        <p:txBody>
          <a:bodyPr/>
          <a:lstStyle/>
          <a:p>
            <a:fld id="{B0DD0B5C-C076-8F43-8825-AAAFFC3DCA15}" type="datetimeFigureOut">
              <a:rPr lang="en-US" smtClean="0"/>
              <a:t>10/31/22</a:t>
            </a:fld>
            <a:endParaRPr lang="en-US" dirty="0"/>
          </a:p>
        </p:txBody>
      </p:sp>
      <p:sp>
        <p:nvSpPr>
          <p:cNvPr id="6" name="Footer Placeholder 5">
            <a:extLst>
              <a:ext uri="{FF2B5EF4-FFF2-40B4-BE49-F238E27FC236}">
                <a16:creationId xmlns:a16="http://schemas.microsoft.com/office/drawing/2014/main" id="{ED6338B0-B315-8645-AF45-078EBD3E6F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180CDEC-37C5-914D-A32F-8322EB2C53A5}"/>
              </a:ext>
            </a:extLst>
          </p:cNvPr>
          <p:cNvSpPr>
            <a:spLocks noGrp="1"/>
          </p:cNvSpPr>
          <p:nvPr>
            <p:ph type="sldNum" sz="quarter" idx="12"/>
          </p:nvPr>
        </p:nvSpPr>
        <p:spPr/>
        <p:txBody>
          <a:bodyPr/>
          <a:lstStyle/>
          <a:p>
            <a:fld id="{1181E9E0-8690-A540-9B85-C24926D05465}" type="slidenum">
              <a:rPr lang="en-US" smtClean="0"/>
              <a:t>‹#›</a:t>
            </a:fld>
            <a:endParaRPr lang="en-US" dirty="0"/>
          </a:p>
        </p:txBody>
      </p:sp>
    </p:spTree>
    <p:extLst>
      <p:ext uri="{BB962C8B-B14F-4D97-AF65-F5344CB8AC3E}">
        <p14:creationId xmlns:p14="http://schemas.microsoft.com/office/powerpoint/2010/main" val="1198410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D467-E288-1D42-A12E-E25E8CAF2D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C567B8-BC0E-9E4A-9A78-0569413BDD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BFD786-61AF-BE40-BEAD-768AE2B135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017C09-37E9-EB4C-BA16-92D340EE9B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6C65CD-EC98-224A-ADF2-3E8B7AB404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E1F613-2ED7-FF49-A39D-C22484371B80}"/>
              </a:ext>
            </a:extLst>
          </p:cNvPr>
          <p:cNvSpPr>
            <a:spLocks noGrp="1"/>
          </p:cNvSpPr>
          <p:nvPr>
            <p:ph type="dt" sz="half" idx="10"/>
          </p:nvPr>
        </p:nvSpPr>
        <p:spPr/>
        <p:txBody>
          <a:bodyPr/>
          <a:lstStyle/>
          <a:p>
            <a:fld id="{B0DD0B5C-C076-8F43-8825-AAAFFC3DCA15}" type="datetimeFigureOut">
              <a:rPr lang="en-US" smtClean="0"/>
              <a:t>10/31/22</a:t>
            </a:fld>
            <a:endParaRPr lang="en-US" dirty="0"/>
          </a:p>
        </p:txBody>
      </p:sp>
      <p:sp>
        <p:nvSpPr>
          <p:cNvPr id="8" name="Footer Placeholder 7">
            <a:extLst>
              <a:ext uri="{FF2B5EF4-FFF2-40B4-BE49-F238E27FC236}">
                <a16:creationId xmlns:a16="http://schemas.microsoft.com/office/drawing/2014/main" id="{A4A3928E-3DBB-9842-922F-4E850BE7649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3B7D21A-F117-A046-9B7E-31685AA5988F}"/>
              </a:ext>
            </a:extLst>
          </p:cNvPr>
          <p:cNvSpPr>
            <a:spLocks noGrp="1"/>
          </p:cNvSpPr>
          <p:nvPr>
            <p:ph type="sldNum" sz="quarter" idx="12"/>
          </p:nvPr>
        </p:nvSpPr>
        <p:spPr/>
        <p:txBody>
          <a:bodyPr/>
          <a:lstStyle/>
          <a:p>
            <a:fld id="{1181E9E0-8690-A540-9B85-C24926D05465}" type="slidenum">
              <a:rPr lang="en-US" smtClean="0"/>
              <a:t>‹#›</a:t>
            </a:fld>
            <a:endParaRPr lang="en-US" dirty="0"/>
          </a:p>
        </p:txBody>
      </p:sp>
    </p:spTree>
    <p:extLst>
      <p:ext uri="{BB962C8B-B14F-4D97-AF65-F5344CB8AC3E}">
        <p14:creationId xmlns:p14="http://schemas.microsoft.com/office/powerpoint/2010/main" val="3770904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F07D6-83A1-5644-BD80-18E13ACA4E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BE2EF0-8808-6640-8149-6BC95A4971EC}"/>
              </a:ext>
            </a:extLst>
          </p:cNvPr>
          <p:cNvSpPr>
            <a:spLocks noGrp="1"/>
          </p:cNvSpPr>
          <p:nvPr>
            <p:ph type="dt" sz="half" idx="10"/>
          </p:nvPr>
        </p:nvSpPr>
        <p:spPr/>
        <p:txBody>
          <a:bodyPr/>
          <a:lstStyle/>
          <a:p>
            <a:fld id="{B0DD0B5C-C076-8F43-8825-AAAFFC3DCA15}" type="datetimeFigureOut">
              <a:rPr lang="en-US" smtClean="0"/>
              <a:t>10/31/22</a:t>
            </a:fld>
            <a:endParaRPr lang="en-US" dirty="0"/>
          </a:p>
        </p:txBody>
      </p:sp>
      <p:sp>
        <p:nvSpPr>
          <p:cNvPr id="4" name="Footer Placeholder 3">
            <a:extLst>
              <a:ext uri="{FF2B5EF4-FFF2-40B4-BE49-F238E27FC236}">
                <a16:creationId xmlns:a16="http://schemas.microsoft.com/office/drawing/2014/main" id="{596FF0F8-368C-7C46-8743-1636064BAE3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D9D297D-7059-554F-B43D-F3BD927BDBCD}"/>
              </a:ext>
            </a:extLst>
          </p:cNvPr>
          <p:cNvSpPr>
            <a:spLocks noGrp="1"/>
          </p:cNvSpPr>
          <p:nvPr>
            <p:ph type="sldNum" sz="quarter" idx="12"/>
          </p:nvPr>
        </p:nvSpPr>
        <p:spPr/>
        <p:txBody>
          <a:bodyPr/>
          <a:lstStyle/>
          <a:p>
            <a:fld id="{1181E9E0-8690-A540-9B85-C24926D05465}" type="slidenum">
              <a:rPr lang="en-US" smtClean="0"/>
              <a:t>‹#›</a:t>
            </a:fld>
            <a:endParaRPr lang="en-US" dirty="0"/>
          </a:p>
        </p:txBody>
      </p:sp>
    </p:spTree>
    <p:extLst>
      <p:ext uri="{BB962C8B-B14F-4D97-AF65-F5344CB8AC3E}">
        <p14:creationId xmlns:p14="http://schemas.microsoft.com/office/powerpoint/2010/main" val="2491200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8F78A3-3543-7C45-9DDF-68EC0A337352}"/>
              </a:ext>
            </a:extLst>
          </p:cNvPr>
          <p:cNvSpPr>
            <a:spLocks noGrp="1"/>
          </p:cNvSpPr>
          <p:nvPr>
            <p:ph type="dt" sz="half" idx="10"/>
          </p:nvPr>
        </p:nvSpPr>
        <p:spPr/>
        <p:txBody>
          <a:bodyPr/>
          <a:lstStyle/>
          <a:p>
            <a:fld id="{B0DD0B5C-C076-8F43-8825-AAAFFC3DCA15}" type="datetimeFigureOut">
              <a:rPr lang="en-US" smtClean="0"/>
              <a:t>10/31/22</a:t>
            </a:fld>
            <a:endParaRPr lang="en-US" dirty="0"/>
          </a:p>
        </p:txBody>
      </p:sp>
      <p:sp>
        <p:nvSpPr>
          <p:cNvPr id="3" name="Footer Placeholder 2">
            <a:extLst>
              <a:ext uri="{FF2B5EF4-FFF2-40B4-BE49-F238E27FC236}">
                <a16:creationId xmlns:a16="http://schemas.microsoft.com/office/drawing/2014/main" id="{C0777122-1ED3-784E-B092-301700DFC76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BF14A59-8446-954E-9555-590DE16A2FE5}"/>
              </a:ext>
            </a:extLst>
          </p:cNvPr>
          <p:cNvSpPr>
            <a:spLocks noGrp="1"/>
          </p:cNvSpPr>
          <p:nvPr>
            <p:ph type="sldNum" sz="quarter" idx="12"/>
          </p:nvPr>
        </p:nvSpPr>
        <p:spPr/>
        <p:txBody>
          <a:bodyPr/>
          <a:lstStyle/>
          <a:p>
            <a:fld id="{1181E9E0-8690-A540-9B85-C24926D05465}" type="slidenum">
              <a:rPr lang="en-US" smtClean="0"/>
              <a:t>‹#›</a:t>
            </a:fld>
            <a:endParaRPr lang="en-US" dirty="0"/>
          </a:p>
        </p:txBody>
      </p:sp>
    </p:spTree>
    <p:extLst>
      <p:ext uri="{BB962C8B-B14F-4D97-AF65-F5344CB8AC3E}">
        <p14:creationId xmlns:p14="http://schemas.microsoft.com/office/powerpoint/2010/main" val="86947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D97B-0524-584A-829C-B6359EAAF7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6E0457-6FB1-5648-B38C-615114D9E7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0EB57A-8F08-A24A-BF50-D3D7031B0E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2896F8-5888-D44A-AF55-C765B2F34B4B}"/>
              </a:ext>
            </a:extLst>
          </p:cNvPr>
          <p:cNvSpPr>
            <a:spLocks noGrp="1"/>
          </p:cNvSpPr>
          <p:nvPr>
            <p:ph type="dt" sz="half" idx="10"/>
          </p:nvPr>
        </p:nvSpPr>
        <p:spPr/>
        <p:txBody>
          <a:bodyPr/>
          <a:lstStyle/>
          <a:p>
            <a:fld id="{B0DD0B5C-C076-8F43-8825-AAAFFC3DCA15}" type="datetimeFigureOut">
              <a:rPr lang="en-US" smtClean="0"/>
              <a:t>10/31/22</a:t>
            </a:fld>
            <a:endParaRPr lang="en-US" dirty="0"/>
          </a:p>
        </p:txBody>
      </p:sp>
      <p:sp>
        <p:nvSpPr>
          <p:cNvPr id="6" name="Footer Placeholder 5">
            <a:extLst>
              <a:ext uri="{FF2B5EF4-FFF2-40B4-BE49-F238E27FC236}">
                <a16:creationId xmlns:a16="http://schemas.microsoft.com/office/drawing/2014/main" id="{E71D69AC-72CC-E840-A270-69C948B28F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0D7C41-7C4C-B146-8630-E3E6BD45097A}"/>
              </a:ext>
            </a:extLst>
          </p:cNvPr>
          <p:cNvSpPr>
            <a:spLocks noGrp="1"/>
          </p:cNvSpPr>
          <p:nvPr>
            <p:ph type="sldNum" sz="quarter" idx="12"/>
          </p:nvPr>
        </p:nvSpPr>
        <p:spPr/>
        <p:txBody>
          <a:bodyPr/>
          <a:lstStyle/>
          <a:p>
            <a:fld id="{1181E9E0-8690-A540-9B85-C24926D05465}" type="slidenum">
              <a:rPr lang="en-US" smtClean="0"/>
              <a:t>‹#›</a:t>
            </a:fld>
            <a:endParaRPr lang="en-US" dirty="0"/>
          </a:p>
        </p:txBody>
      </p:sp>
    </p:spTree>
    <p:extLst>
      <p:ext uri="{BB962C8B-B14F-4D97-AF65-F5344CB8AC3E}">
        <p14:creationId xmlns:p14="http://schemas.microsoft.com/office/powerpoint/2010/main" val="3013357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A172C-C009-5B41-AEDE-6B4861A3AE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81732-1145-2E4A-B231-305DF92986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21C6434-97C7-5C4A-9C43-FA4E372DE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4002F7-40B6-9F47-AFD2-F6A2B23A3E8C}"/>
              </a:ext>
            </a:extLst>
          </p:cNvPr>
          <p:cNvSpPr>
            <a:spLocks noGrp="1"/>
          </p:cNvSpPr>
          <p:nvPr>
            <p:ph type="dt" sz="half" idx="10"/>
          </p:nvPr>
        </p:nvSpPr>
        <p:spPr/>
        <p:txBody>
          <a:bodyPr/>
          <a:lstStyle/>
          <a:p>
            <a:fld id="{B0DD0B5C-C076-8F43-8825-AAAFFC3DCA15}" type="datetimeFigureOut">
              <a:rPr lang="en-US" smtClean="0"/>
              <a:t>10/31/22</a:t>
            </a:fld>
            <a:endParaRPr lang="en-US" dirty="0"/>
          </a:p>
        </p:txBody>
      </p:sp>
      <p:sp>
        <p:nvSpPr>
          <p:cNvPr id="6" name="Footer Placeholder 5">
            <a:extLst>
              <a:ext uri="{FF2B5EF4-FFF2-40B4-BE49-F238E27FC236}">
                <a16:creationId xmlns:a16="http://schemas.microsoft.com/office/drawing/2014/main" id="{EEB1912A-8E1B-DA40-873D-864870E94C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57267E-E719-7A48-B97E-29083D87CC82}"/>
              </a:ext>
            </a:extLst>
          </p:cNvPr>
          <p:cNvSpPr>
            <a:spLocks noGrp="1"/>
          </p:cNvSpPr>
          <p:nvPr>
            <p:ph type="sldNum" sz="quarter" idx="12"/>
          </p:nvPr>
        </p:nvSpPr>
        <p:spPr/>
        <p:txBody>
          <a:bodyPr/>
          <a:lstStyle/>
          <a:p>
            <a:fld id="{1181E9E0-8690-A540-9B85-C24926D05465}" type="slidenum">
              <a:rPr lang="en-US" smtClean="0"/>
              <a:t>‹#›</a:t>
            </a:fld>
            <a:endParaRPr lang="en-US" dirty="0"/>
          </a:p>
        </p:txBody>
      </p:sp>
    </p:spTree>
    <p:extLst>
      <p:ext uri="{BB962C8B-B14F-4D97-AF65-F5344CB8AC3E}">
        <p14:creationId xmlns:p14="http://schemas.microsoft.com/office/powerpoint/2010/main" val="141298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888CC2-1BE0-1D4D-9B5C-255ACA1F17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D3053E-1C16-EA45-855E-A2CB0EBB57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CF3DC-F8FA-0B4E-B2F0-712581BEA9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D0B5C-C076-8F43-8825-AAAFFC3DCA15}" type="datetimeFigureOut">
              <a:rPr lang="en-US" smtClean="0"/>
              <a:t>10/31/22</a:t>
            </a:fld>
            <a:endParaRPr lang="en-US" dirty="0"/>
          </a:p>
        </p:txBody>
      </p:sp>
      <p:sp>
        <p:nvSpPr>
          <p:cNvPr id="5" name="Footer Placeholder 4">
            <a:extLst>
              <a:ext uri="{FF2B5EF4-FFF2-40B4-BE49-F238E27FC236}">
                <a16:creationId xmlns:a16="http://schemas.microsoft.com/office/drawing/2014/main" id="{53CBC28C-738E-D04F-9784-C1F98FB345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7F9605-A922-C249-8B19-ACBE147A4B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1E9E0-8690-A540-9B85-C24926D05465}" type="slidenum">
              <a:rPr lang="en-US" smtClean="0"/>
              <a:t>‹#›</a:t>
            </a:fld>
            <a:endParaRPr lang="en-US" dirty="0"/>
          </a:p>
        </p:txBody>
      </p:sp>
    </p:spTree>
    <p:extLst>
      <p:ext uri="{BB962C8B-B14F-4D97-AF65-F5344CB8AC3E}">
        <p14:creationId xmlns:p14="http://schemas.microsoft.com/office/powerpoint/2010/main" val="1348514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1.xml"/><Relationship Id="rId4" Type="http://schemas.openxmlformats.org/officeDocument/2006/relationships/image" Target="../media/image16.tiff"/></Relationships>
</file>

<file path=ppt/slides/_rels/slide16.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1.xml"/><Relationship Id="rId6" Type="http://schemas.openxmlformats.org/officeDocument/2006/relationships/image" Target="../media/image21.tiff"/><Relationship Id="rId5" Type="http://schemas.openxmlformats.org/officeDocument/2006/relationships/image" Target="../media/image20.tiff"/><Relationship Id="rId4" Type="http://schemas.openxmlformats.org/officeDocument/2006/relationships/image" Target="../media/image19.tiff"/></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1524000" y="246538"/>
            <a:ext cx="9467088" cy="610300"/>
          </a:xfrm>
          <a:solidFill>
            <a:schemeClr val="bg2"/>
          </a:solidFill>
        </p:spPr>
        <p:txBody>
          <a:bodyPr>
            <a:normAutofit fontScale="90000"/>
          </a:bodyPr>
          <a:lstStyle/>
          <a:p>
            <a:r>
              <a:rPr lang="en-US" sz="4400" b="1" dirty="0"/>
              <a:t>Whither Numbers, Math, and Civilization?</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688848" y="3429000"/>
            <a:ext cx="10436352" cy="3008376"/>
          </a:xfrm>
          <a:solidFill>
            <a:schemeClr val="bg2"/>
          </a:solidFill>
        </p:spPr>
        <p:txBody>
          <a:bodyPr>
            <a:normAutofit fontScale="92500" lnSpcReduction="20000"/>
          </a:bodyPr>
          <a:lstStyle/>
          <a:p>
            <a:pPr algn="just"/>
            <a:r>
              <a:rPr lang="en-US" dirty="0"/>
              <a:t>Oscar Wilde is said to have opined as to what is a cynic, to which he offered:  “Someone who knows the price of everything and the value of nothing”.  We live in a digital world that depends on measurement.  The difficulty in any system of measurement is how to interpret it in terms of our senses, which means how our neurons lead us to act.  In an ideal world, we make decisions based on the accumulation of objective facts from which value judgments may be imposed.  When those facts become distorted as “alternative facts”, the very rational basis on which decisions can be made undermine how a society may be governed, i.e., its political legitimacy.  If there is an ideal mode of governance, it is one in which those in power can be held to account, and which is the core of a democratic society.  In what follows we identify some examples of how measurement informs our understanding of not only natural phenomena but also economic ones that in turn shape political decisions.</a:t>
            </a:r>
          </a:p>
        </p:txBody>
      </p:sp>
      <p:pic>
        <p:nvPicPr>
          <p:cNvPr id="6" name="Picture 5">
            <a:extLst>
              <a:ext uri="{FF2B5EF4-FFF2-40B4-BE49-F238E27FC236}">
                <a16:creationId xmlns:a16="http://schemas.microsoft.com/office/drawing/2014/main" id="{BD44AB5E-D868-2F46-97C5-F10132185340}"/>
              </a:ext>
            </a:extLst>
          </p:cNvPr>
          <p:cNvPicPr>
            <a:picLocks noChangeAspect="1"/>
          </p:cNvPicPr>
          <p:nvPr/>
        </p:nvPicPr>
        <p:blipFill>
          <a:blip r:embed="rId2"/>
          <a:stretch>
            <a:fillRect/>
          </a:stretch>
        </p:blipFill>
        <p:spPr>
          <a:xfrm>
            <a:off x="4977765" y="1097280"/>
            <a:ext cx="1605916" cy="2141221"/>
          </a:xfrm>
          <a:prstGeom prst="rect">
            <a:avLst/>
          </a:prstGeom>
        </p:spPr>
      </p:pic>
    </p:spTree>
    <p:extLst>
      <p:ext uri="{BB962C8B-B14F-4D97-AF65-F5344CB8AC3E}">
        <p14:creationId xmlns:p14="http://schemas.microsoft.com/office/powerpoint/2010/main" val="777527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1367707" y="310326"/>
            <a:ext cx="9948672" cy="563180"/>
          </a:xfrm>
          <a:solidFill>
            <a:schemeClr val="bg2"/>
          </a:solidFill>
        </p:spPr>
        <p:txBody>
          <a:bodyPr>
            <a:normAutofit fontScale="90000"/>
          </a:bodyPr>
          <a:lstStyle/>
          <a:p>
            <a:r>
              <a:rPr lang="en-US" sz="4400" dirty="0"/>
              <a:t> </a:t>
            </a:r>
            <a:r>
              <a:rPr lang="en-US" sz="3100" b="1" dirty="0"/>
              <a:t>Global Climate Models to Forecast Future Economic Growth</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1367707" y="5346758"/>
            <a:ext cx="9144000" cy="1255135"/>
          </a:xfrm>
          <a:solidFill>
            <a:schemeClr val="bg2"/>
          </a:solidFill>
        </p:spPr>
        <p:txBody>
          <a:bodyPr>
            <a:normAutofit fontScale="62500" lnSpcReduction="20000"/>
          </a:bodyPr>
          <a:lstStyle/>
          <a:p>
            <a:pPr algn="just"/>
            <a:r>
              <a:rPr lang="en-US" dirty="0"/>
              <a:t>The IPCC has forecast irreversible global warming if measures are not taken to limit the increase in surface land and water temperatures. In a Business as Usual scenario in which nothing is done, rising temperatures will lead to polar ice melting that will raise sea level temperatures, flooding lands that will affect hundreds of millions of people living in low-lying areas.  Mathematical models are essential to bring numerical estimates to these predictions. However, they can only establish a base from which policy choices are made. How those choices are made depends on individual perceptions of risk and how people respond in the presence of risk.  Do we make decisions on the basis of rational calculations or do we react by emotion in making critical decisions?</a:t>
            </a:r>
          </a:p>
        </p:txBody>
      </p:sp>
      <p:graphicFrame>
        <p:nvGraphicFramePr>
          <p:cNvPr id="6" name="Chart 5">
            <a:extLst>
              <a:ext uri="{FF2B5EF4-FFF2-40B4-BE49-F238E27FC236}">
                <a16:creationId xmlns:a16="http://schemas.microsoft.com/office/drawing/2014/main" id="{2C2EBD27-E9DA-A048-B8B2-2FCE0491F8F4}"/>
              </a:ext>
            </a:extLst>
          </p:cNvPr>
          <p:cNvGraphicFramePr>
            <a:graphicFrameLocks/>
          </p:cNvGraphicFramePr>
          <p:nvPr>
            <p:extLst>
              <p:ext uri="{D42A27DB-BD31-4B8C-83A1-F6EECF244321}">
                <p14:modId xmlns:p14="http://schemas.microsoft.com/office/powerpoint/2010/main" val="2697859238"/>
              </p:ext>
            </p:extLst>
          </p:nvPr>
        </p:nvGraphicFramePr>
        <p:xfrm>
          <a:off x="6342043" y="1246850"/>
          <a:ext cx="5692998" cy="37265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D9CACC77-CB42-7B4C-A391-AA463146FA6F}"/>
              </a:ext>
            </a:extLst>
          </p:cNvPr>
          <p:cNvGraphicFramePr>
            <a:graphicFrameLocks/>
          </p:cNvGraphicFramePr>
          <p:nvPr>
            <p:extLst>
              <p:ext uri="{D42A27DB-BD31-4B8C-83A1-F6EECF244321}">
                <p14:modId xmlns:p14="http://schemas.microsoft.com/office/powerpoint/2010/main" val="3328084489"/>
              </p:ext>
            </p:extLst>
          </p:nvPr>
        </p:nvGraphicFramePr>
        <p:xfrm>
          <a:off x="280415" y="1246850"/>
          <a:ext cx="5815585" cy="37265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9227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1243584" y="292608"/>
            <a:ext cx="9887712" cy="549340"/>
          </a:xfrm>
          <a:solidFill>
            <a:schemeClr val="bg2"/>
          </a:solidFill>
        </p:spPr>
        <p:txBody>
          <a:bodyPr>
            <a:noAutofit/>
          </a:bodyPr>
          <a:lstStyle/>
          <a:p>
            <a:r>
              <a:rPr lang="en-US" sz="3200" dirty="0"/>
              <a:t> Aggregate Energy Intensity Defines Production Possibilities</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1524000" y="5474208"/>
            <a:ext cx="9144000" cy="1091184"/>
          </a:xfrm>
          <a:solidFill>
            <a:schemeClr val="bg2"/>
          </a:solidFill>
        </p:spPr>
        <p:txBody>
          <a:bodyPr>
            <a:normAutofit fontScale="62500" lnSpcReduction="20000"/>
          </a:bodyPr>
          <a:lstStyle/>
          <a:p>
            <a:pPr algn="just"/>
            <a:r>
              <a:rPr lang="en-US" dirty="0"/>
              <a:t>Paul Ehrlich (1932- ) and Julian Simon (1932-1998) once made a bet as to whether the U.S. would run out of resources.  Simon won the bet by taking into account resource substitution and conservation of energy.  While the historical wager looked promising, does the future hold the same choices? Aggregate energy intensity, the amount of energy per unit of economic output (PPP GDP per capita) is a now standard way of tracking how resource substitution and conservation demonstrate the extent to which rising population levels can support higher levels of real per capita income.</a:t>
            </a:r>
          </a:p>
        </p:txBody>
      </p:sp>
      <p:pic>
        <p:nvPicPr>
          <p:cNvPr id="5" name="Picture 4">
            <a:extLst>
              <a:ext uri="{FF2B5EF4-FFF2-40B4-BE49-F238E27FC236}">
                <a16:creationId xmlns:a16="http://schemas.microsoft.com/office/drawing/2014/main" id="{7E4394ED-0735-1E48-8AF0-F1EA4EB7D149}"/>
              </a:ext>
            </a:extLst>
          </p:cNvPr>
          <p:cNvPicPr>
            <a:picLocks noChangeAspect="1"/>
          </p:cNvPicPr>
          <p:nvPr/>
        </p:nvPicPr>
        <p:blipFill>
          <a:blip r:embed="rId2"/>
          <a:stretch>
            <a:fillRect/>
          </a:stretch>
        </p:blipFill>
        <p:spPr>
          <a:xfrm>
            <a:off x="3490976" y="1068069"/>
            <a:ext cx="5226304" cy="4097049"/>
          </a:xfrm>
          <a:prstGeom prst="rect">
            <a:avLst/>
          </a:prstGeom>
          <a:ln w="28575">
            <a:solidFill>
              <a:schemeClr val="tx1"/>
            </a:solidFill>
          </a:ln>
        </p:spPr>
      </p:pic>
    </p:spTree>
    <p:extLst>
      <p:ext uri="{BB962C8B-B14F-4D97-AF65-F5344CB8AC3E}">
        <p14:creationId xmlns:p14="http://schemas.microsoft.com/office/powerpoint/2010/main" val="4121302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914400" y="295835"/>
            <a:ext cx="10313894" cy="826529"/>
          </a:xfrm>
          <a:solidFill>
            <a:schemeClr val="bg2"/>
          </a:solidFill>
        </p:spPr>
        <p:txBody>
          <a:bodyPr>
            <a:noAutofit/>
          </a:bodyPr>
          <a:lstStyle/>
          <a:p>
            <a:r>
              <a:rPr lang="en-US" sz="2800" dirty="0"/>
              <a:t> Natural Resource Use is Shaped by Resource Use with Resource Substitution and Conservation</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891988" y="5645263"/>
            <a:ext cx="10408024" cy="916902"/>
          </a:xfrm>
          <a:solidFill>
            <a:schemeClr val="bg2"/>
          </a:solidFill>
        </p:spPr>
        <p:txBody>
          <a:bodyPr>
            <a:normAutofit fontScale="77500" lnSpcReduction="20000"/>
          </a:bodyPr>
          <a:lstStyle/>
          <a:p>
            <a:pPr algn="just"/>
            <a:r>
              <a:rPr lang="en-US" dirty="0"/>
              <a:t>“Running out of natural resources depends on the economic recoverability of natural resources and thus on the underlying regime of natural resource prices. The earth is never likely to physically exhaust its natural resource stocks. Instead, rising prices of natural resources leads to technological innovation that substitutes existing paths for more sustainable ones.</a:t>
            </a:r>
          </a:p>
        </p:txBody>
      </p:sp>
      <p:pic>
        <p:nvPicPr>
          <p:cNvPr id="5" name="Picture 4">
            <a:extLst>
              <a:ext uri="{FF2B5EF4-FFF2-40B4-BE49-F238E27FC236}">
                <a16:creationId xmlns:a16="http://schemas.microsoft.com/office/drawing/2014/main" id="{33A969F9-FB35-3948-ABFF-765D6D224EA8}"/>
              </a:ext>
            </a:extLst>
          </p:cNvPr>
          <p:cNvPicPr>
            <a:picLocks noChangeAspect="1"/>
          </p:cNvPicPr>
          <p:nvPr/>
        </p:nvPicPr>
        <p:blipFill>
          <a:blip r:embed="rId2"/>
          <a:stretch>
            <a:fillRect/>
          </a:stretch>
        </p:blipFill>
        <p:spPr>
          <a:xfrm>
            <a:off x="2749550" y="1371600"/>
            <a:ext cx="6692900" cy="4114800"/>
          </a:xfrm>
          <a:prstGeom prst="rect">
            <a:avLst/>
          </a:prstGeom>
        </p:spPr>
      </p:pic>
    </p:spTree>
    <p:extLst>
      <p:ext uri="{BB962C8B-B14F-4D97-AF65-F5344CB8AC3E}">
        <p14:creationId xmlns:p14="http://schemas.microsoft.com/office/powerpoint/2010/main" val="456109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1183342" y="336804"/>
            <a:ext cx="9628094" cy="584482"/>
          </a:xfrm>
          <a:solidFill>
            <a:schemeClr val="bg2"/>
          </a:solidFill>
        </p:spPr>
        <p:txBody>
          <a:bodyPr>
            <a:normAutofit fontScale="90000"/>
          </a:bodyPr>
          <a:lstStyle/>
          <a:p>
            <a:r>
              <a:rPr lang="en-US" sz="4400" dirty="0"/>
              <a:t> Mathematical Contours of Modern Medicine</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833718" y="5588474"/>
            <a:ext cx="10596280" cy="932722"/>
          </a:xfrm>
          <a:solidFill>
            <a:schemeClr val="bg2"/>
          </a:solidFill>
        </p:spPr>
        <p:txBody>
          <a:bodyPr>
            <a:normAutofit fontScale="55000" lnSpcReduction="20000"/>
          </a:bodyPr>
          <a:lstStyle/>
          <a:p>
            <a:pPr algn="just"/>
            <a:r>
              <a:rPr lang="en-US" dirty="0"/>
              <a:t>From the time of the European Middle Ages, popular conjectures were shaped in part by the Four Horsemen of the Apocalypse:  Conquest, War, Famine, and Death.  The fatalism of such thinking was conditioned by the slow progress of medicine and enlightened governance.  While the world has demonstrated a rising capacity for destructive war (10 million dead in WWI; 65 million dead in WW2), advances in medicine, agriculture, and economic management have raised life expectancy around the world and have reduced famine to at least as much a question of food distribution as it is one of climate extremes. With the advent of modern vaccines and medicine, the world is on the threshold of applying MRNA knowledge to prevent pandemics from posing the deadly threats once posed. </a:t>
            </a:r>
          </a:p>
        </p:txBody>
      </p:sp>
      <p:pic>
        <p:nvPicPr>
          <p:cNvPr id="5" name="Picture 4">
            <a:extLst>
              <a:ext uri="{FF2B5EF4-FFF2-40B4-BE49-F238E27FC236}">
                <a16:creationId xmlns:a16="http://schemas.microsoft.com/office/drawing/2014/main" id="{C7BACBB8-A123-2349-AEEC-C1CD6EB68B2C}"/>
              </a:ext>
            </a:extLst>
          </p:cNvPr>
          <p:cNvPicPr>
            <a:picLocks noChangeAspect="1"/>
          </p:cNvPicPr>
          <p:nvPr/>
        </p:nvPicPr>
        <p:blipFill>
          <a:blip r:embed="rId2"/>
          <a:stretch>
            <a:fillRect/>
          </a:stretch>
        </p:blipFill>
        <p:spPr>
          <a:xfrm>
            <a:off x="3592516" y="1143037"/>
            <a:ext cx="4809746" cy="4223685"/>
          </a:xfrm>
          <a:prstGeom prst="rect">
            <a:avLst/>
          </a:prstGeom>
        </p:spPr>
      </p:pic>
    </p:spTree>
    <p:extLst>
      <p:ext uri="{BB962C8B-B14F-4D97-AF65-F5344CB8AC3E}">
        <p14:creationId xmlns:p14="http://schemas.microsoft.com/office/powerpoint/2010/main" val="3467633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562535" y="234782"/>
            <a:ext cx="11066929" cy="632087"/>
          </a:xfrm>
          <a:solidFill>
            <a:schemeClr val="bg2"/>
          </a:solidFill>
        </p:spPr>
        <p:txBody>
          <a:bodyPr>
            <a:normAutofit fontScale="90000"/>
          </a:bodyPr>
          <a:lstStyle/>
          <a:p>
            <a:r>
              <a:rPr lang="en-US" sz="4400" dirty="0"/>
              <a:t> </a:t>
            </a:r>
            <a:r>
              <a:rPr lang="en-US" sz="4000" dirty="0"/>
              <a:t>Managing Risk through Mathematics is a Key to the Future</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562534" y="5999753"/>
            <a:ext cx="10692653" cy="632087"/>
          </a:xfrm>
          <a:solidFill>
            <a:schemeClr val="bg2"/>
          </a:solidFill>
        </p:spPr>
        <p:txBody>
          <a:bodyPr>
            <a:normAutofit fontScale="55000" lnSpcReduction="20000"/>
          </a:bodyPr>
          <a:lstStyle/>
          <a:p>
            <a:pPr algn="just"/>
            <a:r>
              <a:rPr lang="en-US" dirty="0"/>
              <a:t> A traditional source of economic uncertainty has been the role of climate variability on agricultural production. A “cobweb” model of pricing was one of the first attempts to discover where price stability would emerge from divergent time decisions between demand and supply.  The cobweb model offered a first order way to predict whether markets were headed for more instability, stability, or oscillating price behavior over time.</a:t>
            </a:r>
          </a:p>
        </p:txBody>
      </p:sp>
      <p:pic>
        <p:nvPicPr>
          <p:cNvPr id="5" name="Picture 4">
            <a:extLst>
              <a:ext uri="{FF2B5EF4-FFF2-40B4-BE49-F238E27FC236}">
                <a16:creationId xmlns:a16="http://schemas.microsoft.com/office/drawing/2014/main" id="{719B5D4F-782D-8343-BADA-AF101DFFDB81}"/>
              </a:ext>
            </a:extLst>
          </p:cNvPr>
          <p:cNvPicPr>
            <a:picLocks noChangeAspect="1"/>
          </p:cNvPicPr>
          <p:nvPr/>
        </p:nvPicPr>
        <p:blipFill>
          <a:blip r:embed="rId2"/>
          <a:stretch>
            <a:fillRect/>
          </a:stretch>
        </p:blipFill>
        <p:spPr>
          <a:xfrm>
            <a:off x="723900" y="1033592"/>
            <a:ext cx="4513927" cy="2395407"/>
          </a:xfrm>
          <a:prstGeom prst="rect">
            <a:avLst/>
          </a:prstGeom>
        </p:spPr>
      </p:pic>
      <p:graphicFrame>
        <p:nvGraphicFramePr>
          <p:cNvPr id="6" name="Chart 5">
            <a:extLst>
              <a:ext uri="{FF2B5EF4-FFF2-40B4-BE49-F238E27FC236}">
                <a16:creationId xmlns:a16="http://schemas.microsoft.com/office/drawing/2014/main" id="{A2C04241-EC36-5E42-B777-14771BC42CCC}"/>
              </a:ext>
            </a:extLst>
          </p:cNvPr>
          <p:cNvGraphicFramePr>
            <a:graphicFrameLocks/>
          </p:cNvGraphicFramePr>
          <p:nvPr>
            <p:extLst>
              <p:ext uri="{D42A27DB-BD31-4B8C-83A1-F6EECF244321}">
                <p14:modId xmlns:p14="http://schemas.microsoft.com/office/powerpoint/2010/main" val="2641130962"/>
              </p:ext>
            </p:extLst>
          </p:nvPr>
        </p:nvGraphicFramePr>
        <p:xfrm>
          <a:off x="1008801" y="3604345"/>
          <a:ext cx="3944123" cy="2220062"/>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AD87C87D-02EA-1045-80F6-D013359E01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1799" y="3437623"/>
            <a:ext cx="3973801" cy="2378161"/>
          </a:xfrm>
          <a:prstGeom prst="rect">
            <a:avLst/>
          </a:prstGeom>
          <a:solidFill>
            <a:srgbClr xmlns:mc="http://schemas.openxmlformats.org/markup-compatibility/2006" xmlns:a14="http://schemas.microsoft.com/office/drawing/2010/main" val="FFFFFF" mc:Ignorable="a14" a14:legacySpreadsheetColorIndex="65"/>
          </a:solidFill>
          <a:ln w="28575">
            <a:solidFill>
              <a:srgbClr xmlns:mc="http://schemas.openxmlformats.org/markup-compatibility/2006" xmlns:a14="http://schemas.microsoft.com/office/drawing/2010/main" val="000000" mc:Ignorable="a14" a14:legacySpreadsheetColorIndex="64"/>
            </a:solidFill>
            <a:miter lim="800000"/>
            <a:headEnd/>
            <a:tailEnd/>
          </a:ln>
        </p:spPr>
      </p:pic>
      <p:pic>
        <p:nvPicPr>
          <p:cNvPr id="8" name="Picture 7">
            <a:extLst>
              <a:ext uri="{FF2B5EF4-FFF2-40B4-BE49-F238E27FC236}">
                <a16:creationId xmlns:a16="http://schemas.microsoft.com/office/drawing/2014/main" id="{5E750A56-BAB4-284A-A787-E112DA9521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1799" y="936439"/>
            <a:ext cx="3973801" cy="2317216"/>
          </a:xfrm>
          <a:prstGeom prst="rect">
            <a:avLst/>
          </a:prstGeom>
          <a:solidFill>
            <a:srgbClr xmlns:mc="http://schemas.openxmlformats.org/markup-compatibility/2006" xmlns:a14="http://schemas.microsoft.com/office/drawing/2010/main" val="FFFFFF" mc:Ignorable="a14" a14:legacySpreadsheetColorIndex="65"/>
          </a:solidFill>
          <a:ln w="28575">
            <a:solidFill>
              <a:srgbClr xmlns:mc="http://schemas.openxmlformats.org/markup-compatibility/2006" xmlns:a14="http://schemas.microsoft.com/office/drawing/2010/main" val="000000" mc:Ignorable="a14" a14:legacySpreadsheetColorIndex="64"/>
            </a:solidFill>
            <a:miter lim="800000"/>
            <a:headEnd/>
            <a:tailEnd/>
          </a:ln>
        </p:spPr>
      </p:pic>
    </p:spTree>
    <p:extLst>
      <p:ext uri="{BB962C8B-B14F-4D97-AF65-F5344CB8AC3E}">
        <p14:creationId xmlns:p14="http://schemas.microsoft.com/office/powerpoint/2010/main" val="3623586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900953" y="336176"/>
            <a:ext cx="10609730" cy="697992"/>
          </a:xfrm>
          <a:solidFill>
            <a:schemeClr val="bg2"/>
          </a:solidFill>
        </p:spPr>
        <p:txBody>
          <a:bodyPr>
            <a:normAutofit fontScale="90000"/>
          </a:bodyPr>
          <a:lstStyle/>
          <a:p>
            <a:r>
              <a:rPr lang="en-US" sz="4400" dirty="0"/>
              <a:t> Chaos in Asset Pricing – Can Markets be Efficient?</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1524000" y="4975807"/>
            <a:ext cx="9144000" cy="1546017"/>
          </a:xfrm>
          <a:solidFill>
            <a:schemeClr val="bg2"/>
          </a:solidFill>
        </p:spPr>
        <p:txBody>
          <a:bodyPr>
            <a:normAutofit fontScale="62500" lnSpcReduction="20000"/>
          </a:bodyPr>
          <a:lstStyle/>
          <a:p>
            <a:pPr algn="just"/>
            <a:r>
              <a:rPr lang="en-US" dirty="0"/>
              <a:t> A simple differential equation illustrates how one can demonstrate price stability that under a higher order can resemble complete chaos. In commodity and financial markets, to the extent that chaos prevails, it becomes difficult to make key investment decisions.  We already have covered the Black-Sholes option price model.  Another possibility is to use buffer stocks to stabilize commodity price fluctuations.  International Oil companies devised a 1928 agreement at </a:t>
            </a:r>
            <a:r>
              <a:rPr lang="en-US" dirty="0" err="1"/>
              <a:t>Achnacarry</a:t>
            </a:r>
            <a:r>
              <a:rPr lang="en-US" dirty="0"/>
              <a:t>, Scotland to stabilize global crude oil prices through a system of quotas.  OPEC, founded in 1960, based its structure and operations precisely on this system of production quotas.  Such cartels tend to be inherently unstable, even more so when global political differences invoke embargoes and biased allocation of primary resources.</a:t>
            </a:r>
          </a:p>
        </p:txBody>
      </p:sp>
      <p:pic>
        <p:nvPicPr>
          <p:cNvPr id="4" name="Picture 3">
            <a:extLst>
              <a:ext uri="{FF2B5EF4-FFF2-40B4-BE49-F238E27FC236}">
                <a16:creationId xmlns:a16="http://schemas.microsoft.com/office/drawing/2014/main" id="{62DF5A3E-03D6-8349-9124-333E9174E455}"/>
              </a:ext>
            </a:extLst>
          </p:cNvPr>
          <p:cNvPicPr>
            <a:picLocks noChangeAspect="1"/>
          </p:cNvPicPr>
          <p:nvPr/>
        </p:nvPicPr>
        <p:blipFill>
          <a:blip r:embed="rId2"/>
          <a:stretch>
            <a:fillRect/>
          </a:stretch>
        </p:blipFill>
        <p:spPr>
          <a:xfrm>
            <a:off x="412003" y="1781383"/>
            <a:ext cx="3746500" cy="2844800"/>
          </a:xfrm>
          <a:prstGeom prst="rect">
            <a:avLst/>
          </a:prstGeom>
        </p:spPr>
      </p:pic>
      <p:pic>
        <p:nvPicPr>
          <p:cNvPr id="5" name="Picture 4">
            <a:extLst>
              <a:ext uri="{FF2B5EF4-FFF2-40B4-BE49-F238E27FC236}">
                <a16:creationId xmlns:a16="http://schemas.microsoft.com/office/drawing/2014/main" id="{453007C9-D005-2A43-969C-6EA31CC82091}"/>
              </a:ext>
            </a:extLst>
          </p:cNvPr>
          <p:cNvPicPr>
            <a:picLocks noChangeAspect="1"/>
          </p:cNvPicPr>
          <p:nvPr/>
        </p:nvPicPr>
        <p:blipFill>
          <a:blip r:embed="rId3"/>
          <a:stretch>
            <a:fillRect/>
          </a:stretch>
        </p:blipFill>
        <p:spPr>
          <a:xfrm>
            <a:off x="4229100" y="1781383"/>
            <a:ext cx="3733800" cy="2832100"/>
          </a:xfrm>
          <a:prstGeom prst="rect">
            <a:avLst/>
          </a:prstGeom>
        </p:spPr>
      </p:pic>
      <p:pic>
        <p:nvPicPr>
          <p:cNvPr id="7" name="Picture 6">
            <a:extLst>
              <a:ext uri="{FF2B5EF4-FFF2-40B4-BE49-F238E27FC236}">
                <a16:creationId xmlns:a16="http://schemas.microsoft.com/office/drawing/2014/main" id="{D966469D-1465-3C46-9C7C-83BFEEAAB994}"/>
              </a:ext>
            </a:extLst>
          </p:cNvPr>
          <p:cNvPicPr>
            <a:picLocks noChangeAspect="1"/>
          </p:cNvPicPr>
          <p:nvPr/>
        </p:nvPicPr>
        <p:blipFill>
          <a:blip r:embed="rId4"/>
          <a:stretch>
            <a:fillRect/>
          </a:stretch>
        </p:blipFill>
        <p:spPr>
          <a:xfrm>
            <a:off x="7995397" y="1781382"/>
            <a:ext cx="3784600" cy="2832099"/>
          </a:xfrm>
          <a:prstGeom prst="rect">
            <a:avLst/>
          </a:prstGeom>
        </p:spPr>
      </p:pic>
    </p:spTree>
    <p:extLst>
      <p:ext uri="{BB962C8B-B14F-4D97-AF65-F5344CB8AC3E}">
        <p14:creationId xmlns:p14="http://schemas.microsoft.com/office/powerpoint/2010/main" val="1896960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1710017" y="309282"/>
            <a:ext cx="8771965" cy="476906"/>
          </a:xfrm>
          <a:solidFill>
            <a:schemeClr val="bg2"/>
          </a:solidFill>
        </p:spPr>
        <p:txBody>
          <a:bodyPr>
            <a:noAutofit/>
          </a:bodyPr>
          <a:lstStyle/>
          <a:p>
            <a:r>
              <a:rPr lang="en-US" sz="2800" b="1" dirty="0"/>
              <a:t>Mathematical Modeling of Commodity Price Stabilization</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1523999" y="5900264"/>
            <a:ext cx="9144000" cy="697992"/>
          </a:xfrm>
          <a:solidFill>
            <a:schemeClr val="bg2"/>
          </a:solidFill>
        </p:spPr>
        <p:txBody>
          <a:bodyPr>
            <a:normAutofit lnSpcReduction="10000"/>
          </a:bodyPr>
          <a:lstStyle/>
          <a:p>
            <a:pPr algn="just"/>
            <a:r>
              <a:rPr lang="en-US" dirty="0"/>
              <a:t> Commodity price stabilization, whether total or partial, involves an administrative cost of buffer stock management.  </a:t>
            </a:r>
          </a:p>
        </p:txBody>
      </p:sp>
      <p:pic>
        <p:nvPicPr>
          <p:cNvPr id="4" name="Picture 3">
            <a:extLst>
              <a:ext uri="{FF2B5EF4-FFF2-40B4-BE49-F238E27FC236}">
                <a16:creationId xmlns:a16="http://schemas.microsoft.com/office/drawing/2014/main" id="{1637C017-8669-D343-B99E-4931B6EA24D5}"/>
              </a:ext>
            </a:extLst>
          </p:cNvPr>
          <p:cNvPicPr>
            <a:picLocks noChangeAspect="1"/>
          </p:cNvPicPr>
          <p:nvPr/>
        </p:nvPicPr>
        <p:blipFill>
          <a:blip r:embed="rId2"/>
          <a:stretch>
            <a:fillRect/>
          </a:stretch>
        </p:blipFill>
        <p:spPr>
          <a:xfrm>
            <a:off x="1092200" y="920398"/>
            <a:ext cx="2971800" cy="2209800"/>
          </a:xfrm>
          <a:prstGeom prst="rect">
            <a:avLst/>
          </a:prstGeom>
        </p:spPr>
      </p:pic>
      <p:pic>
        <p:nvPicPr>
          <p:cNvPr id="5" name="Picture 4">
            <a:extLst>
              <a:ext uri="{FF2B5EF4-FFF2-40B4-BE49-F238E27FC236}">
                <a16:creationId xmlns:a16="http://schemas.microsoft.com/office/drawing/2014/main" id="{836290F7-0C81-E041-BB93-FC23D686BB8A}"/>
              </a:ext>
            </a:extLst>
          </p:cNvPr>
          <p:cNvPicPr>
            <a:picLocks noChangeAspect="1"/>
          </p:cNvPicPr>
          <p:nvPr/>
        </p:nvPicPr>
        <p:blipFill>
          <a:blip r:embed="rId3"/>
          <a:stretch>
            <a:fillRect/>
          </a:stretch>
        </p:blipFill>
        <p:spPr>
          <a:xfrm>
            <a:off x="4464050" y="926748"/>
            <a:ext cx="2971800" cy="2197100"/>
          </a:xfrm>
          <a:prstGeom prst="rect">
            <a:avLst/>
          </a:prstGeom>
        </p:spPr>
      </p:pic>
      <p:pic>
        <p:nvPicPr>
          <p:cNvPr id="7" name="Picture 6">
            <a:extLst>
              <a:ext uri="{FF2B5EF4-FFF2-40B4-BE49-F238E27FC236}">
                <a16:creationId xmlns:a16="http://schemas.microsoft.com/office/drawing/2014/main" id="{A7D7FCCF-6381-A348-95FB-C75F989426DB}"/>
              </a:ext>
            </a:extLst>
          </p:cNvPr>
          <p:cNvPicPr>
            <a:picLocks noChangeAspect="1"/>
          </p:cNvPicPr>
          <p:nvPr/>
        </p:nvPicPr>
        <p:blipFill>
          <a:blip r:embed="rId4"/>
          <a:stretch>
            <a:fillRect/>
          </a:stretch>
        </p:blipFill>
        <p:spPr>
          <a:xfrm>
            <a:off x="7835900" y="926748"/>
            <a:ext cx="3060700" cy="2209800"/>
          </a:xfrm>
          <a:prstGeom prst="rect">
            <a:avLst/>
          </a:prstGeom>
        </p:spPr>
      </p:pic>
      <p:pic>
        <p:nvPicPr>
          <p:cNvPr id="8" name="Picture 7">
            <a:extLst>
              <a:ext uri="{FF2B5EF4-FFF2-40B4-BE49-F238E27FC236}">
                <a16:creationId xmlns:a16="http://schemas.microsoft.com/office/drawing/2014/main" id="{59D78641-4829-264D-B2A7-A11E931095F4}"/>
              </a:ext>
            </a:extLst>
          </p:cNvPr>
          <p:cNvPicPr>
            <a:picLocks noChangeAspect="1"/>
          </p:cNvPicPr>
          <p:nvPr/>
        </p:nvPicPr>
        <p:blipFill>
          <a:blip r:embed="rId5"/>
          <a:stretch>
            <a:fillRect/>
          </a:stretch>
        </p:blipFill>
        <p:spPr>
          <a:xfrm>
            <a:off x="5949950" y="3246784"/>
            <a:ext cx="3053573" cy="2509280"/>
          </a:xfrm>
          <a:prstGeom prst="rect">
            <a:avLst/>
          </a:prstGeom>
        </p:spPr>
      </p:pic>
      <p:pic>
        <p:nvPicPr>
          <p:cNvPr id="9" name="Picture 8">
            <a:extLst>
              <a:ext uri="{FF2B5EF4-FFF2-40B4-BE49-F238E27FC236}">
                <a16:creationId xmlns:a16="http://schemas.microsoft.com/office/drawing/2014/main" id="{CEAFB304-C403-574C-B361-FC6E6F74B96D}"/>
              </a:ext>
            </a:extLst>
          </p:cNvPr>
          <p:cNvPicPr>
            <a:picLocks noChangeAspect="1"/>
          </p:cNvPicPr>
          <p:nvPr/>
        </p:nvPicPr>
        <p:blipFill>
          <a:blip r:embed="rId6"/>
          <a:stretch>
            <a:fillRect/>
          </a:stretch>
        </p:blipFill>
        <p:spPr>
          <a:xfrm>
            <a:off x="2589022" y="3257416"/>
            <a:ext cx="3127375" cy="2509280"/>
          </a:xfrm>
          <a:prstGeom prst="rect">
            <a:avLst/>
          </a:prstGeom>
        </p:spPr>
      </p:pic>
    </p:spTree>
    <p:extLst>
      <p:ext uri="{BB962C8B-B14F-4D97-AF65-F5344CB8AC3E}">
        <p14:creationId xmlns:p14="http://schemas.microsoft.com/office/powerpoint/2010/main" val="1301157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1005840" y="391544"/>
            <a:ext cx="10479024" cy="611124"/>
          </a:xfrm>
          <a:solidFill>
            <a:schemeClr val="bg2"/>
          </a:solidFill>
        </p:spPr>
        <p:txBody>
          <a:bodyPr>
            <a:normAutofit fontScale="90000"/>
          </a:bodyPr>
          <a:lstStyle/>
          <a:p>
            <a:r>
              <a:rPr lang="en-US" sz="4400" dirty="0"/>
              <a:t> </a:t>
            </a:r>
            <a:r>
              <a:rPr lang="en-US" sz="4000" dirty="0"/>
              <a:t>Managing Portfolio Risk Through Mathematical Models</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765544" y="5747066"/>
            <a:ext cx="10719320" cy="864046"/>
          </a:xfrm>
          <a:solidFill>
            <a:schemeClr val="bg2"/>
          </a:solidFill>
        </p:spPr>
        <p:txBody>
          <a:bodyPr>
            <a:normAutofit fontScale="70000" lnSpcReduction="20000"/>
          </a:bodyPr>
          <a:lstStyle/>
          <a:p>
            <a:pPr algn="just"/>
            <a:r>
              <a:rPr lang="en-US" dirty="0"/>
              <a:t> In 1952, Harry Markowitz (1927- ) published Portfolio Selection, a book that established the basis of modern portfolio theory.  One can maximize the rate of return or minimize the risk (variance) for a given level of return.  Algorithms permit the derivation of rebalancing decisions that guide many portfolio management strategies today.  Markowitz was awarded the Nobel Prize for his work in 1990.</a:t>
            </a:r>
          </a:p>
        </p:txBody>
      </p:sp>
      <p:pic>
        <p:nvPicPr>
          <p:cNvPr id="5" name="Picture 4">
            <a:extLst>
              <a:ext uri="{FF2B5EF4-FFF2-40B4-BE49-F238E27FC236}">
                <a16:creationId xmlns:a16="http://schemas.microsoft.com/office/drawing/2014/main" id="{77C4501E-C126-EE4E-8926-47594BC09FC3}"/>
              </a:ext>
            </a:extLst>
          </p:cNvPr>
          <p:cNvPicPr>
            <a:picLocks noChangeAspect="1"/>
          </p:cNvPicPr>
          <p:nvPr/>
        </p:nvPicPr>
        <p:blipFill>
          <a:blip r:embed="rId2"/>
          <a:stretch>
            <a:fillRect/>
          </a:stretch>
        </p:blipFill>
        <p:spPr>
          <a:xfrm>
            <a:off x="3052572" y="1123634"/>
            <a:ext cx="5753100" cy="2023603"/>
          </a:xfrm>
          <a:prstGeom prst="rect">
            <a:avLst/>
          </a:prstGeom>
        </p:spPr>
      </p:pic>
      <p:pic>
        <p:nvPicPr>
          <p:cNvPr id="7" name="Picture 6">
            <a:extLst>
              <a:ext uri="{FF2B5EF4-FFF2-40B4-BE49-F238E27FC236}">
                <a16:creationId xmlns:a16="http://schemas.microsoft.com/office/drawing/2014/main" id="{5E895EA1-BD14-984B-AF65-FED69639561E}"/>
              </a:ext>
            </a:extLst>
          </p:cNvPr>
          <p:cNvPicPr>
            <a:picLocks noChangeAspect="1"/>
          </p:cNvPicPr>
          <p:nvPr/>
        </p:nvPicPr>
        <p:blipFill>
          <a:blip r:embed="rId3"/>
          <a:stretch>
            <a:fillRect/>
          </a:stretch>
        </p:blipFill>
        <p:spPr>
          <a:xfrm>
            <a:off x="3052572" y="3391786"/>
            <a:ext cx="5740400" cy="2179674"/>
          </a:xfrm>
          <a:prstGeom prst="rect">
            <a:avLst/>
          </a:prstGeom>
        </p:spPr>
      </p:pic>
    </p:spTree>
    <p:extLst>
      <p:ext uri="{BB962C8B-B14F-4D97-AF65-F5344CB8AC3E}">
        <p14:creationId xmlns:p14="http://schemas.microsoft.com/office/powerpoint/2010/main" val="1760266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1524000" y="424372"/>
            <a:ext cx="9144000" cy="697992"/>
          </a:xfrm>
          <a:solidFill>
            <a:schemeClr val="bg2"/>
          </a:solidFill>
        </p:spPr>
        <p:txBody>
          <a:bodyPr>
            <a:normAutofit fontScale="90000"/>
          </a:bodyPr>
          <a:lstStyle/>
          <a:p>
            <a:r>
              <a:rPr lang="en-US" sz="4400" dirty="0"/>
              <a:t> Deriving an Index of Aggregate Market Risk</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588334" y="5658495"/>
            <a:ext cx="11015330" cy="987784"/>
          </a:xfrm>
          <a:solidFill>
            <a:schemeClr val="bg2"/>
          </a:solidFill>
        </p:spPr>
        <p:txBody>
          <a:bodyPr>
            <a:normAutofit fontScale="70000" lnSpcReduction="20000"/>
          </a:bodyPr>
          <a:lstStyle/>
          <a:p>
            <a:pPr algn="just"/>
            <a:r>
              <a:rPr lang="en-US" dirty="0"/>
              <a:t> The Chicago Board of Options Exchange was the first to adopt the use of the Black-Sholes option price model to primary commodities.  Since then, and since 1986, the CBOE has provided a daily measure of market volatility in which the price of commodities over its daily high and low provide a measure of volatility from which the VIX index has been possible.  Such aggregate market risk shapes daily portfolio and real commodity financial decisions.  </a:t>
            </a:r>
          </a:p>
        </p:txBody>
      </p:sp>
      <p:pic>
        <p:nvPicPr>
          <p:cNvPr id="5" name="Picture 4">
            <a:extLst>
              <a:ext uri="{FF2B5EF4-FFF2-40B4-BE49-F238E27FC236}">
                <a16:creationId xmlns:a16="http://schemas.microsoft.com/office/drawing/2014/main" id="{763B4E12-1ABE-7540-A6A1-0044002E2C0C}"/>
              </a:ext>
            </a:extLst>
          </p:cNvPr>
          <p:cNvPicPr>
            <a:picLocks noChangeAspect="1"/>
          </p:cNvPicPr>
          <p:nvPr/>
        </p:nvPicPr>
        <p:blipFill>
          <a:blip r:embed="rId2"/>
          <a:stretch>
            <a:fillRect/>
          </a:stretch>
        </p:blipFill>
        <p:spPr>
          <a:xfrm>
            <a:off x="1791363" y="1504299"/>
            <a:ext cx="8609271" cy="3772260"/>
          </a:xfrm>
          <a:prstGeom prst="rect">
            <a:avLst/>
          </a:prstGeom>
        </p:spPr>
      </p:pic>
    </p:spTree>
    <p:extLst>
      <p:ext uri="{BB962C8B-B14F-4D97-AF65-F5344CB8AC3E}">
        <p14:creationId xmlns:p14="http://schemas.microsoft.com/office/powerpoint/2010/main" val="1207020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1871034" y="306959"/>
            <a:ext cx="8215423" cy="909713"/>
          </a:xfrm>
          <a:solidFill>
            <a:schemeClr val="bg2"/>
          </a:solidFill>
        </p:spPr>
        <p:txBody>
          <a:bodyPr>
            <a:normAutofit fontScale="90000"/>
          </a:bodyPr>
          <a:lstStyle/>
          <a:p>
            <a:r>
              <a:rPr lang="en-US" sz="4400" dirty="0"/>
              <a:t> </a:t>
            </a:r>
            <a:r>
              <a:rPr lang="en-US" sz="3100" b="1" dirty="0"/>
              <a:t>Market Risk Measurement does not solve the problem</a:t>
            </a:r>
            <a:br>
              <a:rPr lang="en-US" sz="3100" b="1" dirty="0"/>
            </a:br>
            <a:r>
              <a:rPr lang="en-US" sz="3100" b="1" dirty="0"/>
              <a:t> of political governance and political legitimacy</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850605" y="5641328"/>
            <a:ext cx="10051312" cy="909713"/>
          </a:xfrm>
          <a:solidFill>
            <a:schemeClr val="bg2"/>
          </a:solidFill>
        </p:spPr>
        <p:txBody>
          <a:bodyPr>
            <a:normAutofit fontScale="70000" lnSpcReduction="20000"/>
          </a:bodyPr>
          <a:lstStyle/>
          <a:p>
            <a:pPr algn="just"/>
            <a:r>
              <a:rPr lang="en-US" dirty="0"/>
              <a:t> In a democracy, what determines political legitimacy?  Is it the voter turnout rate, the eligibility and inclusiveness of the electorate, or the electoral college and/or popular vote majority?  These questions are yet unresolved at the level of the United States, but also abroad among other countries choosing to govern themselves by democratic elections.  </a:t>
            </a:r>
          </a:p>
        </p:txBody>
      </p:sp>
      <p:pic>
        <p:nvPicPr>
          <p:cNvPr id="5" name="Picture 4">
            <a:extLst>
              <a:ext uri="{FF2B5EF4-FFF2-40B4-BE49-F238E27FC236}">
                <a16:creationId xmlns:a16="http://schemas.microsoft.com/office/drawing/2014/main" id="{37789555-79C2-3A4E-9554-8989D7369BA8}"/>
              </a:ext>
            </a:extLst>
          </p:cNvPr>
          <p:cNvPicPr>
            <a:picLocks noChangeAspect="1"/>
          </p:cNvPicPr>
          <p:nvPr/>
        </p:nvPicPr>
        <p:blipFill>
          <a:blip r:embed="rId2"/>
          <a:stretch>
            <a:fillRect/>
          </a:stretch>
        </p:blipFill>
        <p:spPr>
          <a:xfrm>
            <a:off x="2048096" y="1416050"/>
            <a:ext cx="7861300" cy="4025900"/>
          </a:xfrm>
          <a:prstGeom prst="rect">
            <a:avLst/>
          </a:prstGeom>
        </p:spPr>
      </p:pic>
    </p:spTree>
    <p:extLst>
      <p:ext uri="{BB962C8B-B14F-4D97-AF65-F5344CB8AC3E}">
        <p14:creationId xmlns:p14="http://schemas.microsoft.com/office/powerpoint/2010/main" val="2114532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1524000" y="246538"/>
            <a:ext cx="9467088" cy="610300"/>
          </a:xfrm>
          <a:solidFill>
            <a:schemeClr val="bg2"/>
          </a:solidFill>
        </p:spPr>
        <p:txBody>
          <a:bodyPr>
            <a:normAutofit fontScale="90000"/>
          </a:bodyPr>
          <a:lstStyle/>
          <a:p>
            <a:r>
              <a:rPr lang="en-US" sz="4400" b="1" dirty="0"/>
              <a:t>Better Living through Chemistry </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554736" y="4172238"/>
            <a:ext cx="10436352" cy="2155410"/>
          </a:xfrm>
          <a:solidFill>
            <a:schemeClr val="bg2"/>
          </a:solidFill>
        </p:spPr>
        <p:txBody>
          <a:bodyPr>
            <a:normAutofit/>
          </a:bodyPr>
          <a:lstStyle/>
          <a:p>
            <a:pPr algn="just"/>
            <a:r>
              <a:rPr lang="en-US" dirty="0"/>
              <a:t>Building on the Hindu-Arabic number system, we have been able to construct a vast universe of scientific understanding down to the atomic level.  From Mendeleyev’s Periodic Table of the Elements, we have been able through chemical formulae to identify artificial elements that can be combined into more stable forms from which we can extract useful materials and accessible energy resources to construct and expand economic activity.</a:t>
            </a:r>
          </a:p>
        </p:txBody>
      </p:sp>
      <p:pic>
        <p:nvPicPr>
          <p:cNvPr id="8" name="Picture 7">
            <a:extLst>
              <a:ext uri="{FF2B5EF4-FFF2-40B4-BE49-F238E27FC236}">
                <a16:creationId xmlns:a16="http://schemas.microsoft.com/office/drawing/2014/main" id="{1661F777-79C6-3B4D-937F-4F2244B9EB6E}"/>
              </a:ext>
            </a:extLst>
          </p:cNvPr>
          <p:cNvPicPr>
            <a:picLocks noChangeAspect="1"/>
          </p:cNvPicPr>
          <p:nvPr/>
        </p:nvPicPr>
        <p:blipFill>
          <a:blip r:embed="rId2"/>
          <a:stretch>
            <a:fillRect/>
          </a:stretch>
        </p:blipFill>
        <p:spPr>
          <a:xfrm>
            <a:off x="4114800" y="1161988"/>
            <a:ext cx="3962400" cy="2705100"/>
          </a:xfrm>
          <a:prstGeom prst="rect">
            <a:avLst/>
          </a:prstGeom>
          <a:ln w="41275">
            <a:solidFill>
              <a:schemeClr val="tx1"/>
            </a:solidFill>
          </a:ln>
        </p:spPr>
      </p:pic>
    </p:spTree>
    <p:extLst>
      <p:ext uri="{BB962C8B-B14F-4D97-AF65-F5344CB8AC3E}">
        <p14:creationId xmlns:p14="http://schemas.microsoft.com/office/powerpoint/2010/main" val="2182573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800985" y="531627"/>
            <a:ext cx="10590028" cy="534695"/>
          </a:xfrm>
          <a:solidFill>
            <a:schemeClr val="bg2"/>
          </a:solidFill>
        </p:spPr>
        <p:txBody>
          <a:bodyPr>
            <a:normAutofit fontScale="90000"/>
          </a:bodyPr>
          <a:lstStyle/>
          <a:p>
            <a:r>
              <a:rPr lang="en-US" sz="4400" dirty="0"/>
              <a:t> </a:t>
            </a:r>
            <a:r>
              <a:rPr lang="en-US" sz="4000" b="1" dirty="0"/>
              <a:t>Expanding the Electorate Is only One Key to Legitimacy</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800985" y="5474208"/>
            <a:ext cx="10363201" cy="1011652"/>
          </a:xfrm>
          <a:solidFill>
            <a:schemeClr val="bg2"/>
          </a:solidFill>
        </p:spPr>
        <p:txBody>
          <a:bodyPr>
            <a:normAutofit fontScale="70000" lnSpcReduction="20000"/>
          </a:bodyPr>
          <a:lstStyle/>
          <a:p>
            <a:pPr algn="just"/>
            <a:r>
              <a:rPr lang="en-US" dirty="0"/>
              <a:t> Broadening the franchise is one path to political legitimacy.  As to whether the outcome of an election is legitimate depends on the voter participation rate as well as the Electoral College and popular vote majority.  IN the U.S., an electoral victory requires only a 51 percent majority, while the Electoral College outcome may differ by a different amount, though always producing a majority outcome unless the Supreme Court is required to break a tie.</a:t>
            </a:r>
          </a:p>
        </p:txBody>
      </p:sp>
      <p:pic>
        <p:nvPicPr>
          <p:cNvPr id="4" name="Picture 3">
            <a:extLst>
              <a:ext uri="{FF2B5EF4-FFF2-40B4-BE49-F238E27FC236}">
                <a16:creationId xmlns:a16="http://schemas.microsoft.com/office/drawing/2014/main" id="{F2C15054-8628-5D41-9B2F-6747C9FA4503}"/>
              </a:ext>
            </a:extLst>
          </p:cNvPr>
          <p:cNvPicPr>
            <a:picLocks noChangeAspect="1"/>
          </p:cNvPicPr>
          <p:nvPr/>
        </p:nvPicPr>
        <p:blipFill>
          <a:blip r:embed="rId2"/>
          <a:stretch>
            <a:fillRect/>
          </a:stretch>
        </p:blipFill>
        <p:spPr>
          <a:xfrm>
            <a:off x="2790529" y="1286983"/>
            <a:ext cx="6610941" cy="3966565"/>
          </a:xfrm>
          <a:prstGeom prst="rect">
            <a:avLst/>
          </a:prstGeom>
        </p:spPr>
      </p:pic>
    </p:spTree>
    <p:extLst>
      <p:ext uri="{BB962C8B-B14F-4D97-AF65-F5344CB8AC3E}">
        <p14:creationId xmlns:p14="http://schemas.microsoft.com/office/powerpoint/2010/main" val="3242318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1396205" y="265180"/>
            <a:ext cx="9399590" cy="980390"/>
          </a:xfrm>
          <a:solidFill>
            <a:schemeClr val="bg2"/>
          </a:solidFill>
        </p:spPr>
        <p:txBody>
          <a:bodyPr>
            <a:normAutofit fontScale="90000"/>
          </a:bodyPr>
          <a:lstStyle/>
          <a:p>
            <a:r>
              <a:rPr lang="en-US" sz="4400" dirty="0"/>
              <a:t> </a:t>
            </a:r>
            <a:r>
              <a:rPr lang="en-US" sz="3100" b="1" dirty="0"/>
              <a:t>The Political Legitimacy of Democratic Governance Requires </a:t>
            </a:r>
            <a:br>
              <a:rPr lang="en-US" sz="3100" b="1" dirty="0"/>
            </a:br>
            <a:r>
              <a:rPr lang="en-US" sz="3100" b="1" dirty="0"/>
              <a:t>a clear Definition of Property Rights and Judicial Independence</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758456" y="5796940"/>
            <a:ext cx="10299404" cy="697992"/>
          </a:xfrm>
          <a:solidFill>
            <a:schemeClr val="bg2"/>
          </a:solidFill>
        </p:spPr>
        <p:txBody>
          <a:bodyPr>
            <a:normAutofit lnSpcReduction="10000"/>
          </a:bodyPr>
          <a:lstStyle/>
          <a:p>
            <a:pPr algn="just"/>
            <a:r>
              <a:rPr lang="en-US" dirty="0"/>
              <a:t> ”It has been said that democracy is the worst form of government except all the others that have been tried” Winston Churchill.  </a:t>
            </a:r>
          </a:p>
        </p:txBody>
      </p:sp>
      <p:pic>
        <p:nvPicPr>
          <p:cNvPr id="5" name="Picture 4">
            <a:extLst>
              <a:ext uri="{FF2B5EF4-FFF2-40B4-BE49-F238E27FC236}">
                <a16:creationId xmlns:a16="http://schemas.microsoft.com/office/drawing/2014/main" id="{AC8A5C15-0BF0-6441-8E13-CAEE2A5ADA42}"/>
              </a:ext>
            </a:extLst>
          </p:cNvPr>
          <p:cNvPicPr>
            <a:picLocks noChangeAspect="1"/>
          </p:cNvPicPr>
          <p:nvPr/>
        </p:nvPicPr>
        <p:blipFill>
          <a:blip r:embed="rId2"/>
          <a:stretch>
            <a:fillRect/>
          </a:stretch>
        </p:blipFill>
        <p:spPr>
          <a:xfrm>
            <a:off x="2215675" y="1512112"/>
            <a:ext cx="7942371" cy="4123144"/>
          </a:xfrm>
          <a:prstGeom prst="rect">
            <a:avLst/>
          </a:prstGeom>
          <a:ln w="31750">
            <a:solidFill>
              <a:srgbClr xmlns:mc="http://schemas.openxmlformats.org/markup-compatibility/2006" xmlns:a14="http://schemas.microsoft.com/office/drawing/2010/main" val="000000" mc:Ignorable="a14" a14:legacySpreadsheetColorIndex="64"/>
            </a:solidFill>
          </a:ln>
        </p:spPr>
      </p:pic>
    </p:spTree>
    <p:extLst>
      <p:ext uri="{BB962C8B-B14F-4D97-AF65-F5344CB8AC3E}">
        <p14:creationId xmlns:p14="http://schemas.microsoft.com/office/powerpoint/2010/main" val="274741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472440" y="521680"/>
            <a:ext cx="11247120" cy="566928"/>
          </a:xfrm>
          <a:solidFill>
            <a:schemeClr val="bg2"/>
          </a:solidFill>
        </p:spPr>
        <p:txBody>
          <a:bodyPr>
            <a:normAutofit/>
          </a:bodyPr>
          <a:lstStyle/>
          <a:p>
            <a:r>
              <a:rPr lang="en-US" sz="3200" b="1" dirty="0"/>
              <a:t>Chemical Equations embody our Number Systems at a Higher Level</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877824" y="5442441"/>
            <a:ext cx="10436352" cy="829530"/>
          </a:xfrm>
          <a:solidFill>
            <a:schemeClr val="bg2"/>
          </a:solidFill>
        </p:spPr>
        <p:txBody>
          <a:bodyPr>
            <a:normAutofit/>
          </a:bodyPr>
          <a:lstStyle/>
          <a:p>
            <a:pPr algn="just"/>
            <a:r>
              <a:rPr lang="en-US" dirty="0"/>
              <a:t>Chemical equations state how combinations of elements in various proportions lead to a transformed compound, in the case, the creation of Sodium Nitrate.  </a:t>
            </a:r>
          </a:p>
        </p:txBody>
      </p:sp>
      <p:pic>
        <p:nvPicPr>
          <p:cNvPr id="5" name="Picture 4">
            <a:extLst>
              <a:ext uri="{FF2B5EF4-FFF2-40B4-BE49-F238E27FC236}">
                <a16:creationId xmlns:a16="http://schemas.microsoft.com/office/drawing/2014/main" id="{BF9E3417-7EFC-3B49-9752-91D3820C9629}"/>
              </a:ext>
            </a:extLst>
          </p:cNvPr>
          <p:cNvPicPr>
            <a:picLocks noChangeAspect="1"/>
          </p:cNvPicPr>
          <p:nvPr/>
        </p:nvPicPr>
        <p:blipFill>
          <a:blip r:embed="rId2"/>
          <a:stretch>
            <a:fillRect/>
          </a:stretch>
        </p:blipFill>
        <p:spPr>
          <a:xfrm>
            <a:off x="1664208" y="1984084"/>
            <a:ext cx="9436608" cy="2234333"/>
          </a:xfrm>
          <a:prstGeom prst="rect">
            <a:avLst/>
          </a:prstGeom>
        </p:spPr>
      </p:pic>
    </p:spTree>
    <p:extLst>
      <p:ext uri="{BB962C8B-B14F-4D97-AF65-F5344CB8AC3E}">
        <p14:creationId xmlns:p14="http://schemas.microsoft.com/office/powerpoint/2010/main" val="1756675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472440" y="521680"/>
            <a:ext cx="11247120" cy="566928"/>
          </a:xfrm>
          <a:solidFill>
            <a:schemeClr val="bg2"/>
          </a:solidFill>
        </p:spPr>
        <p:txBody>
          <a:bodyPr>
            <a:normAutofit fontScale="90000"/>
          </a:bodyPr>
          <a:lstStyle/>
          <a:p>
            <a:r>
              <a:rPr lang="en-US" sz="3200" b="1" dirty="0"/>
              <a:t>Computer Programs use primacy languages and Compilers to Function</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877824" y="5442441"/>
            <a:ext cx="10436352" cy="829530"/>
          </a:xfrm>
          <a:solidFill>
            <a:schemeClr val="bg2"/>
          </a:solidFill>
        </p:spPr>
        <p:txBody>
          <a:bodyPr>
            <a:normAutofit/>
          </a:bodyPr>
          <a:lstStyle/>
          <a:p>
            <a:pPr algn="just"/>
            <a:r>
              <a:rPr lang="en-US" dirty="0"/>
              <a:t>Programming languages can be copyright protected, as can the applications from which a particular program can operate, such as Microsoft Office.</a:t>
            </a:r>
          </a:p>
        </p:txBody>
      </p:sp>
      <p:pic>
        <p:nvPicPr>
          <p:cNvPr id="6" name="Picture 5">
            <a:extLst>
              <a:ext uri="{FF2B5EF4-FFF2-40B4-BE49-F238E27FC236}">
                <a16:creationId xmlns:a16="http://schemas.microsoft.com/office/drawing/2014/main" id="{15D368E8-1341-EE45-97D4-ED31AEEFFC77}"/>
              </a:ext>
            </a:extLst>
          </p:cNvPr>
          <p:cNvPicPr>
            <a:picLocks noChangeAspect="1"/>
          </p:cNvPicPr>
          <p:nvPr/>
        </p:nvPicPr>
        <p:blipFill>
          <a:blip r:embed="rId2"/>
          <a:stretch>
            <a:fillRect/>
          </a:stretch>
        </p:blipFill>
        <p:spPr>
          <a:xfrm>
            <a:off x="1369060" y="1263650"/>
            <a:ext cx="9453880" cy="3856188"/>
          </a:xfrm>
          <a:prstGeom prst="rect">
            <a:avLst/>
          </a:prstGeom>
        </p:spPr>
      </p:pic>
    </p:spTree>
    <p:extLst>
      <p:ext uri="{BB962C8B-B14F-4D97-AF65-F5344CB8AC3E}">
        <p14:creationId xmlns:p14="http://schemas.microsoft.com/office/powerpoint/2010/main" val="187929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1485900" y="393664"/>
            <a:ext cx="9220200" cy="566928"/>
          </a:xfrm>
          <a:solidFill>
            <a:schemeClr val="bg2"/>
          </a:solidFill>
        </p:spPr>
        <p:txBody>
          <a:bodyPr>
            <a:normAutofit/>
          </a:bodyPr>
          <a:lstStyle/>
          <a:p>
            <a:r>
              <a:rPr lang="en-US" sz="3200" b="1" dirty="0"/>
              <a:t>A Compiler enables tracking of web content and format</a:t>
            </a:r>
          </a:p>
        </p:txBody>
      </p:sp>
      <p:pic>
        <p:nvPicPr>
          <p:cNvPr id="5" name="Picture 4">
            <a:extLst>
              <a:ext uri="{FF2B5EF4-FFF2-40B4-BE49-F238E27FC236}">
                <a16:creationId xmlns:a16="http://schemas.microsoft.com/office/drawing/2014/main" id="{9AFD654D-C17A-5945-9F04-1D2F6049CD97}"/>
              </a:ext>
            </a:extLst>
          </p:cNvPr>
          <p:cNvPicPr>
            <a:picLocks noChangeAspect="1"/>
          </p:cNvPicPr>
          <p:nvPr/>
        </p:nvPicPr>
        <p:blipFill>
          <a:blip r:embed="rId2"/>
          <a:stretch>
            <a:fillRect/>
          </a:stretch>
        </p:blipFill>
        <p:spPr>
          <a:xfrm>
            <a:off x="2493264" y="1238834"/>
            <a:ext cx="7162800" cy="5097486"/>
          </a:xfrm>
          <a:prstGeom prst="rect">
            <a:avLst/>
          </a:prstGeom>
          <a:ln w="31750">
            <a:solidFill>
              <a:schemeClr val="tx1"/>
            </a:solidFill>
          </a:ln>
        </p:spPr>
      </p:pic>
    </p:spTree>
    <p:extLst>
      <p:ext uri="{BB962C8B-B14F-4D97-AF65-F5344CB8AC3E}">
        <p14:creationId xmlns:p14="http://schemas.microsoft.com/office/powerpoint/2010/main" val="328818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640080" y="246538"/>
            <a:ext cx="10436352" cy="610300"/>
          </a:xfrm>
          <a:solidFill>
            <a:schemeClr val="bg2"/>
          </a:solidFill>
        </p:spPr>
        <p:txBody>
          <a:bodyPr>
            <a:normAutofit fontScale="90000"/>
          </a:bodyPr>
          <a:lstStyle/>
          <a:p>
            <a:r>
              <a:rPr lang="en-US" sz="4400" b="1" dirty="0"/>
              <a:t>How do Economic Numbers Guide our </a:t>
            </a:r>
            <a:r>
              <a:rPr lang="en-US" sz="4400" b="1" dirty="0" err="1"/>
              <a:t>Gecisions</a:t>
            </a:r>
            <a:r>
              <a:rPr lang="en-US" sz="4400" b="1" dirty="0"/>
              <a:t>?</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780288" y="5474208"/>
            <a:ext cx="10436352" cy="926592"/>
          </a:xfrm>
          <a:solidFill>
            <a:schemeClr val="bg2"/>
          </a:solidFill>
        </p:spPr>
        <p:txBody>
          <a:bodyPr>
            <a:normAutofit fontScale="77500" lnSpcReduction="20000"/>
          </a:bodyPr>
          <a:lstStyle/>
          <a:p>
            <a:pPr algn="just"/>
            <a:r>
              <a:rPr lang="en-US" dirty="0"/>
              <a:t>Economic growth, measured in terms of purchasing power parity of the Gross Domestic Product, has historically served as a measure of progress. Yet, it does not reflect the composition of goods and services, nor the quality of the environment beyond what is spent for its conservation, nor whether the natural resource base on which it is based can be sustained. </a:t>
            </a:r>
          </a:p>
        </p:txBody>
      </p:sp>
      <p:graphicFrame>
        <p:nvGraphicFramePr>
          <p:cNvPr id="4" name="Chart 3">
            <a:extLst>
              <a:ext uri="{FF2B5EF4-FFF2-40B4-BE49-F238E27FC236}">
                <a16:creationId xmlns:a16="http://schemas.microsoft.com/office/drawing/2014/main" id="{773069F3-4029-A741-9BAE-07E795B800A4}"/>
              </a:ext>
            </a:extLst>
          </p:cNvPr>
          <p:cNvGraphicFramePr>
            <a:graphicFrameLocks/>
          </p:cNvGraphicFramePr>
          <p:nvPr/>
        </p:nvGraphicFramePr>
        <p:xfrm>
          <a:off x="1524000" y="1060704"/>
          <a:ext cx="8963343" cy="4096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1018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1036320" y="270922"/>
            <a:ext cx="9631680" cy="610300"/>
          </a:xfrm>
          <a:solidFill>
            <a:schemeClr val="bg2"/>
          </a:solidFill>
        </p:spPr>
        <p:txBody>
          <a:bodyPr>
            <a:noAutofit/>
          </a:bodyPr>
          <a:lstStyle/>
          <a:p>
            <a:r>
              <a:rPr lang="en-US" sz="3600" b="1" dirty="0"/>
              <a:t>Does Looking Out for Number One Make Sense?</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743712" y="5242560"/>
            <a:ext cx="10253472" cy="1344518"/>
          </a:xfrm>
          <a:solidFill>
            <a:schemeClr val="bg2"/>
          </a:solidFill>
        </p:spPr>
        <p:txBody>
          <a:bodyPr>
            <a:normAutofit fontScale="55000" lnSpcReduction="20000"/>
          </a:bodyPr>
          <a:lstStyle/>
          <a:p>
            <a:pPr algn="just"/>
            <a:r>
              <a:rPr lang="en-US" dirty="0"/>
              <a:t>During the twentieth century, the U.S. achieved global economic and military dominance.  As other countries have made technological and economic advances, some suggest that the twenty first century will be the Chinese century.  By PPP measures, China already has surpassed the United States, even though on a per capita basis, it is still far below the United States.  One question is to the extent that the United States is displaced by China or some other configuration, what rules will apply to global governance?  Will science and mathematics still enable social progress or will the associated democratic institutions be replaced by autocratic ones?  Would such a scenario preclude the evolution of a more inclusive society that is environmentally sustainable.  Mathematics can not answer the question of social governance.  It can only devise means of tracking indicators.  Thus, the question of global governance rules should constitute a priority within the context of international relations, in particular the extent to which that destructive conflict can be avoided.</a:t>
            </a:r>
          </a:p>
        </p:txBody>
      </p:sp>
      <p:graphicFrame>
        <p:nvGraphicFramePr>
          <p:cNvPr id="5" name="Chart 4">
            <a:extLst>
              <a:ext uri="{FF2B5EF4-FFF2-40B4-BE49-F238E27FC236}">
                <a16:creationId xmlns:a16="http://schemas.microsoft.com/office/drawing/2014/main" id="{DE59A26E-81C3-D54B-9D7A-44E75278E965}"/>
              </a:ext>
            </a:extLst>
          </p:cNvPr>
          <p:cNvGraphicFramePr>
            <a:graphicFrameLocks/>
          </p:cNvGraphicFramePr>
          <p:nvPr>
            <p:extLst>
              <p:ext uri="{D42A27DB-BD31-4B8C-83A1-F6EECF244321}">
                <p14:modId xmlns:p14="http://schemas.microsoft.com/office/powerpoint/2010/main" val="2554158621"/>
              </p:ext>
            </p:extLst>
          </p:nvPr>
        </p:nvGraphicFramePr>
        <p:xfrm>
          <a:off x="2248869" y="1009940"/>
          <a:ext cx="7017051" cy="40375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898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1561973" y="329883"/>
            <a:ext cx="8557387" cy="697992"/>
          </a:xfrm>
          <a:solidFill>
            <a:schemeClr val="bg2"/>
          </a:solidFill>
        </p:spPr>
        <p:txBody>
          <a:bodyPr>
            <a:normAutofit/>
          </a:bodyPr>
          <a:lstStyle/>
          <a:p>
            <a:r>
              <a:rPr lang="en-US" sz="4400" dirty="0"/>
              <a:t> </a:t>
            </a:r>
            <a:r>
              <a:rPr lang="en-US" sz="4000" b="1" dirty="0"/>
              <a:t>A Numerical Index of Social Welfare </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1524000" y="5900928"/>
            <a:ext cx="9144000" cy="697992"/>
          </a:xfrm>
          <a:solidFill>
            <a:schemeClr val="bg2"/>
          </a:solidFill>
        </p:spPr>
        <p:txBody>
          <a:bodyPr/>
          <a:lstStyle/>
          <a:p>
            <a:r>
              <a:rPr lang="en-US" dirty="0"/>
              <a:t> </a:t>
            </a:r>
          </a:p>
        </p:txBody>
      </p:sp>
      <p:pic>
        <p:nvPicPr>
          <p:cNvPr id="4" name="Picture 3">
            <a:extLst>
              <a:ext uri="{FF2B5EF4-FFF2-40B4-BE49-F238E27FC236}">
                <a16:creationId xmlns:a16="http://schemas.microsoft.com/office/drawing/2014/main" id="{81964A01-F466-6949-AF78-C717CE423B30}"/>
              </a:ext>
            </a:extLst>
          </p:cNvPr>
          <p:cNvPicPr>
            <a:picLocks noChangeAspect="1"/>
          </p:cNvPicPr>
          <p:nvPr/>
        </p:nvPicPr>
        <p:blipFill>
          <a:blip r:embed="rId2"/>
          <a:stretch>
            <a:fillRect/>
          </a:stretch>
        </p:blipFill>
        <p:spPr>
          <a:xfrm>
            <a:off x="2319274" y="1276690"/>
            <a:ext cx="7129526" cy="4304619"/>
          </a:xfrm>
          <a:prstGeom prst="rect">
            <a:avLst/>
          </a:prstGeom>
        </p:spPr>
      </p:pic>
    </p:spTree>
    <p:extLst>
      <p:ext uri="{BB962C8B-B14F-4D97-AF65-F5344CB8AC3E}">
        <p14:creationId xmlns:p14="http://schemas.microsoft.com/office/powerpoint/2010/main" val="2599227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1367707" y="310326"/>
            <a:ext cx="9948672" cy="563180"/>
          </a:xfrm>
          <a:solidFill>
            <a:schemeClr val="bg2"/>
          </a:solidFill>
        </p:spPr>
        <p:txBody>
          <a:bodyPr>
            <a:normAutofit fontScale="90000"/>
          </a:bodyPr>
          <a:lstStyle/>
          <a:p>
            <a:r>
              <a:rPr lang="en-US" sz="4400" dirty="0"/>
              <a:t> </a:t>
            </a:r>
            <a:r>
              <a:rPr lang="en-US" sz="3100" b="1" dirty="0"/>
              <a:t>Can Economic Growth Be Sustained through Natural Resource Use?</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1536192" y="5474208"/>
            <a:ext cx="9144000" cy="938784"/>
          </a:xfrm>
          <a:solidFill>
            <a:schemeClr val="bg2"/>
          </a:solidFill>
        </p:spPr>
        <p:txBody>
          <a:bodyPr>
            <a:normAutofit fontScale="62500" lnSpcReduction="20000"/>
          </a:bodyPr>
          <a:lstStyle/>
          <a:p>
            <a:pPr algn="just"/>
            <a:r>
              <a:rPr lang="en-US" dirty="0"/>
              <a:t> The theme of the limits to growth has been a perennial one ever since the industrial revolution.  The shift in natural resource use to a fossil and nuclear fuel economy raises questions of how to minimize environmental pollution while achieving sustainable increases in real income for a rising world population. The 1970 book, The Limits to Growth, relied on a mathematical model of resource depletion and rising pollution that has been offset by technological change.</a:t>
            </a:r>
          </a:p>
        </p:txBody>
      </p:sp>
      <p:pic>
        <p:nvPicPr>
          <p:cNvPr id="5" name="Picture 4">
            <a:extLst>
              <a:ext uri="{FF2B5EF4-FFF2-40B4-BE49-F238E27FC236}">
                <a16:creationId xmlns:a16="http://schemas.microsoft.com/office/drawing/2014/main" id="{01B7B728-C3CE-6645-BEA6-952DD4235C03}"/>
              </a:ext>
            </a:extLst>
          </p:cNvPr>
          <p:cNvPicPr>
            <a:picLocks noChangeAspect="1"/>
          </p:cNvPicPr>
          <p:nvPr/>
        </p:nvPicPr>
        <p:blipFill>
          <a:blip r:embed="rId2"/>
          <a:stretch>
            <a:fillRect/>
          </a:stretch>
        </p:blipFill>
        <p:spPr>
          <a:xfrm>
            <a:off x="2523744" y="1078798"/>
            <a:ext cx="7455242" cy="4090610"/>
          </a:xfrm>
          <a:prstGeom prst="rect">
            <a:avLst/>
          </a:prstGeom>
          <a:ln w="28575">
            <a:solidFill>
              <a:schemeClr val="tx1"/>
            </a:solidFill>
          </a:ln>
        </p:spPr>
      </p:pic>
    </p:spTree>
    <p:extLst>
      <p:ext uri="{BB962C8B-B14F-4D97-AF65-F5344CB8AC3E}">
        <p14:creationId xmlns:p14="http://schemas.microsoft.com/office/powerpoint/2010/main" val="3798682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1848</TotalTime>
  <Words>1882</Words>
  <Application>Microsoft Macintosh PowerPoint</Application>
  <PresentationFormat>Widescreen</PresentationFormat>
  <Paragraphs>50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Geneva</vt:lpstr>
      <vt:lpstr>Helv</vt:lpstr>
      <vt:lpstr>Office Theme</vt:lpstr>
      <vt:lpstr>Whither Numbers, Math, and Civilization?</vt:lpstr>
      <vt:lpstr>Better Living through Chemistry </vt:lpstr>
      <vt:lpstr>Chemical Equations embody our Number Systems at a Higher Level</vt:lpstr>
      <vt:lpstr>Computer Programs use primacy languages and Compilers to Function</vt:lpstr>
      <vt:lpstr>A Compiler enables tracking of web content and format</vt:lpstr>
      <vt:lpstr>How do Economic Numbers Guide our Gecisions?</vt:lpstr>
      <vt:lpstr>Does Looking Out for Number One Make Sense?</vt:lpstr>
      <vt:lpstr> A Numerical Index of Social Welfare </vt:lpstr>
      <vt:lpstr> Can Economic Growth Be Sustained through Natural Resource Use?</vt:lpstr>
      <vt:lpstr> Global Climate Models to Forecast Future Economic Growth</vt:lpstr>
      <vt:lpstr> Aggregate Energy Intensity Defines Production Possibilities</vt:lpstr>
      <vt:lpstr> Natural Resource Use is Shaped by Resource Use with Resource Substitution and Conservation</vt:lpstr>
      <vt:lpstr> Mathematical Contours of Modern Medicine</vt:lpstr>
      <vt:lpstr> Managing Risk through Mathematics is a Key to the Future</vt:lpstr>
      <vt:lpstr> Chaos in Asset Pricing – Can Markets be Efficient?</vt:lpstr>
      <vt:lpstr>Mathematical Modeling of Commodity Price Stabilization</vt:lpstr>
      <vt:lpstr> Managing Portfolio Risk Through Mathematical Models</vt:lpstr>
      <vt:lpstr> Deriving an Index of Aggregate Market Risk</vt:lpstr>
      <vt:lpstr> Market Risk Measurement does not solve the problem  of political governance and political legitimacy</vt:lpstr>
      <vt:lpstr> Expanding the Electorate Is only One Key to Legitimacy</vt:lpstr>
      <vt:lpstr> The Political Legitimacy of Democratic Governance Requires  a clear Definition of Property Rights and Judicial Independence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Phillip LeBel</dc:creator>
  <cp:lastModifiedBy>Phillip LeBel</cp:lastModifiedBy>
  <cp:revision>13</cp:revision>
  <dcterms:created xsi:type="dcterms:W3CDTF">2022-06-08T21:23:45Z</dcterms:created>
  <dcterms:modified xsi:type="dcterms:W3CDTF">2022-10-31T19:56:48Z</dcterms:modified>
</cp:coreProperties>
</file>