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8"/>
  </p:notesMasterIdLst>
  <p:sldIdLst>
    <p:sldId id="256" r:id="rId2"/>
    <p:sldId id="261" r:id="rId3"/>
    <p:sldId id="288" r:id="rId4"/>
    <p:sldId id="258" r:id="rId5"/>
    <p:sldId id="260" r:id="rId6"/>
    <p:sldId id="262" r:id="rId7"/>
    <p:sldId id="263" r:id="rId8"/>
    <p:sldId id="265" r:id="rId9"/>
    <p:sldId id="266" r:id="rId10"/>
    <p:sldId id="267" r:id="rId11"/>
    <p:sldId id="268" r:id="rId12"/>
    <p:sldId id="269" r:id="rId13"/>
    <p:sldId id="270" r:id="rId14"/>
    <p:sldId id="271" r:id="rId15"/>
    <p:sldId id="294" r:id="rId16"/>
    <p:sldId id="272" r:id="rId17"/>
    <p:sldId id="273" r:id="rId18"/>
    <p:sldId id="289" r:id="rId19"/>
    <p:sldId id="290" r:id="rId20"/>
    <p:sldId id="274" r:id="rId21"/>
    <p:sldId id="292" r:id="rId22"/>
    <p:sldId id="293" r:id="rId23"/>
    <p:sldId id="264" r:id="rId24"/>
    <p:sldId id="276" r:id="rId25"/>
    <p:sldId id="277" r:id="rId26"/>
    <p:sldId id="291"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22" autoAdjust="0"/>
    <p:restoredTop sz="96327"/>
  </p:normalViewPr>
  <p:slideViewPr>
    <p:cSldViewPr>
      <p:cViewPr varScale="1">
        <p:scale>
          <a:sx n="123" d="100"/>
          <a:sy n="123" d="100"/>
        </p:scale>
        <p:origin x="2016" y="192"/>
      </p:cViewPr>
      <p:guideLst>
        <p:guide orient="horz" pos="2160"/>
        <p:guide pos="2880"/>
      </p:guideLst>
    </p:cSldViewPr>
  </p:slideViewPr>
  <p:outlineViewPr>
    <p:cViewPr>
      <p:scale>
        <a:sx n="33" d="100"/>
        <a:sy n="33" d="100"/>
      </p:scale>
      <p:origin x="-4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AA1B907-872B-8801-77A2-AC9BE990712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4579" name="Rectangle 3">
            <a:extLst>
              <a:ext uri="{FF2B5EF4-FFF2-40B4-BE49-F238E27FC236}">
                <a16:creationId xmlns:a16="http://schemas.microsoft.com/office/drawing/2014/main" id="{F19F9F86-2129-486D-3E72-244B90642AEC}"/>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4580" name="Rectangle 4">
            <a:extLst>
              <a:ext uri="{FF2B5EF4-FFF2-40B4-BE49-F238E27FC236}">
                <a16:creationId xmlns:a16="http://schemas.microsoft.com/office/drawing/2014/main" id="{02257575-FDF4-A159-BD01-D587BC8578A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C336EA70-AE67-C035-4B48-937E59CE98CF}"/>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2" name="Rectangle 6">
            <a:extLst>
              <a:ext uri="{FF2B5EF4-FFF2-40B4-BE49-F238E27FC236}">
                <a16:creationId xmlns:a16="http://schemas.microsoft.com/office/drawing/2014/main" id="{9AF86236-523A-FFE4-B728-FAF9F2F8E1E4}"/>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4583" name="Rectangle 7">
            <a:extLst>
              <a:ext uri="{FF2B5EF4-FFF2-40B4-BE49-F238E27FC236}">
                <a16:creationId xmlns:a16="http://schemas.microsoft.com/office/drawing/2014/main" id="{50B04232-0EBD-8F2E-BE00-FB25402601FC}"/>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A317A30B-D80F-FC44-A961-B7EA0C40A18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7B0C86-DCBB-C194-45A4-07B35EA739AD}"/>
              </a:ext>
            </a:extLst>
          </p:cNvPr>
          <p:cNvSpPr>
            <a:spLocks noGrp="1" noChangeArrowheads="1"/>
          </p:cNvSpPr>
          <p:nvPr>
            <p:ph type="sldNum" sz="quarter" idx="5"/>
          </p:nvPr>
        </p:nvSpPr>
        <p:spPr>
          <a:ln/>
        </p:spPr>
        <p:txBody>
          <a:bodyPr/>
          <a:lstStyle/>
          <a:p>
            <a:fld id="{9AF26313-C6FC-AB4E-B350-E3C4F3F0C091}" type="slidenum">
              <a:rPr lang="en-US" altLang="en-US"/>
              <a:pPr/>
              <a:t>1</a:t>
            </a:fld>
            <a:endParaRPr lang="en-US" altLang="en-US"/>
          </a:p>
        </p:txBody>
      </p:sp>
      <p:sp>
        <p:nvSpPr>
          <p:cNvPr id="25602" name="Rectangle 2">
            <a:extLst>
              <a:ext uri="{FF2B5EF4-FFF2-40B4-BE49-F238E27FC236}">
                <a16:creationId xmlns:a16="http://schemas.microsoft.com/office/drawing/2014/main" id="{EF776BA7-5EF7-DF79-E141-6BBB5A5A5249}"/>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2718751E-C341-F319-21B4-8E46A3A904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862D2B-4D58-B854-7BFB-25C5A1371779}"/>
              </a:ext>
            </a:extLst>
          </p:cNvPr>
          <p:cNvSpPr>
            <a:spLocks noGrp="1" noChangeArrowheads="1"/>
          </p:cNvSpPr>
          <p:nvPr>
            <p:ph type="sldNum" sz="quarter" idx="5"/>
          </p:nvPr>
        </p:nvSpPr>
        <p:spPr>
          <a:ln/>
        </p:spPr>
        <p:txBody>
          <a:bodyPr/>
          <a:lstStyle/>
          <a:p>
            <a:fld id="{895F1261-FE06-7441-B14D-51938764B995}" type="slidenum">
              <a:rPr lang="en-US" altLang="en-US"/>
              <a:pPr/>
              <a:t>10</a:t>
            </a:fld>
            <a:endParaRPr lang="en-US" altLang="en-US"/>
          </a:p>
        </p:txBody>
      </p:sp>
      <p:sp>
        <p:nvSpPr>
          <p:cNvPr id="33794" name="Rectangle 2">
            <a:extLst>
              <a:ext uri="{FF2B5EF4-FFF2-40B4-BE49-F238E27FC236}">
                <a16:creationId xmlns:a16="http://schemas.microsoft.com/office/drawing/2014/main" id="{C0D7B20E-9DCD-C9B6-BF73-E3A6FCFA04C6}"/>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E40455BE-EE20-A48A-F5F2-E8DCAB949F4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9A010B-4BED-D96E-4DF9-0126812F107B}"/>
              </a:ext>
            </a:extLst>
          </p:cNvPr>
          <p:cNvSpPr>
            <a:spLocks noGrp="1" noChangeArrowheads="1"/>
          </p:cNvSpPr>
          <p:nvPr>
            <p:ph type="sldNum" sz="quarter" idx="5"/>
          </p:nvPr>
        </p:nvSpPr>
        <p:spPr>
          <a:ln/>
        </p:spPr>
        <p:txBody>
          <a:bodyPr/>
          <a:lstStyle/>
          <a:p>
            <a:fld id="{159B9A97-BD8A-A747-A5D1-EA3B296B69AB}" type="slidenum">
              <a:rPr lang="en-US" altLang="en-US"/>
              <a:pPr/>
              <a:t>11</a:t>
            </a:fld>
            <a:endParaRPr lang="en-US" altLang="en-US"/>
          </a:p>
        </p:txBody>
      </p:sp>
      <p:sp>
        <p:nvSpPr>
          <p:cNvPr id="34818" name="Rectangle 2">
            <a:extLst>
              <a:ext uri="{FF2B5EF4-FFF2-40B4-BE49-F238E27FC236}">
                <a16:creationId xmlns:a16="http://schemas.microsoft.com/office/drawing/2014/main" id="{26DF0D5A-ABAA-0570-0EB3-0F2E2288C4A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20195A62-B2B6-D1A7-29AE-53C1CD422C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01AEDC-61E7-5F55-1F49-7BF85245D9B3}"/>
              </a:ext>
            </a:extLst>
          </p:cNvPr>
          <p:cNvSpPr>
            <a:spLocks noGrp="1" noChangeArrowheads="1"/>
          </p:cNvSpPr>
          <p:nvPr>
            <p:ph type="sldNum" sz="quarter" idx="5"/>
          </p:nvPr>
        </p:nvSpPr>
        <p:spPr>
          <a:ln/>
        </p:spPr>
        <p:txBody>
          <a:bodyPr/>
          <a:lstStyle/>
          <a:p>
            <a:fld id="{FB3A273A-6862-FA41-B510-FEFFB9BD37E3}" type="slidenum">
              <a:rPr lang="en-US" altLang="en-US"/>
              <a:pPr/>
              <a:t>12</a:t>
            </a:fld>
            <a:endParaRPr lang="en-US" altLang="en-US"/>
          </a:p>
        </p:txBody>
      </p:sp>
      <p:sp>
        <p:nvSpPr>
          <p:cNvPr id="35842" name="Rectangle 2">
            <a:extLst>
              <a:ext uri="{FF2B5EF4-FFF2-40B4-BE49-F238E27FC236}">
                <a16:creationId xmlns:a16="http://schemas.microsoft.com/office/drawing/2014/main" id="{D11DEC56-A8C3-CCFD-E6DC-2FFFA83181F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96034CCD-B819-55A7-D576-B38BE4A0CB4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4FE6E5-451C-ABFC-6EFB-FA32C5B9BDA0}"/>
              </a:ext>
            </a:extLst>
          </p:cNvPr>
          <p:cNvSpPr>
            <a:spLocks noGrp="1" noChangeArrowheads="1"/>
          </p:cNvSpPr>
          <p:nvPr>
            <p:ph type="sldNum" sz="quarter" idx="5"/>
          </p:nvPr>
        </p:nvSpPr>
        <p:spPr>
          <a:ln/>
        </p:spPr>
        <p:txBody>
          <a:bodyPr/>
          <a:lstStyle/>
          <a:p>
            <a:fld id="{64BE84B6-F115-A44B-A7D7-638137467D01}" type="slidenum">
              <a:rPr lang="en-US" altLang="en-US"/>
              <a:pPr/>
              <a:t>13</a:t>
            </a:fld>
            <a:endParaRPr lang="en-US" altLang="en-US"/>
          </a:p>
        </p:txBody>
      </p:sp>
      <p:sp>
        <p:nvSpPr>
          <p:cNvPr id="36866" name="Rectangle 2">
            <a:extLst>
              <a:ext uri="{FF2B5EF4-FFF2-40B4-BE49-F238E27FC236}">
                <a16:creationId xmlns:a16="http://schemas.microsoft.com/office/drawing/2014/main" id="{7DEFE936-71C1-209E-BEDB-C8518B23B5FD}"/>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F7F82D1-08B3-7B7F-29E6-CD63A43992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4DC1F6-935E-AC71-4729-D1646B9F5FD9}"/>
              </a:ext>
            </a:extLst>
          </p:cNvPr>
          <p:cNvSpPr>
            <a:spLocks noGrp="1" noChangeArrowheads="1"/>
          </p:cNvSpPr>
          <p:nvPr>
            <p:ph type="sldNum" sz="quarter" idx="5"/>
          </p:nvPr>
        </p:nvSpPr>
        <p:spPr>
          <a:ln/>
        </p:spPr>
        <p:txBody>
          <a:bodyPr/>
          <a:lstStyle/>
          <a:p>
            <a:fld id="{3FD55A2C-0AE6-CD43-863B-60B1B1FB35B0}" type="slidenum">
              <a:rPr lang="en-US" altLang="en-US"/>
              <a:pPr/>
              <a:t>14</a:t>
            </a:fld>
            <a:endParaRPr lang="en-US" altLang="en-US"/>
          </a:p>
        </p:txBody>
      </p:sp>
      <p:sp>
        <p:nvSpPr>
          <p:cNvPr id="37890" name="Rectangle 2">
            <a:extLst>
              <a:ext uri="{FF2B5EF4-FFF2-40B4-BE49-F238E27FC236}">
                <a16:creationId xmlns:a16="http://schemas.microsoft.com/office/drawing/2014/main" id="{C3A47294-1929-002D-48F4-6EC42D3EC1F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EA2741B-A036-DFEE-A4A8-5F3487989AC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FEEB1E-8D8F-CC2B-FAFD-7E47A896FAEA}"/>
              </a:ext>
            </a:extLst>
          </p:cNvPr>
          <p:cNvSpPr>
            <a:spLocks noGrp="1" noChangeArrowheads="1"/>
          </p:cNvSpPr>
          <p:nvPr>
            <p:ph type="sldNum" sz="quarter" idx="5"/>
          </p:nvPr>
        </p:nvSpPr>
        <p:spPr>
          <a:ln/>
        </p:spPr>
        <p:txBody>
          <a:bodyPr/>
          <a:lstStyle/>
          <a:p>
            <a:fld id="{B0551720-38D8-734C-8673-C457ADE20274}" type="slidenum">
              <a:rPr lang="en-US" altLang="en-US"/>
              <a:pPr/>
              <a:t>15</a:t>
            </a:fld>
            <a:endParaRPr lang="en-US" altLang="en-US"/>
          </a:p>
        </p:txBody>
      </p:sp>
      <p:sp>
        <p:nvSpPr>
          <p:cNvPr id="80898" name="Rectangle 2">
            <a:extLst>
              <a:ext uri="{FF2B5EF4-FFF2-40B4-BE49-F238E27FC236}">
                <a16:creationId xmlns:a16="http://schemas.microsoft.com/office/drawing/2014/main" id="{4488EDAA-26EA-59CF-5418-D90A33C95CFC}"/>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B4C9405C-AB5A-5792-1FD9-A2162E0ABE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CE064E-4D86-3A10-3543-B2C0D03F7C4C}"/>
              </a:ext>
            </a:extLst>
          </p:cNvPr>
          <p:cNvSpPr>
            <a:spLocks noGrp="1" noChangeArrowheads="1"/>
          </p:cNvSpPr>
          <p:nvPr>
            <p:ph type="sldNum" sz="quarter" idx="5"/>
          </p:nvPr>
        </p:nvSpPr>
        <p:spPr>
          <a:ln/>
        </p:spPr>
        <p:txBody>
          <a:bodyPr/>
          <a:lstStyle/>
          <a:p>
            <a:fld id="{A8F1E876-6558-F047-9CFC-5104D957192D}" type="slidenum">
              <a:rPr lang="en-US" altLang="en-US"/>
              <a:pPr/>
              <a:t>16</a:t>
            </a:fld>
            <a:endParaRPr lang="en-US" altLang="en-US"/>
          </a:p>
        </p:txBody>
      </p:sp>
      <p:sp>
        <p:nvSpPr>
          <p:cNvPr id="38914" name="Rectangle 2">
            <a:extLst>
              <a:ext uri="{FF2B5EF4-FFF2-40B4-BE49-F238E27FC236}">
                <a16:creationId xmlns:a16="http://schemas.microsoft.com/office/drawing/2014/main" id="{98B4CE58-E8E9-4CE1-3FA9-037F45281D60}"/>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3444CE22-EBBF-CA2A-ED2A-0490E89298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E006BB-D2C2-938E-37FD-B1AF875967CD}"/>
              </a:ext>
            </a:extLst>
          </p:cNvPr>
          <p:cNvSpPr>
            <a:spLocks noGrp="1" noChangeArrowheads="1"/>
          </p:cNvSpPr>
          <p:nvPr>
            <p:ph type="sldNum" sz="quarter" idx="5"/>
          </p:nvPr>
        </p:nvSpPr>
        <p:spPr>
          <a:ln/>
        </p:spPr>
        <p:txBody>
          <a:bodyPr/>
          <a:lstStyle/>
          <a:p>
            <a:fld id="{08A6F2CC-AF32-F847-91D4-7E7C6345C6AB}" type="slidenum">
              <a:rPr lang="en-US" altLang="en-US"/>
              <a:pPr/>
              <a:t>17</a:t>
            </a:fld>
            <a:endParaRPr lang="en-US" altLang="en-US"/>
          </a:p>
        </p:txBody>
      </p:sp>
      <p:sp>
        <p:nvSpPr>
          <p:cNvPr id="39938" name="Rectangle 2">
            <a:extLst>
              <a:ext uri="{FF2B5EF4-FFF2-40B4-BE49-F238E27FC236}">
                <a16:creationId xmlns:a16="http://schemas.microsoft.com/office/drawing/2014/main" id="{D532FF66-20D8-3CA7-FD86-17894BFFC8B6}"/>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76450BD3-D985-86D4-3A84-5697CAB4A5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70DDC3-1CAA-460A-39B9-9A2F18A36C8B}"/>
              </a:ext>
            </a:extLst>
          </p:cNvPr>
          <p:cNvSpPr>
            <a:spLocks noGrp="1" noChangeArrowheads="1"/>
          </p:cNvSpPr>
          <p:nvPr>
            <p:ph type="sldNum" sz="quarter" idx="5"/>
          </p:nvPr>
        </p:nvSpPr>
        <p:spPr>
          <a:ln/>
        </p:spPr>
        <p:txBody>
          <a:bodyPr/>
          <a:lstStyle/>
          <a:p>
            <a:fld id="{0C9798D7-6ECA-5049-8742-5F758F32C7E8}" type="slidenum">
              <a:rPr lang="en-US" altLang="en-US"/>
              <a:pPr/>
              <a:t>18</a:t>
            </a:fld>
            <a:endParaRPr lang="en-US" altLang="en-US"/>
          </a:p>
        </p:txBody>
      </p:sp>
      <p:sp>
        <p:nvSpPr>
          <p:cNvPr id="68610" name="Rectangle 2">
            <a:extLst>
              <a:ext uri="{FF2B5EF4-FFF2-40B4-BE49-F238E27FC236}">
                <a16:creationId xmlns:a16="http://schemas.microsoft.com/office/drawing/2014/main" id="{78969C99-3A10-A4C3-2F2A-009476344A95}"/>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00052312-16D9-BA0D-B4D0-AD733B6AC2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C95C08-D7AF-1056-C2EE-D6ADE5A16DC5}"/>
              </a:ext>
            </a:extLst>
          </p:cNvPr>
          <p:cNvSpPr>
            <a:spLocks noGrp="1" noChangeArrowheads="1"/>
          </p:cNvSpPr>
          <p:nvPr>
            <p:ph type="sldNum" sz="quarter" idx="5"/>
          </p:nvPr>
        </p:nvSpPr>
        <p:spPr>
          <a:ln/>
        </p:spPr>
        <p:txBody>
          <a:bodyPr/>
          <a:lstStyle/>
          <a:p>
            <a:fld id="{AF95DBB4-6947-1E4C-B236-16AF3349C9F7}" type="slidenum">
              <a:rPr lang="en-US" altLang="en-US"/>
              <a:pPr/>
              <a:t>19</a:t>
            </a:fld>
            <a:endParaRPr lang="en-US" altLang="en-US"/>
          </a:p>
        </p:txBody>
      </p:sp>
      <p:sp>
        <p:nvSpPr>
          <p:cNvPr id="70658" name="Rectangle 2">
            <a:extLst>
              <a:ext uri="{FF2B5EF4-FFF2-40B4-BE49-F238E27FC236}">
                <a16:creationId xmlns:a16="http://schemas.microsoft.com/office/drawing/2014/main" id="{2B7FA50B-4A27-3DC9-9C4E-45CED37BF559}"/>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04A7FAFC-E188-DDCC-C3EE-7817F56A23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1CEE03-117D-0646-16D5-B04F69A79125}"/>
              </a:ext>
            </a:extLst>
          </p:cNvPr>
          <p:cNvSpPr>
            <a:spLocks noGrp="1" noChangeArrowheads="1"/>
          </p:cNvSpPr>
          <p:nvPr>
            <p:ph type="sldNum" sz="quarter" idx="5"/>
          </p:nvPr>
        </p:nvSpPr>
        <p:spPr>
          <a:ln/>
        </p:spPr>
        <p:txBody>
          <a:bodyPr/>
          <a:lstStyle/>
          <a:p>
            <a:fld id="{AAC3DFE6-E085-0A4B-B76B-467EA4139D1A}" type="slidenum">
              <a:rPr lang="en-US" altLang="en-US"/>
              <a:pPr/>
              <a:t>2</a:t>
            </a:fld>
            <a:endParaRPr lang="en-US" altLang="en-US"/>
          </a:p>
        </p:txBody>
      </p:sp>
      <p:sp>
        <p:nvSpPr>
          <p:cNvPr id="26626" name="Rectangle 2">
            <a:extLst>
              <a:ext uri="{FF2B5EF4-FFF2-40B4-BE49-F238E27FC236}">
                <a16:creationId xmlns:a16="http://schemas.microsoft.com/office/drawing/2014/main" id="{D08907AC-EB12-D39E-2580-A8FBCAC6E330}"/>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29D715A-5EBA-D303-24F2-69C3B732627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EF9EB8-B368-2F92-9964-95C71C8D7685}"/>
              </a:ext>
            </a:extLst>
          </p:cNvPr>
          <p:cNvSpPr>
            <a:spLocks noGrp="1" noChangeArrowheads="1"/>
          </p:cNvSpPr>
          <p:nvPr>
            <p:ph type="sldNum" sz="quarter" idx="5"/>
          </p:nvPr>
        </p:nvSpPr>
        <p:spPr>
          <a:ln/>
        </p:spPr>
        <p:txBody>
          <a:bodyPr/>
          <a:lstStyle/>
          <a:p>
            <a:fld id="{E073EC40-E3F6-D248-BBAA-6AC1CB0AB2D5}" type="slidenum">
              <a:rPr lang="en-US" altLang="en-US"/>
              <a:pPr/>
              <a:t>20</a:t>
            </a:fld>
            <a:endParaRPr lang="en-US" altLang="en-US"/>
          </a:p>
        </p:txBody>
      </p:sp>
      <p:sp>
        <p:nvSpPr>
          <p:cNvPr id="40962" name="Rectangle 2">
            <a:extLst>
              <a:ext uri="{FF2B5EF4-FFF2-40B4-BE49-F238E27FC236}">
                <a16:creationId xmlns:a16="http://schemas.microsoft.com/office/drawing/2014/main" id="{3806BF14-1114-3D92-3E5D-A90F894E699C}"/>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E9260BCE-3939-AF2D-E6A1-7DAB4A1E00F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1B3889F-FD59-F2F2-9EA8-BBDCE70E1936}"/>
              </a:ext>
            </a:extLst>
          </p:cNvPr>
          <p:cNvSpPr>
            <a:spLocks noGrp="1" noChangeArrowheads="1"/>
          </p:cNvSpPr>
          <p:nvPr>
            <p:ph type="sldNum" sz="quarter" idx="5"/>
          </p:nvPr>
        </p:nvSpPr>
        <p:spPr>
          <a:ln/>
        </p:spPr>
        <p:txBody>
          <a:bodyPr/>
          <a:lstStyle/>
          <a:p>
            <a:fld id="{81ABF12D-2196-5A41-A73E-45870EC7B83B}" type="slidenum">
              <a:rPr lang="en-US" altLang="en-US"/>
              <a:pPr/>
              <a:t>21</a:t>
            </a:fld>
            <a:endParaRPr lang="en-US" altLang="en-US"/>
          </a:p>
        </p:txBody>
      </p:sp>
      <p:sp>
        <p:nvSpPr>
          <p:cNvPr id="74754" name="Rectangle 2">
            <a:extLst>
              <a:ext uri="{FF2B5EF4-FFF2-40B4-BE49-F238E27FC236}">
                <a16:creationId xmlns:a16="http://schemas.microsoft.com/office/drawing/2014/main" id="{4ED25A51-77CC-0327-8173-C7A12544C520}"/>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4C0099AF-8173-3143-F535-86953A05A6A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DB1B63-17A8-BBBB-7755-255E7EB18C32}"/>
              </a:ext>
            </a:extLst>
          </p:cNvPr>
          <p:cNvSpPr>
            <a:spLocks noGrp="1" noChangeArrowheads="1"/>
          </p:cNvSpPr>
          <p:nvPr>
            <p:ph type="sldNum" sz="quarter" idx="5"/>
          </p:nvPr>
        </p:nvSpPr>
        <p:spPr>
          <a:ln/>
        </p:spPr>
        <p:txBody>
          <a:bodyPr/>
          <a:lstStyle/>
          <a:p>
            <a:fld id="{BDA635C2-8C6D-F440-B056-2B2C408C322A}" type="slidenum">
              <a:rPr lang="en-US" altLang="en-US"/>
              <a:pPr/>
              <a:t>22</a:t>
            </a:fld>
            <a:endParaRPr lang="en-US" altLang="en-US"/>
          </a:p>
        </p:txBody>
      </p:sp>
      <p:sp>
        <p:nvSpPr>
          <p:cNvPr id="76802" name="Rectangle 2">
            <a:extLst>
              <a:ext uri="{FF2B5EF4-FFF2-40B4-BE49-F238E27FC236}">
                <a16:creationId xmlns:a16="http://schemas.microsoft.com/office/drawing/2014/main" id="{4E8A032F-A9B3-B5F6-6FA2-94701D93671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C0246528-067C-0283-9B0B-F74BCC8CF6E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EE7BAC-B7D0-DDED-11D9-2BCA63A7BE96}"/>
              </a:ext>
            </a:extLst>
          </p:cNvPr>
          <p:cNvSpPr>
            <a:spLocks noGrp="1" noChangeArrowheads="1"/>
          </p:cNvSpPr>
          <p:nvPr>
            <p:ph type="sldNum" sz="quarter" idx="5"/>
          </p:nvPr>
        </p:nvSpPr>
        <p:spPr>
          <a:ln/>
        </p:spPr>
        <p:txBody>
          <a:bodyPr/>
          <a:lstStyle/>
          <a:p>
            <a:fld id="{3040465D-6878-184C-909D-AF9D44B3E9A4}" type="slidenum">
              <a:rPr lang="en-US" altLang="en-US"/>
              <a:pPr/>
              <a:t>23</a:t>
            </a:fld>
            <a:endParaRPr lang="en-US" altLang="en-US"/>
          </a:p>
        </p:txBody>
      </p:sp>
      <p:sp>
        <p:nvSpPr>
          <p:cNvPr id="43010" name="Rectangle 2">
            <a:extLst>
              <a:ext uri="{FF2B5EF4-FFF2-40B4-BE49-F238E27FC236}">
                <a16:creationId xmlns:a16="http://schemas.microsoft.com/office/drawing/2014/main" id="{23BA1E1B-D41B-5F80-64F7-AEF6C87B0BC2}"/>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0FCC7383-18F2-704F-B7F7-D5D8BE6267B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56D0FB-F87B-D78C-AFB9-2476EAE6B5B0}"/>
              </a:ext>
            </a:extLst>
          </p:cNvPr>
          <p:cNvSpPr>
            <a:spLocks noGrp="1" noChangeArrowheads="1"/>
          </p:cNvSpPr>
          <p:nvPr>
            <p:ph type="sldNum" sz="quarter" idx="5"/>
          </p:nvPr>
        </p:nvSpPr>
        <p:spPr>
          <a:ln/>
        </p:spPr>
        <p:txBody>
          <a:bodyPr/>
          <a:lstStyle/>
          <a:p>
            <a:fld id="{6A0B71C6-C749-9D49-B552-7C7E0AFC1483}" type="slidenum">
              <a:rPr lang="en-US" altLang="en-US"/>
              <a:pPr/>
              <a:t>24</a:t>
            </a:fld>
            <a:endParaRPr lang="en-US" altLang="en-US"/>
          </a:p>
        </p:txBody>
      </p:sp>
      <p:sp>
        <p:nvSpPr>
          <p:cNvPr id="44034" name="Rectangle 2">
            <a:extLst>
              <a:ext uri="{FF2B5EF4-FFF2-40B4-BE49-F238E27FC236}">
                <a16:creationId xmlns:a16="http://schemas.microsoft.com/office/drawing/2014/main" id="{04EE867C-8050-9381-E85C-AAB74E40285F}"/>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96C0A71-031C-9C32-CAE8-F2BCA3A7DB1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9F2A97-AB9A-61BE-DA18-57826EDC84A5}"/>
              </a:ext>
            </a:extLst>
          </p:cNvPr>
          <p:cNvSpPr>
            <a:spLocks noGrp="1" noChangeArrowheads="1"/>
          </p:cNvSpPr>
          <p:nvPr>
            <p:ph type="sldNum" sz="quarter" idx="5"/>
          </p:nvPr>
        </p:nvSpPr>
        <p:spPr>
          <a:ln/>
        </p:spPr>
        <p:txBody>
          <a:bodyPr/>
          <a:lstStyle/>
          <a:p>
            <a:fld id="{D48EDE2B-0A6D-9B40-8A15-8E00EE1DF511}" type="slidenum">
              <a:rPr lang="en-US" altLang="en-US"/>
              <a:pPr/>
              <a:t>25</a:t>
            </a:fld>
            <a:endParaRPr lang="en-US" altLang="en-US"/>
          </a:p>
        </p:txBody>
      </p:sp>
      <p:sp>
        <p:nvSpPr>
          <p:cNvPr id="45058" name="Rectangle 2">
            <a:extLst>
              <a:ext uri="{FF2B5EF4-FFF2-40B4-BE49-F238E27FC236}">
                <a16:creationId xmlns:a16="http://schemas.microsoft.com/office/drawing/2014/main" id="{10F40F77-276A-8929-FE11-E7F8372CB98B}"/>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35333B93-ACDA-4B79-3315-067BCAF3456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D33675-C21B-817D-19AC-02EA6B9C788B}"/>
              </a:ext>
            </a:extLst>
          </p:cNvPr>
          <p:cNvSpPr>
            <a:spLocks noGrp="1" noChangeArrowheads="1"/>
          </p:cNvSpPr>
          <p:nvPr>
            <p:ph type="sldNum" sz="quarter" idx="5"/>
          </p:nvPr>
        </p:nvSpPr>
        <p:spPr>
          <a:ln/>
        </p:spPr>
        <p:txBody>
          <a:bodyPr/>
          <a:lstStyle/>
          <a:p>
            <a:fld id="{EF9DD27F-9AA2-7E41-8EBC-7CD894CE56F5}" type="slidenum">
              <a:rPr lang="en-US" altLang="en-US"/>
              <a:pPr/>
              <a:t>26</a:t>
            </a:fld>
            <a:endParaRPr lang="en-US" altLang="en-US"/>
          </a:p>
        </p:txBody>
      </p:sp>
      <p:sp>
        <p:nvSpPr>
          <p:cNvPr id="72706" name="Rectangle 2">
            <a:extLst>
              <a:ext uri="{FF2B5EF4-FFF2-40B4-BE49-F238E27FC236}">
                <a16:creationId xmlns:a16="http://schemas.microsoft.com/office/drawing/2014/main" id="{795C6C93-0C4D-FC24-DDEE-A25F920FF02F}"/>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920E026-53DC-2A10-61BD-C5E18DD0B1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F23511-E64D-50E7-5DAA-696C401F4737}"/>
              </a:ext>
            </a:extLst>
          </p:cNvPr>
          <p:cNvSpPr>
            <a:spLocks noGrp="1" noChangeArrowheads="1"/>
          </p:cNvSpPr>
          <p:nvPr>
            <p:ph type="sldNum" sz="quarter" idx="5"/>
          </p:nvPr>
        </p:nvSpPr>
        <p:spPr>
          <a:ln/>
        </p:spPr>
        <p:txBody>
          <a:bodyPr/>
          <a:lstStyle/>
          <a:p>
            <a:fld id="{A92B1A22-9393-3E45-BC09-B51E0C329D7D}" type="slidenum">
              <a:rPr lang="en-US" altLang="en-US"/>
              <a:pPr/>
              <a:t>3</a:t>
            </a:fld>
            <a:endParaRPr lang="en-US" altLang="en-US"/>
          </a:p>
        </p:txBody>
      </p:sp>
      <p:sp>
        <p:nvSpPr>
          <p:cNvPr id="66562" name="Rectangle 2">
            <a:extLst>
              <a:ext uri="{FF2B5EF4-FFF2-40B4-BE49-F238E27FC236}">
                <a16:creationId xmlns:a16="http://schemas.microsoft.com/office/drawing/2014/main" id="{FE6B1312-8119-6B36-B277-2DAAC13C2CEA}"/>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3" name="Rectangle 3">
            <a:extLst>
              <a:ext uri="{FF2B5EF4-FFF2-40B4-BE49-F238E27FC236}">
                <a16:creationId xmlns:a16="http://schemas.microsoft.com/office/drawing/2014/main" id="{C17CE9B5-1F1E-CBD8-2415-BCF8B59675B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0CED1C-A94D-8E30-BF56-0F4964E72559}"/>
              </a:ext>
            </a:extLst>
          </p:cNvPr>
          <p:cNvSpPr>
            <a:spLocks noGrp="1" noChangeArrowheads="1"/>
          </p:cNvSpPr>
          <p:nvPr>
            <p:ph type="sldNum" sz="quarter" idx="5"/>
          </p:nvPr>
        </p:nvSpPr>
        <p:spPr>
          <a:ln/>
        </p:spPr>
        <p:txBody>
          <a:bodyPr/>
          <a:lstStyle/>
          <a:p>
            <a:fld id="{20080421-32D0-A24D-B9DA-EB49A17EA3A5}" type="slidenum">
              <a:rPr lang="en-US" altLang="en-US"/>
              <a:pPr/>
              <a:t>4</a:t>
            </a:fld>
            <a:endParaRPr lang="en-US" altLang="en-US"/>
          </a:p>
        </p:txBody>
      </p:sp>
      <p:sp>
        <p:nvSpPr>
          <p:cNvPr id="27650" name="Rectangle 2">
            <a:extLst>
              <a:ext uri="{FF2B5EF4-FFF2-40B4-BE49-F238E27FC236}">
                <a16:creationId xmlns:a16="http://schemas.microsoft.com/office/drawing/2014/main" id="{8A579AEF-DB74-EC60-96D5-FB1EC039727C}"/>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348564E2-36D3-4B33-F194-CD9F2A797A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B12BC1-ABF1-CAEC-83E4-85DAE4DBA6EB}"/>
              </a:ext>
            </a:extLst>
          </p:cNvPr>
          <p:cNvSpPr>
            <a:spLocks noGrp="1" noChangeArrowheads="1"/>
          </p:cNvSpPr>
          <p:nvPr>
            <p:ph type="sldNum" sz="quarter" idx="5"/>
          </p:nvPr>
        </p:nvSpPr>
        <p:spPr>
          <a:ln/>
        </p:spPr>
        <p:txBody>
          <a:bodyPr/>
          <a:lstStyle/>
          <a:p>
            <a:fld id="{E2C9AEA2-1285-D94C-85C3-3C0F06AB002E}" type="slidenum">
              <a:rPr lang="en-US" altLang="en-US"/>
              <a:pPr/>
              <a:t>5</a:t>
            </a:fld>
            <a:endParaRPr lang="en-US" altLang="en-US"/>
          </a:p>
        </p:txBody>
      </p:sp>
      <p:sp>
        <p:nvSpPr>
          <p:cNvPr id="28674" name="Rectangle 2">
            <a:extLst>
              <a:ext uri="{FF2B5EF4-FFF2-40B4-BE49-F238E27FC236}">
                <a16:creationId xmlns:a16="http://schemas.microsoft.com/office/drawing/2014/main" id="{909A5781-1344-FF45-AF40-EB1041D60866}"/>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C556BCA0-3626-6326-A66D-6C99E4B164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6B47CD-17C3-9E88-8EB6-DFF13E49DB3B}"/>
              </a:ext>
            </a:extLst>
          </p:cNvPr>
          <p:cNvSpPr>
            <a:spLocks noGrp="1" noChangeArrowheads="1"/>
          </p:cNvSpPr>
          <p:nvPr>
            <p:ph type="sldNum" sz="quarter" idx="5"/>
          </p:nvPr>
        </p:nvSpPr>
        <p:spPr>
          <a:ln/>
        </p:spPr>
        <p:txBody>
          <a:bodyPr/>
          <a:lstStyle/>
          <a:p>
            <a:fld id="{377531D9-D864-F645-8FF9-61B95CFB0422}" type="slidenum">
              <a:rPr lang="en-US" altLang="en-US"/>
              <a:pPr/>
              <a:t>6</a:t>
            </a:fld>
            <a:endParaRPr lang="en-US" altLang="en-US"/>
          </a:p>
        </p:txBody>
      </p:sp>
      <p:sp>
        <p:nvSpPr>
          <p:cNvPr id="29698" name="Rectangle 2">
            <a:extLst>
              <a:ext uri="{FF2B5EF4-FFF2-40B4-BE49-F238E27FC236}">
                <a16:creationId xmlns:a16="http://schemas.microsoft.com/office/drawing/2014/main" id="{4883B0E9-ACAE-FC88-5722-006530591593}"/>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A0005B77-7D5F-8E04-FC92-4B569581053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8D22AF-7408-54C5-1AA8-C6B7994F797E}"/>
              </a:ext>
            </a:extLst>
          </p:cNvPr>
          <p:cNvSpPr>
            <a:spLocks noGrp="1" noChangeArrowheads="1"/>
          </p:cNvSpPr>
          <p:nvPr>
            <p:ph type="sldNum" sz="quarter" idx="5"/>
          </p:nvPr>
        </p:nvSpPr>
        <p:spPr>
          <a:ln/>
        </p:spPr>
        <p:txBody>
          <a:bodyPr/>
          <a:lstStyle/>
          <a:p>
            <a:fld id="{BF91C8EA-5294-F540-8017-2E0A04F8F9AB}" type="slidenum">
              <a:rPr lang="en-US" altLang="en-US"/>
              <a:pPr/>
              <a:t>7</a:t>
            </a:fld>
            <a:endParaRPr lang="en-US" altLang="en-US"/>
          </a:p>
        </p:txBody>
      </p:sp>
      <p:sp>
        <p:nvSpPr>
          <p:cNvPr id="30722" name="Rectangle 2">
            <a:extLst>
              <a:ext uri="{FF2B5EF4-FFF2-40B4-BE49-F238E27FC236}">
                <a16:creationId xmlns:a16="http://schemas.microsoft.com/office/drawing/2014/main" id="{1C8A3521-97F2-DF47-F10C-CB657040A412}"/>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DCD962C4-B1AC-EA98-36B8-8F060AB69C0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DEC648-C42A-AFBD-5A8F-FF0779C01A91}"/>
              </a:ext>
            </a:extLst>
          </p:cNvPr>
          <p:cNvSpPr>
            <a:spLocks noGrp="1" noChangeArrowheads="1"/>
          </p:cNvSpPr>
          <p:nvPr>
            <p:ph type="sldNum" sz="quarter" idx="5"/>
          </p:nvPr>
        </p:nvSpPr>
        <p:spPr>
          <a:ln/>
        </p:spPr>
        <p:txBody>
          <a:bodyPr/>
          <a:lstStyle/>
          <a:p>
            <a:fld id="{D72051AE-5966-7141-8AC6-FEAB1940C667}" type="slidenum">
              <a:rPr lang="en-US" altLang="en-US"/>
              <a:pPr/>
              <a:t>8</a:t>
            </a:fld>
            <a:endParaRPr lang="en-US" altLang="en-US"/>
          </a:p>
        </p:txBody>
      </p:sp>
      <p:sp>
        <p:nvSpPr>
          <p:cNvPr id="31746" name="Rectangle 2">
            <a:extLst>
              <a:ext uri="{FF2B5EF4-FFF2-40B4-BE49-F238E27FC236}">
                <a16:creationId xmlns:a16="http://schemas.microsoft.com/office/drawing/2014/main" id="{90D9EF2C-3056-F6C9-4807-D4357F6D331A}"/>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06386675-FC3C-F0A0-D7A9-C89B1A2591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4DF41A-9ED5-53AA-9299-116781A56A03}"/>
              </a:ext>
            </a:extLst>
          </p:cNvPr>
          <p:cNvSpPr>
            <a:spLocks noGrp="1" noChangeArrowheads="1"/>
          </p:cNvSpPr>
          <p:nvPr>
            <p:ph type="sldNum" sz="quarter" idx="5"/>
          </p:nvPr>
        </p:nvSpPr>
        <p:spPr>
          <a:ln/>
        </p:spPr>
        <p:txBody>
          <a:bodyPr/>
          <a:lstStyle/>
          <a:p>
            <a:fld id="{2612B339-A9C7-054F-9EF5-BC069A57B7E6}" type="slidenum">
              <a:rPr lang="en-US" altLang="en-US"/>
              <a:pPr/>
              <a:t>9</a:t>
            </a:fld>
            <a:endParaRPr lang="en-US" altLang="en-US"/>
          </a:p>
        </p:txBody>
      </p:sp>
      <p:sp>
        <p:nvSpPr>
          <p:cNvPr id="32770" name="Rectangle 2">
            <a:extLst>
              <a:ext uri="{FF2B5EF4-FFF2-40B4-BE49-F238E27FC236}">
                <a16:creationId xmlns:a16="http://schemas.microsoft.com/office/drawing/2014/main" id="{96C1B893-1ADF-0327-698D-867117316EDD}"/>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A25695DF-59EC-CA3B-0010-9BAA89B844D5}"/>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8F4F-FC8A-86D2-DE29-21169869A2C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E375AC-C8AD-5E1C-4B04-82C507E4290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43CD16-2FB2-8C20-CACC-B41A8F19AEC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963AB39-4BF0-DC22-39F2-1CE9B4F61A9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5FD6BE-6206-6987-BB7C-9B4AF24420CA}"/>
              </a:ext>
            </a:extLst>
          </p:cNvPr>
          <p:cNvSpPr>
            <a:spLocks noGrp="1"/>
          </p:cNvSpPr>
          <p:nvPr>
            <p:ph type="sldNum" sz="quarter" idx="12"/>
          </p:nvPr>
        </p:nvSpPr>
        <p:spPr/>
        <p:txBody>
          <a:bodyPr/>
          <a:lstStyle>
            <a:lvl1pPr>
              <a:defRPr/>
            </a:lvl1pPr>
          </a:lstStyle>
          <a:p>
            <a:fld id="{29BB8E92-2FD0-464B-A7BA-0FE730B1EACE}" type="slidenum">
              <a:rPr lang="en-US" altLang="en-US"/>
              <a:pPr/>
              <a:t>‹#›</a:t>
            </a:fld>
            <a:endParaRPr lang="en-US" altLang="en-US"/>
          </a:p>
        </p:txBody>
      </p:sp>
    </p:spTree>
    <p:extLst>
      <p:ext uri="{BB962C8B-B14F-4D97-AF65-F5344CB8AC3E}">
        <p14:creationId xmlns:p14="http://schemas.microsoft.com/office/powerpoint/2010/main" val="8661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7FB0-5383-A938-7AFB-4EC1C54B52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AF642-FD9C-FE86-EE25-98F60AE820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0ED7C-72E6-E827-E410-2136D919AC6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C548EA-CBCB-9E14-0A3B-4D2E403449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8ACC8E4-AD30-051A-4F8A-EF0A480B7124}"/>
              </a:ext>
            </a:extLst>
          </p:cNvPr>
          <p:cNvSpPr>
            <a:spLocks noGrp="1"/>
          </p:cNvSpPr>
          <p:nvPr>
            <p:ph type="sldNum" sz="quarter" idx="12"/>
          </p:nvPr>
        </p:nvSpPr>
        <p:spPr/>
        <p:txBody>
          <a:bodyPr/>
          <a:lstStyle>
            <a:lvl1pPr>
              <a:defRPr/>
            </a:lvl1pPr>
          </a:lstStyle>
          <a:p>
            <a:fld id="{4DA224D6-0D0E-E945-A7CF-62D829948832}" type="slidenum">
              <a:rPr lang="en-US" altLang="en-US"/>
              <a:pPr/>
              <a:t>‹#›</a:t>
            </a:fld>
            <a:endParaRPr lang="en-US" altLang="en-US"/>
          </a:p>
        </p:txBody>
      </p:sp>
    </p:spTree>
    <p:extLst>
      <p:ext uri="{BB962C8B-B14F-4D97-AF65-F5344CB8AC3E}">
        <p14:creationId xmlns:p14="http://schemas.microsoft.com/office/powerpoint/2010/main" val="316520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34E06D-98D3-F3E9-7C84-A61047848412}"/>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ED79A1-9620-DB20-C47F-908515DF15FA}"/>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1A9D5-99AA-7909-22E0-5A38965CABF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C7AE99-1455-809E-0B71-B3CB5BC9D9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D58D2D-3FC5-B284-78A0-87933FEA5E01}"/>
              </a:ext>
            </a:extLst>
          </p:cNvPr>
          <p:cNvSpPr>
            <a:spLocks noGrp="1"/>
          </p:cNvSpPr>
          <p:nvPr>
            <p:ph type="sldNum" sz="quarter" idx="12"/>
          </p:nvPr>
        </p:nvSpPr>
        <p:spPr/>
        <p:txBody>
          <a:bodyPr/>
          <a:lstStyle>
            <a:lvl1pPr>
              <a:defRPr/>
            </a:lvl1pPr>
          </a:lstStyle>
          <a:p>
            <a:fld id="{8B7D5AF7-4654-1D46-A001-04B8C9E30B6A}" type="slidenum">
              <a:rPr lang="en-US" altLang="en-US"/>
              <a:pPr/>
              <a:t>‹#›</a:t>
            </a:fld>
            <a:endParaRPr lang="en-US" altLang="en-US"/>
          </a:p>
        </p:txBody>
      </p:sp>
    </p:spTree>
    <p:extLst>
      <p:ext uri="{BB962C8B-B14F-4D97-AF65-F5344CB8AC3E}">
        <p14:creationId xmlns:p14="http://schemas.microsoft.com/office/powerpoint/2010/main" val="173695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0EB9-1132-B860-23E2-E2D2ED75D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2E7F2-4122-2929-02FD-1D5014B6E0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386F6-0441-0511-3165-AFE396939A1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595BB9E-909B-2E71-6F13-EF0CD0B291E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CB36F8-6525-D380-3E79-7E0CB6FBC238}"/>
              </a:ext>
            </a:extLst>
          </p:cNvPr>
          <p:cNvSpPr>
            <a:spLocks noGrp="1"/>
          </p:cNvSpPr>
          <p:nvPr>
            <p:ph type="sldNum" sz="quarter" idx="12"/>
          </p:nvPr>
        </p:nvSpPr>
        <p:spPr/>
        <p:txBody>
          <a:bodyPr/>
          <a:lstStyle>
            <a:lvl1pPr>
              <a:defRPr/>
            </a:lvl1pPr>
          </a:lstStyle>
          <a:p>
            <a:fld id="{7CE7FE3D-0323-9641-AB56-F9E8BE91F19C}" type="slidenum">
              <a:rPr lang="en-US" altLang="en-US"/>
              <a:pPr/>
              <a:t>‹#›</a:t>
            </a:fld>
            <a:endParaRPr lang="en-US" altLang="en-US"/>
          </a:p>
        </p:txBody>
      </p:sp>
    </p:spTree>
    <p:extLst>
      <p:ext uri="{BB962C8B-B14F-4D97-AF65-F5344CB8AC3E}">
        <p14:creationId xmlns:p14="http://schemas.microsoft.com/office/powerpoint/2010/main" val="71721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998D-B2B9-8C1E-A8E9-82A5598DB49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579FC5-9D6A-E9B4-9C65-030C131B9B2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F642AD4-B9A8-859B-01F2-30F834B058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8B88BF-6F09-0FD7-C3CC-C2820EBD42C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339E939-4335-225B-A72F-158FDD14315F}"/>
              </a:ext>
            </a:extLst>
          </p:cNvPr>
          <p:cNvSpPr>
            <a:spLocks noGrp="1"/>
          </p:cNvSpPr>
          <p:nvPr>
            <p:ph type="sldNum" sz="quarter" idx="12"/>
          </p:nvPr>
        </p:nvSpPr>
        <p:spPr/>
        <p:txBody>
          <a:bodyPr/>
          <a:lstStyle>
            <a:lvl1pPr>
              <a:defRPr/>
            </a:lvl1pPr>
          </a:lstStyle>
          <a:p>
            <a:fld id="{DC57F16F-6818-BA4E-BD22-96C22FECC0C5}" type="slidenum">
              <a:rPr lang="en-US" altLang="en-US"/>
              <a:pPr/>
              <a:t>‹#›</a:t>
            </a:fld>
            <a:endParaRPr lang="en-US" altLang="en-US"/>
          </a:p>
        </p:txBody>
      </p:sp>
    </p:spTree>
    <p:extLst>
      <p:ext uri="{BB962C8B-B14F-4D97-AF65-F5344CB8AC3E}">
        <p14:creationId xmlns:p14="http://schemas.microsoft.com/office/powerpoint/2010/main" val="258432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1E29-F6DA-11B7-642E-B1F0119C8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68511-3B19-199B-8AC4-76B150ECD592}"/>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EC2776-126B-15AD-E762-67EE74D46EFC}"/>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723741-7424-2404-DC12-96F256A8260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DF79158-523B-D243-84ED-66D45505E2C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1BFD655-1A84-2BC9-40C6-8B12E9EC9638}"/>
              </a:ext>
            </a:extLst>
          </p:cNvPr>
          <p:cNvSpPr>
            <a:spLocks noGrp="1"/>
          </p:cNvSpPr>
          <p:nvPr>
            <p:ph type="sldNum" sz="quarter" idx="12"/>
          </p:nvPr>
        </p:nvSpPr>
        <p:spPr/>
        <p:txBody>
          <a:bodyPr/>
          <a:lstStyle>
            <a:lvl1pPr>
              <a:defRPr/>
            </a:lvl1pPr>
          </a:lstStyle>
          <a:p>
            <a:fld id="{089CEC37-0827-B145-A0A2-954A01CA8391}" type="slidenum">
              <a:rPr lang="en-US" altLang="en-US"/>
              <a:pPr/>
              <a:t>‹#›</a:t>
            </a:fld>
            <a:endParaRPr lang="en-US" altLang="en-US"/>
          </a:p>
        </p:txBody>
      </p:sp>
    </p:spTree>
    <p:extLst>
      <p:ext uri="{BB962C8B-B14F-4D97-AF65-F5344CB8AC3E}">
        <p14:creationId xmlns:p14="http://schemas.microsoft.com/office/powerpoint/2010/main" val="175964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B62D-7817-4E3A-E8A8-835C2DD49C9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A68D86-9D8F-FA7D-8FCB-AE5E1D25638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0561F5-A81C-57EB-3FD8-FB5E69A17BE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60189D-4A61-2490-5B8C-7E5C7B0B5B6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05549-FA00-876E-D3EC-F7F06BD444B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6F33F7-A1D5-F5FB-EFEC-E200F70DCCE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49AA6F6-3492-7E61-AA2A-09346467DAF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EA7D2A5-E32E-CEE8-49E8-26F6FFD0D2A6}"/>
              </a:ext>
            </a:extLst>
          </p:cNvPr>
          <p:cNvSpPr>
            <a:spLocks noGrp="1"/>
          </p:cNvSpPr>
          <p:nvPr>
            <p:ph type="sldNum" sz="quarter" idx="12"/>
          </p:nvPr>
        </p:nvSpPr>
        <p:spPr/>
        <p:txBody>
          <a:bodyPr/>
          <a:lstStyle>
            <a:lvl1pPr>
              <a:defRPr/>
            </a:lvl1pPr>
          </a:lstStyle>
          <a:p>
            <a:fld id="{533C14C7-C8ED-ED44-9ADC-47330ABA679F}" type="slidenum">
              <a:rPr lang="en-US" altLang="en-US"/>
              <a:pPr/>
              <a:t>‹#›</a:t>
            </a:fld>
            <a:endParaRPr lang="en-US" altLang="en-US"/>
          </a:p>
        </p:txBody>
      </p:sp>
    </p:spTree>
    <p:extLst>
      <p:ext uri="{BB962C8B-B14F-4D97-AF65-F5344CB8AC3E}">
        <p14:creationId xmlns:p14="http://schemas.microsoft.com/office/powerpoint/2010/main" val="101940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5DB3-220E-18E8-E586-BC3408429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11923-4640-E88B-3383-100DCE53D28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8BFF089-9C70-735D-874E-007D4B55D56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011D9C8-4174-DA33-CD1A-126882B4C6CE}"/>
              </a:ext>
            </a:extLst>
          </p:cNvPr>
          <p:cNvSpPr>
            <a:spLocks noGrp="1"/>
          </p:cNvSpPr>
          <p:nvPr>
            <p:ph type="sldNum" sz="quarter" idx="12"/>
          </p:nvPr>
        </p:nvSpPr>
        <p:spPr/>
        <p:txBody>
          <a:bodyPr/>
          <a:lstStyle>
            <a:lvl1pPr>
              <a:defRPr/>
            </a:lvl1pPr>
          </a:lstStyle>
          <a:p>
            <a:fld id="{C3081096-FE38-D045-A27A-E1AA30049FB8}" type="slidenum">
              <a:rPr lang="en-US" altLang="en-US"/>
              <a:pPr/>
              <a:t>‹#›</a:t>
            </a:fld>
            <a:endParaRPr lang="en-US" altLang="en-US"/>
          </a:p>
        </p:txBody>
      </p:sp>
    </p:spTree>
    <p:extLst>
      <p:ext uri="{BB962C8B-B14F-4D97-AF65-F5344CB8AC3E}">
        <p14:creationId xmlns:p14="http://schemas.microsoft.com/office/powerpoint/2010/main" val="45744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9CCBF-35B7-C54B-D50C-8F637BDF93E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7081BBA-4779-61BC-FE52-3682A6AA392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E2D09A0-84AF-B197-5134-8FFF7F862288}"/>
              </a:ext>
            </a:extLst>
          </p:cNvPr>
          <p:cNvSpPr>
            <a:spLocks noGrp="1"/>
          </p:cNvSpPr>
          <p:nvPr>
            <p:ph type="sldNum" sz="quarter" idx="12"/>
          </p:nvPr>
        </p:nvSpPr>
        <p:spPr/>
        <p:txBody>
          <a:bodyPr/>
          <a:lstStyle>
            <a:lvl1pPr>
              <a:defRPr/>
            </a:lvl1pPr>
          </a:lstStyle>
          <a:p>
            <a:fld id="{E37960DC-539A-1D40-B15B-61B5D6F3E60C}" type="slidenum">
              <a:rPr lang="en-US" altLang="en-US"/>
              <a:pPr/>
              <a:t>‹#›</a:t>
            </a:fld>
            <a:endParaRPr lang="en-US" altLang="en-US"/>
          </a:p>
        </p:txBody>
      </p:sp>
    </p:spTree>
    <p:extLst>
      <p:ext uri="{BB962C8B-B14F-4D97-AF65-F5344CB8AC3E}">
        <p14:creationId xmlns:p14="http://schemas.microsoft.com/office/powerpoint/2010/main" val="205601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C0ED-3EC5-09DD-3F06-E7E969AF53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30721-BBD4-DB46-3A4C-270994051E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A97D5C-B17F-4887-56A6-780E65F4C0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058FD-45AE-8E61-0356-0E7B6F2C208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9A6052D-118A-4D86-97BC-A4C1FF2AC53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F726D8C-67B8-7C82-9107-FB1D173A80D7}"/>
              </a:ext>
            </a:extLst>
          </p:cNvPr>
          <p:cNvSpPr>
            <a:spLocks noGrp="1"/>
          </p:cNvSpPr>
          <p:nvPr>
            <p:ph type="sldNum" sz="quarter" idx="12"/>
          </p:nvPr>
        </p:nvSpPr>
        <p:spPr/>
        <p:txBody>
          <a:bodyPr/>
          <a:lstStyle>
            <a:lvl1pPr>
              <a:defRPr/>
            </a:lvl1pPr>
          </a:lstStyle>
          <a:p>
            <a:fld id="{C6B4F3AA-9523-1A40-8ABD-CAB8A4296E2F}" type="slidenum">
              <a:rPr lang="en-US" altLang="en-US"/>
              <a:pPr/>
              <a:t>‹#›</a:t>
            </a:fld>
            <a:endParaRPr lang="en-US" altLang="en-US"/>
          </a:p>
        </p:txBody>
      </p:sp>
    </p:spTree>
    <p:extLst>
      <p:ext uri="{BB962C8B-B14F-4D97-AF65-F5344CB8AC3E}">
        <p14:creationId xmlns:p14="http://schemas.microsoft.com/office/powerpoint/2010/main" val="390385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B955-1E23-1FE0-635C-E624D6A660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6FC5A7-3E2D-3B95-9DD0-B846CD5516A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00A8F7-8A15-DF06-00B3-8BE510B50B1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D5CE6-CB8E-BBFC-BD28-8E8017E944E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12F4C0F-6CB7-256F-B336-4C456F111AF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EFD7F09-2D43-BF36-FEE6-757011A635F4}"/>
              </a:ext>
            </a:extLst>
          </p:cNvPr>
          <p:cNvSpPr>
            <a:spLocks noGrp="1"/>
          </p:cNvSpPr>
          <p:nvPr>
            <p:ph type="sldNum" sz="quarter" idx="12"/>
          </p:nvPr>
        </p:nvSpPr>
        <p:spPr/>
        <p:txBody>
          <a:bodyPr/>
          <a:lstStyle>
            <a:lvl1pPr>
              <a:defRPr/>
            </a:lvl1pPr>
          </a:lstStyle>
          <a:p>
            <a:fld id="{4ABD0D80-7C52-B344-AF3A-81DFF5BF0588}" type="slidenum">
              <a:rPr lang="en-US" altLang="en-US"/>
              <a:pPr/>
              <a:t>‹#›</a:t>
            </a:fld>
            <a:endParaRPr lang="en-US" altLang="en-US"/>
          </a:p>
        </p:txBody>
      </p:sp>
    </p:spTree>
    <p:extLst>
      <p:ext uri="{BB962C8B-B14F-4D97-AF65-F5344CB8AC3E}">
        <p14:creationId xmlns:p14="http://schemas.microsoft.com/office/powerpoint/2010/main" val="4440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A3984E-B20B-A08F-BC29-20B430BE703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0FE1883-6A26-2329-166F-3FBFA8D268B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1AA51E9-8448-96F5-73EE-1E8C9A41DA22}"/>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8428348-D8C0-A80F-AA2F-A7A916497A4D}"/>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B69A8B4A-F146-7FF8-D771-50AD7BC935CB}"/>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FF38F4B1-4ECB-CF48-B155-AF4748EBC6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27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0FAA783-CC8D-7137-8C45-40D24259037B}"/>
              </a:ext>
            </a:extLst>
          </p:cNvPr>
          <p:cNvSpPr>
            <a:spLocks noGrp="1" noChangeArrowheads="1"/>
          </p:cNvSpPr>
          <p:nvPr>
            <p:ph type="ctrTitle"/>
          </p:nvPr>
        </p:nvSpPr>
        <p:spPr>
          <a:xfrm>
            <a:off x="914400" y="304800"/>
            <a:ext cx="7467600" cy="838200"/>
          </a:xfrm>
          <a:solidFill>
            <a:schemeClr val="bg1"/>
          </a:solidFill>
          <a:ln w="57150" cmpd="thinThick">
            <a:solidFill>
              <a:schemeClr val="tx1"/>
            </a:solidFill>
            <a:miter lim="800000"/>
            <a:headEnd/>
            <a:tailEnd/>
          </a:ln>
        </p:spPr>
        <p:txBody>
          <a:bodyPr anchor="ctr"/>
          <a:lstStyle/>
          <a:p>
            <a:r>
              <a:rPr lang="en-US" altLang="en-US" sz="3500" dirty="0"/>
              <a:t>Constraints On Political Legitimacy:</a:t>
            </a:r>
            <a:br>
              <a:rPr lang="en-US" altLang="en-US" sz="4400" dirty="0"/>
            </a:br>
            <a:r>
              <a:rPr lang="en-US" altLang="en-US" sz="1800" dirty="0"/>
              <a:t>Origins and Implications</a:t>
            </a:r>
            <a:endParaRPr lang="en-US" altLang="en-US" sz="4400" dirty="0"/>
          </a:p>
        </p:txBody>
      </p:sp>
      <p:sp>
        <p:nvSpPr>
          <p:cNvPr id="2051" name="Rectangle 3">
            <a:extLst>
              <a:ext uri="{FF2B5EF4-FFF2-40B4-BE49-F238E27FC236}">
                <a16:creationId xmlns:a16="http://schemas.microsoft.com/office/drawing/2014/main" id="{2314E383-1067-45E7-0E29-431B7574A8CB}"/>
              </a:ext>
            </a:extLst>
          </p:cNvPr>
          <p:cNvSpPr>
            <a:spLocks noGrp="1" noChangeArrowheads="1"/>
          </p:cNvSpPr>
          <p:nvPr>
            <p:ph type="subTitle" idx="1"/>
          </p:nvPr>
        </p:nvSpPr>
        <p:spPr>
          <a:xfrm>
            <a:off x="609600" y="3886200"/>
            <a:ext cx="7924800" cy="2743200"/>
          </a:xfrm>
          <a:solidFill>
            <a:schemeClr val="bg1"/>
          </a:solidFill>
          <a:ln w="25400">
            <a:solidFill>
              <a:schemeClr val="tx1"/>
            </a:solidFill>
            <a:miter lim="800000"/>
            <a:headEnd/>
            <a:tailEnd/>
          </a:ln>
        </p:spPr>
        <p:txBody>
          <a:bodyPr/>
          <a:lstStyle/>
          <a:p>
            <a:pPr algn="just"/>
            <a:r>
              <a:rPr lang="en-US" altLang="en-US" sz="1400" dirty="0"/>
              <a:t>Even if one has a credible record of economic stabilization and growth with an equitable distribution of income and wealth, periodic ”crises”, that is, sudden shifts up or down in some indicator often leads to a policy response.  The response may tend to under or overestimate the impact magnitude of a “crisis”, in which case the re-emergence of more predictable patterns takes time to settle.  </a:t>
            </a:r>
          </a:p>
          <a:p>
            <a:pPr algn="just"/>
            <a:r>
              <a:rPr lang="en-US" altLang="en-US" sz="1400" dirty="0"/>
              <a:t>At the heart of such disruptions is risk.  We can measure risk in terms of standard measures such as the standard deviation of an event from the norm, or by the coefficient of variation, which is the standard deviation divided by the mean of a sample.  Or we could simply use a volatility index such as the VIX, which is tracked daily.  In any case, how risk is perceived, measured, and acted upon affects how monetary and fiscal policy are exercised, and in so doing, the extent to which political legitimacy is seen as endangered through mis-judgements of policy makers and political officials.</a:t>
            </a:r>
          </a:p>
        </p:txBody>
      </p:sp>
      <p:pic>
        <p:nvPicPr>
          <p:cNvPr id="2052" name="Picture 4">
            <a:extLst>
              <a:ext uri="{FF2B5EF4-FFF2-40B4-BE49-F238E27FC236}">
                <a16:creationId xmlns:a16="http://schemas.microsoft.com/office/drawing/2014/main" id="{29CF0ED2-522C-BE8A-54CF-D6C888F94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181" y="1295400"/>
            <a:ext cx="1925638" cy="24384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A4D78F1A-04F6-60D1-90A0-328811ACA579}"/>
              </a:ext>
            </a:extLst>
          </p:cNvPr>
          <p:cNvSpPr txBox="1">
            <a:spLocks noChangeArrowheads="1"/>
          </p:cNvSpPr>
          <p:nvPr/>
        </p:nvSpPr>
        <p:spPr bwMode="auto">
          <a:xfrm>
            <a:off x="609600" y="5943600"/>
            <a:ext cx="7848600" cy="6699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latin typeface="Times" pitchFamily="84" charset="0"/>
              </a:rPr>
              <a:t>Delinquency strikes first in sub-prime markets, where balloon mortgages, ARMs, and interest-only mortgages represent a rising share of overall lending.</a:t>
            </a:r>
            <a:endParaRPr lang="en-US" altLang="en-US" sz="2000">
              <a:latin typeface="Times" pitchFamily="84" charset="0"/>
            </a:endParaRPr>
          </a:p>
        </p:txBody>
      </p:sp>
      <p:sp>
        <p:nvSpPr>
          <p:cNvPr id="13315" name="Rectangle 3">
            <a:extLst>
              <a:ext uri="{FF2B5EF4-FFF2-40B4-BE49-F238E27FC236}">
                <a16:creationId xmlns:a16="http://schemas.microsoft.com/office/drawing/2014/main" id="{63F2F536-6BBC-8FB7-6D5C-98063E598CFF}"/>
              </a:ext>
            </a:extLst>
          </p:cNvPr>
          <p:cNvSpPr>
            <a:spLocks noGrp="1" noChangeArrowheads="1"/>
          </p:cNvSpPr>
          <p:nvPr>
            <p:ph type="ctrTitle"/>
          </p:nvPr>
        </p:nvSpPr>
        <p:spPr>
          <a:xfrm>
            <a:off x="609600" y="1066800"/>
            <a:ext cx="7772400" cy="914400"/>
          </a:xfrm>
          <a:solidFill>
            <a:schemeClr val="bg1"/>
          </a:solidFill>
          <a:ln w="57150" cmpd="thinThick">
            <a:solidFill>
              <a:schemeClr val="tx1"/>
            </a:solidFill>
            <a:miter lim="800000"/>
            <a:headEnd/>
            <a:tailEnd/>
          </a:ln>
        </p:spPr>
        <p:txBody>
          <a:bodyPr anchor="ctr"/>
          <a:lstStyle/>
          <a:p>
            <a:pPr algn="just"/>
            <a:r>
              <a:rPr lang="en-US" altLang="en-US" sz="1400" b="1"/>
              <a:t>2.</a:t>
            </a:r>
            <a:r>
              <a:rPr lang="en-US" altLang="en-US" sz="1800" b="1"/>
              <a:t> </a:t>
            </a:r>
            <a:r>
              <a:rPr lang="en-US" altLang="en-US" sz="1400" b="1"/>
              <a:t>When affordability declines, delinquency rates increase, as do foreclosures, leading to larger bank write-offs, and declines in equity values. Declines in equity values lead to reduced consumer and investment spending, thus trending to recession.</a:t>
            </a:r>
            <a:endParaRPr lang="en-US" altLang="en-US" sz="4400"/>
          </a:p>
        </p:txBody>
      </p:sp>
      <p:pic>
        <p:nvPicPr>
          <p:cNvPr id="13316" name="Picture 4">
            <a:extLst>
              <a:ext uri="{FF2B5EF4-FFF2-40B4-BE49-F238E27FC236}">
                <a16:creationId xmlns:a16="http://schemas.microsoft.com/office/drawing/2014/main" id="{BD791CDD-BF58-6328-B32B-8F023815A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0"/>
            <a:ext cx="2971800" cy="2513013"/>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5">
            <a:extLst>
              <a:ext uri="{FF2B5EF4-FFF2-40B4-BE49-F238E27FC236}">
                <a16:creationId xmlns:a16="http://schemas.microsoft.com/office/drawing/2014/main" id="{E577E07F-9F31-687A-F99C-85DB6BE52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581400"/>
            <a:ext cx="3429000" cy="22860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8" name="Rectangle 6">
            <a:extLst>
              <a:ext uri="{FF2B5EF4-FFF2-40B4-BE49-F238E27FC236}">
                <a16:creationId xmlns:a16="http://schemas.microsoft.com/office/drawing/2014/main" id="{7C0018B6-4E65-C47A-23CA-043AB45BC6F6}"/>
              </a:ext>
            </a:extLst>
          </p:cNvPr>
          <p:cNvSpPr>
            <a:spLocks noChangeArrowheads="1"/>
          </p:cNvSpPr>
          <p:nvPr/>
        </p:nvSpPr>
        <p:spPr bwMode="auto">
          <a:xfrm>
            <a:off x="304800" y="228600"/>
            <a:ext cx="8610600" cy="533400"/>
          </a:xfrm>
          <a:prstGeom prst="rect">
            <a:avLst/>
          </a:prstGeom>
          <a:solidFill>
            <a:srgbClr val="FFFF00"/>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ＭＳ Ｐゴシック" panose="020B0600070205080204" pitchFamily="34" charset="-128"/>
              </a:defRPr>
            </a:lvl1pPr>
            <a:lvl2pPr algn="ctr">
              <a:defRPr sz="4400">
                <a:solidFill>
                  <a:schemeClr val="tx2"/>
                </a:solidFill>
                <a:latin typeface="Arial" panose="020B0604020202020204" pitchFamily="34" charset="0"/>
                <a:ea typeface="ＭＳ Ｐゴシック" panose="020B0600070205080204" pitchFamily="34" charset="-128"/>
              </a:defRPr>
            </a:lvl2pPr>
            <a:lvl3pPr algn="ctr">
              <a:defRPr sz="4400">
                <a:solidFill>
                  <a:schemeClr val="tx2"/>
                </a:solidFill>
                <a:latin typeface="Arial" panose="020B0604020202020204" pitchFamily="34" charset="0"/>
                <a:ea typeface="ＭＳ Ｐゴシック" panose="020B0600070205080204" pitchFamily="34" charset="-128"/>
              </a:defRPr>
            </a:lvl3pPr>
            <a:lvl4pPr algn="ctr">
              <a:defRPr sz="4400">
                <a:solidFill>
                  <a:schemeClr val="tx2"/>
                </a:solidFill>
                <a:latin typeface="Arial" panose="020B0604020202020204" pitchFamily="34" charset="0"/>
                <a:ea typeface="ＭＳ Ｐゴシック" panose="020B0600070205080204" pitchFamily="34" charset="-128"/>
              </a:defRPr>
            </a:lvl4pPr>
            <a:lvl5pPr algn="ctr">
              <a:defRPr sz="4400">
                <a:solidFill>
                  <a:schemeClr val="tx2"/>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2000" b="1"/>
              <a:t>Why Has the Sub-Prime Housing Market Created Recession Risk - 2 </a:t>
            </a:r>
            <a:endParaRPr lang="en-US" altLang="en-US"/>
          </a:p>
        </p:txBody>
      </p:sp>
      <p:pic>
        <p:nvPicPr>
          <p:cNvPr id="13319" name="Picture 7">
            <a:extLst>
              <a:ext uri="{FF2B5EF4-FFF2-40B4-BE49-F238E27FC236}">
                <a16:creationId xmlns:a16="http://schemas.microsoft.com/office/drawing/2014/main" id="{FB9124A7-89D7-8F37-5A37-DE8756F8B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2179638" cy="25146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4257C3B-4093-311C-E775-FFECE599F46C}"/>
              </a:ext>
            </a:extLst>
          </p:cNvPr>
          <p:cNvSpPr>
            <a:spLocks noGrp="1" noChangeArrowheads="1"/>
          </p:cNvSpPr>
          <p:nvPr>
            <p:ph type="ctrTitle"/>
          </p:nvPr>
        </p:nvSpPr>
        <p:spPr>
          <a:xfrm>
            <a:off x="381000" y="1066800"/>
            <a:ext cx="8382000" cy="1752600"/>
          </a:xfrm>
          <a:solidFill>
            <a:schemeClr val="bg1"/>
          </a:solidFill>
          <a:ln w="57150" cmpd="thinThick">
            <a:solidFill>
              <a:schemeClr val="tx1"/>
            </a:solidFill>
            <a:miter lim="800000"/>
            <a:headEnd/>
            <a:tailEnd/>
          </a:ln>
        </p:spPr>
        <p:txBody>
          <a:bodyPr anchor="ctr"/>
          <a:lstStyle/>
          <a:p>
            <a:pPr algn="just"/>
            <a:r>
              <a:rPr lang="en-US" altLang="en-US" sz="1400" b="1"/>
              <a:t>3. When mortgage-backed securities are traded in the market as collateralized debt obligations (CDO’s), it becomes more difficult to price them efficiently, with the result that bank balance sheets do not provide an accurate measure of exposure. This leads to pressures for greater regulatory oversight through such agencies as the SEC, and the Federal Reserve.  However, some institutions such as AIG, are state chartered, and thus beyond traditional oversight. When they failed, government had the choice of either letting them disappear, as in the case of Lehman Brothers, or stepping in with financial cash infusions, as in the case of AIG.</a:t>
            </a:r>
            <a:endParaRPr lang="en-US" altLang="en-US" sz="4400"/>
          </a:p>
        </p:txBody>
      </p:sp>
      <p:sp>
        <p:nvSpPr>
          <p:cNvPr id="14339" name="Rectangle 3">
            <a:extLst>
              <a:ext uri="{FF2B5EF4-FFF2-40B4-BE49-F238E27FC236}">
                <a16:creationId xmlns:a16="http://schemas.microsoft.com/office/drawing/2014/main" id="{D1AE2796-9EC1-2E3C-18F7-8880C7B820D3}"/>
              </a:ext>
            </a:extLst>
          </p:cNvPr>
          <p:cNvSpPr>
            <a:spLocks noChangeArrowheads="1"/>
          </p:cNvSpPr>
          <p:nvPr/>
        </p:nvSpPr>
        <p:spPr bwMode="auto">
          <a:xfrm>
            <a:off x="304800" y="228600"/>
            <a:ext cx="8610600" cy="533400"/>
          </a:xfrm>
          <a:prstGeom prst="rect">
            <a:avLst/>
          </a:prstGeom>
          <a:solidFill>
            <a:srgbClr val="FFFF00"/>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ＭＳ Ｐゴシック" panose="020B0600070205080204" pitchFamily="34" charset="-128"/>
              </a:defRPr>
            </a:lvl1pPr>
            <a:lvl2pPr algn="ctr">
              <a:defRPr sz="4400">
                <a:solidFill>
                  <a:schemeClr val="tx2"/>
                </a:solidFill>
                <a:latin typeface="Arial" panose="020B0604020202020204" pitchFamily="34" charset="0"/>
                <a:ea typeface="ＭＳ Ｐゴシック" panose="020B0600070205080204" pitchFamily="34" charset="-128"/>
              </a:defRPr>
            </a:lvl2pPr>
            <a:lvl3pPr algn="ctr">
              <a:defRPr sz="4400">
                <a:solidFill>
                  <a:schemeClr val="tx2"/>
                </a:solidFill>
                <a:latin typeface="Arial" panose="020B0604020202020204" pitchFamily="34" charset="0"/>
                <a:ea typeface="ＭＳ Ｐゴシック" panose="020B0600070205080204" pitchFamily="34" charset="-128"/>
              </a:defRPr>
            </a:lvl3pPr>
            <a:lvl4pPr algn="ctr">
              <a:defRPr sz="4400">
                <a:solidFill>
                  <a:schemeClr val="tx2"/>
                </a:solidFill>
                <a:latin typeface="Arial" panose="020B0604020202020204" pitchFamily="34" charset="0"/>
                <a:ea typeface="ＭＳ Ｐゴシック" panose="020B0600070205080204" pitchFamily="34" charset="-128"/>
              </a:defRPr>
            </a:lvl4pPr>
            <a:lvl5pPr algn="ctr">
              <a:defRPr sz="4400">
                <a:solidFill>
                  <a:schemeClr val="tx2"/>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2000" b="1"/>
              <a:t>Why Has the Sub-Prime Housing Market Created Recession Risk - 3 </a:t>
            </a:r>
            <a:endParaRPr lang="en-US" altLang="en-US"/>
          </a:p>
        </p:txBody>
      </p:sp>
      <p:pic>
        <p:nvPicPr>
          <p:cNvPr id="14340" name="Picture 4">
            <a:extLst>
              <a:ext uri="{FF2B5EF4-FFF2-40B4-BE49-F238E27FC236}">
                <a16:creationId xmlns:a16="http://schemas.microsoft.com/office/drawing/2014/main" id="{57F80C39-DC12-4694-958E-96B5BBBD1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7696200" cy="35052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E3C722F-5222-B4D8-447F-CA924190FDE4}"/>
              </a:ext>
            </a:extLst>
          </p:cNvPr>
          <p:cNvSpPr>
            <a:spLocks noGrp="1" noChangeArrowheads="1"/>
          </p:cNvSpPr>
          <p:nvPr>
            <p:ph type="ctrTitle"/>
          </p:nvPr>
        </p:nvSpPr>
        <p:spPr>
          <a:xfrm>
            <a:off x="381000" y="1295400"/>
            <a:ext cx="8382000" cy="1524000"/>
          </a:xfrm>
          <a:solidFill>
            <a:schemeClr val="bg1"/>
          </a:solidFill>
          <a:ln w="57150" cmpd="thinThick">
            <a:solidFill>
              <a:schemeClr val="tx1"/>
            </a:solidFill>
            <a:miter lim="800000"/>
            <a:headEnd/>
            <a:tailEnd/>
          </a:ln>
        </p:spPr>
        <p:txBody>
          <a:bodyPr anchor="ctr"/>
          <a:lstStyle/>
          <a:p>
            <a:pPr algn="just"/>
            <a:r>
              <a:rPr lang="en-US" altLang="en-US" sz="1400" b="1"/>
              <a:t>4. Risk is greater when traders swap assets as a form of insurance against default, but for which there is no clearinghouse to provide transparency in the levels of transactions and risk exposure. Part of the current efforts at regulatory reform involve the requirement of a clearinghouse for such contracts as credit default swaps.  Other measures involve greater global coordination of regulatory standards, such as through the G-20 countries, the IMF, and the Bank for International Settlements (BIS) in Switzerland.</a:t>
            </a:r>
            <a:endParaRPr lang="en-US" altLang="en-US" sz="4400"/>
          </a:p>
        </p:txBody>
      </p:sp>
      <p:sp>
        <p:nvSpPr>
          <p:cNvPr id="15363" name="Rectangle 3">
            <a:extLst>
              <a:ext uri="{FF2B5EF4-FFF2-40B4-BE49-F238E27FC236}">
                <a16:creationId xmlns:a16="http://schemas.microsoft.com/office/drawing/2014/main" id="{D64D6F84-6C5D-2DF5-79C5-A8A0490F2792}"/>
              </a:ext>
            </a:extLst>
          </p:cNvPr>
          <p:cNvSpPr>
            <a:spLocks noChangeArrowheads="1"/>
          </p:cNvSpPr>
          <p:nvPr/>
        </p:nvSpPr>
        <p:spPr bwMode="auto">
          <a:xfrm>
            <a:off x="304800" y="228600"/>
            <a:ext cx="8534400" cy="609600"/>
          </a:xfrm>
          <a:prstGeom prst="rect">
            <a:avLst/>
          </a:prstGeom>
          <a:solidFill>
            <a:srgbClr val="FFFF00"/>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ＭＳ Ｐゴシック" panose="020B0600070205080204" pitchFamily="34" charset="-128"/>
              </a:defRPr>
            </a:lvl1pPr>
            <a:lvl2pPr algn="ctr">
              <a:defRPr sz="4400">
                <a:solidFill>
                  <a:schemeClr val="tx2"/>
                </a:solidFill>
                <a:latin typeface="Arial" panose="020B0604020202020204" pitchFamily="34" charset="0"/>
                <a:ea typeface="ＭＳ Ｐゴシック" panose="020B0600070205080204" pitchFamily="34" charset="-128"/>
              </a:defRPr>
            </a:lvl2pPr>
            <a:lvl3pPr algn="ctr">
              <a:defRPr sz="4400">
                <a:solidFill>
                  <a:schemeClr val="tx2"/>
                </a:solidFill>
                <a:latin typeface="Arial" panose="020B0604020202020204" pitchFamily="34" charset="0"/>
                <a:ea typeface="ＭＳ Ｐゴシック" panose="020B0600070205080204" pitchFamily="34" charset="-128"/>
              </a:defRPr>
            </a:lvl3pPr>
            <a:lvl4pPr algn="ctr">
              <a:defRPr sz="4400">
                <a:solidFill>
                  <a:schemeClr val="tx2"/>
                </a:solidFill>
                <a:latin typeface="Arial" panose="020B0604020202020204" pitchFamily="34" charset="0"/>
                <a:ea typeface="ＭＳ Ｐゴシック" panose="020B0600070205080204" pitchFamily="34" charset="-128"/>
              </a:defRPr>
            </a:lvl4pPr>
            <a:lvl5pPr algn="ctr">
              <a:defRPr sz="4400">
                <a:solidFill>
                  <a:schemeClr val="tx2"/>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2000" b="1"/>
              <a:t>Why Has the Sub-Prime Housing Market Created Recession Risk - 4</a:t>
            </a:r>
            <a:endParaRPr lang="en-US" altLang="en-US"/>
          </a:p>
        </p:txBody>
      </p:sp>
      <p:pic>
        <p:nvPicPr>
          <p:cNvPr id="15364" name="Picture 4">
            <a:extLst>
              <a:ext uri="{FF2B5EF4-FFF2-40B4-BE49-F238E27FC236}">
                <a16:creationId xmlns:a16="http://schemas.microsoft.com/office/drawing/2014/main" id="{5920A0EA-4CD2-B00C-A66A-576E5F4C4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8153400" cy="322897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B741A9E1-42AF-E2E1-1FD9-248C1CCCB8D0}"/>
              </a:ext>
            </a:extLst>
          </p:cNvPr>
          <p:cNvSpPr txBox="1">
            <a:spLocks noChangeArrowheads="1"/>
          </p:cNvSpPr>
          <p:nvPr/>
        </p:nvSpPr>
        <p:spPr bwMode="auto">
          <a:xfrm>
            <a:off x="685800" y="762000"/>
            <a:ext cx="7848600" cy="26733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828800"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buFont typeface="Times" pitchFamily="84" charset="0"/>
              <a:buAutoNum type="arabicPeriod"/>
            </a:pPr>
            <a:r>
              <a:rPr lang="en-US" altLang="en-US" sz="1400" b="1">
                <a:solidFill>
                  <a:srgbClr val="000000"/>
                </a:solidFill>
                <a:latin typeface="Times" pitchFamily="84" charset="0"/>
              </a:rPr>
              <a:t>When sub-prime mortgage defaults reduce earnings and increase market volatility, traders look for tracking stocks to help them predict where the market is headed.  One such measure is the use of the ABX index.  This index provides an indicator of underlying values of sub-prime  mortgages relative to prime mortgage valuations, and ranges from AAA to BBB levels.</a:t>
            </a:r>
          </a:p>
          <a:p>
            <a:pPr algn="just">
              <a:buFont typeface="Times" pitchFamily="84" charset="0"/>
              <a:buAutoNum type="arabicPeriod"/>
            </a:pPr>
            <a:r>
              <a:rPr lang="en-US" altLang="en-US" sz="1400" b="1">
                <a:solidFill>
                  <a:srgbClr val="000000"/>
                </a:solidFill>
                <a:latin typeface="Times" pitchFamily="84" charset="0"/>
              </a:rPr>
              <a:t>Recent infusions of credit by the Federal Reserve and the creation of housing financial consortia by the Treasury have raised ABX ratings.</a:t>
            </a:r>
          </a:p>
          <a:p>
            <a:pPr algn="just">
              <a:buFont typeface="Times" pitchFamily="84" charset="0"/>
              <a:buAutoNum type="arabicPeriod"/>
            </a:pPr>
            <a:r>
              <a:rPr lang="en-US" altLang="en-US" sz="1400" b="1">
                <a:solidFill>
                  <a:srgbClr val="000000"/>
                </a:solidFill>
                <a:latin typeface="Times" pitchFamily="84" charset="0"/>
              </a:rPr>
              <a:t>Market credit agencies such as Standard and Poor’s, Moody, and Fitch Oppenheimer often have lagged information that provides an imperfect measure of underling levels of risk. As a result, investors become more risk averse and capital markets trend to declines in value, thus moving the economy into recession.</a:t>
            </a:r>
          </a:p>
          <a:p>
            <a:pPr algn="just">
              <a:buFont typeface="Times" pitchFamily="84" charset="0"/>
              <a:buAutoNum type="arabicPeriod"/>
            </a:pPr>
            <a:r>
              <a:rPr lang="en-US" altLang="en-US" sz="1400" b="1">
                <a:solidFill>
                  <a:srgbClr val="000000"/>
                </a:solidFill>
                <a:latin typeface="Times" pitchFamily="84" charset="0"/>
              </a:rPr>
              <a:t>Although greater regulation may be used, it is not obvious that regulation </a:t>
            </a:r>
            <a:r>
              <a:rPr lang="en-US" altLang="en-US" sz="1400" i="1">
                <a:solidFill>
                  <a:srgbClr val="000000"/>
                </a:solidFill>
                <a:latin typeface="Times" pitchFamily="84" charset="0"/>
              </a:rPr>
              <a:t>per se</a:t>
            </a:r>
            <a:r>
              <a:rPr lang="en-US" altLang="en-US" sz="1400" b="1">
                <a:solidFill>
                  <a:srgbClr val="000000"/>
                </a:solidFill>
                <a:latin typeface="Times" pitchFamily="84" charset="0"/>
              </a:rPr>
              <a:t> can increase the level of market efficiency.  How much regulation may be needed has not been determined.</a:t>
            </a:r>
            <a:endParaRPr lang="en-US" altLang="en-US" sz="1400">
              <a:latin typeface="Times" pitchFamily="84" charset="0"/>
            </a:endParaRPr>
          </a:p>
        </p:txBody>
      </p:sp>
      <p:sp>
        <p:nvSpPr>
          <p:cNvPr id="16387" name="Rectangle 3">
            <a:extLst>
              <a:ext uri="{FF2B5EF4-FFF2-40B4-BE49-F238E27FC236}">
                <a16:creationId xmlns:a16="http://schemas.microsoft.com/office/drawing/2014/main" id="{8677C8EF-20B0-53C8-F2CE-394BA5AEE4F2}"/>
              </a:ext>
            </a:extLst>
          </p:cNvPr>
          <p:cNvSpPr>
            <a:spLocks noGrp="1" noChangeArrowheads="1"/>
          </p:cNvSpPr>
          <p:nvPr>
            <p:ph type="ctrTitle"/>
          </p:nvPr>
        </p:nvSpPr>
        <p:spPr>
          <a:xfrm>
            <a:off x="381000" y="152400"/>
            <a:ext cx="8458200" cy="457200"/>
          </a:xfrm>
          <a:solidFill>
            <a:srgbClr val="FFFF00"/>
          </a:solidFill>
          <a:ln w="57150" cmpd="thinThick">
            <a:solidFill>
              <a:schemeClr val="tx1"/>
            </a:solidFill>
            <a:miter lim="800000"/>
            <a:headEnd/>
            <a:tailEnd/>
          </a:ln>
        </p:spPr>
        <p:txBody>
          <a:bodyPr anchor="ctr"/>
          <a:lstStyle/>
          <a:p>
            <a:r>
              <a:rPr lang="en-US" altLang="en-US" sz="2100" b="1"/>
              <a:t>Can Market Information Predict Housing Price Valuations?</a:t>
            </a:r>
            <a:endParaRPr lang="en-US" altLang="en-US" sz="2100"/>
          </a:p>
        </p:txBody>
      </p:sp>
      <p:pic>
        <p:nvPicPr>
          <p:cNvPr id="16388" name="Picture 4">
            <a:extLst>
              <a:ext uri="{FF2B5EF4-FFF2-40B4-BE49-F238E27FC236}">
                <a16:creationId xmlns:a16="http://schemas.microsoft.com/office/drawing/2014/main" id="{41CED1C0-4562-B4B3-18AD-F3EC23D05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33800"/>
            <a:ext cx="2971800" cy="29718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5">
            <a:extLst>
              <a:ext uri="{FF2B5EF4-FFF2-40B4-BE49-F238E27FC236}">
                <a16:creationId xmlns:a16="http://schemas.microsoft.com/office/drawing/2014/main" id="{9B2045E3-4CFC-4FCB-311C-49C813E27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733800"/>
            <a:ext cx="2897188" cy="29718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0892C23B-CCA0-4355-F16F-1CAC8902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33800"/>
            <a:ext cx="2378075" cy="29718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8510B2DE-7B1F-3638-51DE-4140853141CF}"/>
              </a:ext>
            </a:extLst>
          </p:cNvPr>
          <p:cNvSpPr txBox="1">
            <a:spLocks noChangeArrowheads="1"/>
          </p:cNvSpPr>
          <p:nvPr/>
        </p:nvSpPr>
        <p:spPr bwMode="auto">
          <a:xfrm>
            <a:off x="685800" y="914400"/>
            <a:ext cx="7848600" cy="57435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828800"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buFont typeface="Times" pitchFamily="84" charset="0"/>
              <a:buChar char="•"/>
            </a:pPr>
            <a:r>
              <a:rPr lang="en-US" altLang="en-US" sz="1600" b="1" u="sng">
                <a:solidFill>
                  <a:srgbClr val="000000"/>
                </a:solidFill>
                <a:latin typeface="Times" pitchFamily="84" charset="0"/>
              </a:rPr>
              <a:t>First</a:t>
            </a:r>
            <a:r>
              <a:rPr lang="en-US" altLang="en-US" sz="1600" b="1">
                <a:solidFill>
                  <a:srgbClr val="000000"/>
                </a:solidFill>
                <a:latin typeface="Times" pitchFamily="84" charset="0"/>
              </a:rPr>
              <a:t> is the shift from equities to housing that took place following the 2000 stock market tech stock bubble decline.</a:t>
            </a:r>
          </a:p>
          <a:p>
            <a:pPr algn="just">
              <a:buFont typeface="Times" pitchFamily="84" charset="0"/>
              <a:buChar char="•"/>
            </a:pPr>
            <a:r>
              <a:rPr lang="en-US" altLang="en-US" sz="1600" b="1" u="sng">
                <a:solidFill>
                  <a:srgbClr val="000000"/>
                </a:solidFill>
                <a:latin typeface="Times" pitchFamily="84" charset="0"/>
              </a:rPr>
              <a:t>Second</a:t>
            </a:r>
            <a:r>
              <a:rPr lang="en-US" altLang="en-US" sz="1600" b="1">
                <a:solidFill>
                  <a:srgbClr val="000000"/>
                </a:solidFill>
                <a:latin typeface="Times" pitchFamily="84" charset="0"/>
              </a:rPr>
              <a:t> is the computerized automation of mortgage filings that began in the 1990s</a:t>
            </a:r>
          </a:p>
          <a:p>
            <a:pPr algn="just">
              <a:buFont typeface="Times" pitchFamily="84" charset="0"/>
              <a:buChar char="•"/>
            </a:pPr>
            <a:r>
              <a:rPr lang="en-US" altLang="en-US" sz="1600" b="1" u="sng">
                <a:solidFill>
                  <a:srgbClr val="000000"/>
                </a:solidFill>
                <a:latin typeface="Times" pitchFamily="84" charset="0"/>
              </a:rPr>
              <a:t>Third</a:t>
            </a:r>
            <a:r>
              <a:rPr lang="en-US" altLang="en-US" sz="1600" b="1">
                <a:solidFill>
                  <a:srgbClr val="000000"/>
                </a:solidFill>
                <a:latin typeface="Times" pitchFamily="84" charset="0"/>
              </a:rPr>
              <a:t> is the use of mortgage-backed securities by major financial institutions such as Fannie Mae and Freddie Mac.  These institutions are backed by the full faith and credit of the U.S. government, which led them to expand credit to higher risk markets.  New debt instruments such as collateralized debt obligations (cdo’s) were used to diversify mortgage risks through large portfolios, but whose buyers did not necessarily know the underlying risks when these assets were traded in the market.</a:t>
            </a:r>
          </a:p>
          <a:p>
            <a:pPr algn="just">
              <a:buFont typeface="Times" pitchFamily="84" charset="0"/>
              <a:buChar char="•"/>
            </a:pPr>
            <a:r>
              <a:rPr lang="en-US" altLang="en-US" sz="1600" b="1" u="sng">
                <a:solidFill>
                  <a:srgbClr val="000000"/>
                </a:solidFill>
                <a:latin typeface="Times" pitchFamily="84" charset="0"/>
              </a:rPr>
              <a:t>Fourth</a:t>
            </a:r>
            <a:r>
              <a:rPr lang="en-US" altLang="en-US" sz="1600" b="1">
                <a:solidFill>
                  <a:srgbClr val="000000"/>
                </a:solidFill>
                <a:latin typeface="Times" pitchFamily="84" charset="0"/>
              </a:rPr>
              <a:t> is the rise in interest-only and adjustable rate mortgages (ARM’s) to default-prone borrowers on the assumption that rising prices would create sufficient equity to offset higher risks - in other words, a housing bubble economy</a:t>
            </a:r>
          </a:p>
          <a:p>
            <a:pPr algn="just">
              <a:buFont typeface="Times" pitchFamily="84" charset="0"/>
              <a:buChar char="•"/>
            </a:pPr>
            <a:r>
              <a:rPr lang="en-US" altLang="en-US" sz="1600" b="1" u="sng">
                <a:solidFill>
                  <a:srgbClr val="000000"/>
                </a:solidFill>
                <a:latin typeface="Times" pitchFamily="84" charset="0"/>
              </a:rPr>
              <a:t>Fifth</a:t>
            </a:r>
            <a:r>
              <a:rPr lang="en-US" altLang="en-US" sz="1600" b="1">
                <a:solidFill>
                  <a:srgbClr val="000000"/>
                </a:solidFill>
                <a:latin typeface="Times" pitchFamily="84" charset="0"/>
              </a:rPr>
              <a:t> is the reduction of interest rates by the Federal Reserve that began with the effort to offset the downside effects of 9/11 and which have continued up to the present.</a:t>
            </a:r>
          </a:p>
          <a:p>
            <a:pPr algn="just">
              <a:buFont typeface="Times" pitchFamily="84" charset="0"/>
              <a:buChar char="•"/>
            </a:pPr>
            <a:r>
              <a:rPr lang="en-US" altLang="en-US" sz="1600" b="1" u="sng">
                <a:solidFill>
                  <a:srgbClr val="000000"/>
                </a:solidFill>
                <a:latin typeface="Times" pitchFamily="84" charset="0"/>
              </a:rPr>
              <a:t>Sixth</a:t>
            </a:r>
            <a:r>
              <a:rPr lang="en-US" altLang="en-US" sz="1600" b="1">
                <a:solidFill>
                  <a:srgbClr val="000000"/>
                </a:solidFill>
                <a:latin typeface="Times" pitchFamily="84" charset="0"/>
              </a:rPr>
              <a:t>, in the presence of lower interest rates, borrowers used home equity loans to offset declines in personal savings to expand consumption to unsustainable levels.</a:t>
            </a:r>
          </a:p>
          <a:p>
            <a:pPr algn="just">
              <a:buFont typeface="Times" pitchFamily="84" charset="0"/>
              <a:buChar char="•"/>
            </a:pPr>
            <a:r>
              <a:rPr lang="en-US" altLang="en-US" sz="1600" b="1" u="sng">
                <a:solidFill>
                  <a:srgbClr val="000000"/>
                </a:solidFill>
                <a:latin typeface="Times" pitchFamily="84" charset="0"/>
              </a:rPr>
              <a:t>Seventh</a:t>
            </a:r>
            <a:r>
              <a:rPr lang="en-US" altLang="en-US" sz="1600" b="1">
                <a:solidFill>
                  <a:srgbClr val="000000"/>
                </a:solidFill>
                <a:latin typeface="Times" pitchFamily="84" charset="0"/>
              </a:rPr>
              <a:t>, as households reduced the rate of personal saving, housing finance became driven increasingly by foreign capital inflows, particularly from East Asian economies such as China.  When default rates rose, consumer spending slowed, thus spreading the housing downturn to export-driven economies such as China.</a:t>
            </a:r>
            <a:endParaRPr lang="en-US" altLang="en-US" sz="2000">
              <a:latin typeface="Times" pitchFamily="84" charset="0"/>
            </a:endParaRPr>
          </a:p>
        </p:txBody>
      </p:sp>
      <p:sp>
        <p:nvSpPr>
          <p:cNvPr id="17411" name="Rectangle 3">
            <a:extLst>
              <a:ext uri="{FF2B5EF4-FFF2-40B4-BE49-F238E27FC236}">
                <a16:creationId xmlns:a16="http://schemas.microsoft.com/office/drawing/2014/main" id="{B21F47AF-2CA5-D371-36C2-BCF30F4F2C6D}"/>
              </a:ext>
            </a:extLst>
          </p:cNvPr>
          <p:cNvSpPr>
            <a:spLocks noGrp="1" noChangeArrowheads="1"/>
          </p:cNvSpPr>
          <p:nvPr>
            <p:ph type="ctrTitle"/>
          </p:nvPr>
        </p:nvSpPr>
        <p:spPr>
          <a:xfrm>
            <a:off x="381000" y="152400"/>
            <a:ext cx="8458200" cy="609600"/>
          </a:xfrm>
          <a:solidFill>
            <a:srgbClr val="FFFF00"/>
          </a:solidFill>
          <a:ln w="57150" cmpd="thinThick">
            <a:solidFill>
              <a:schemeClr val="tx1"/>
            </a:solidFill>
            <a:miter lim="800000"/>
            <a:headEnd/>
            <a:tailEnd/>
          </a:ln>
        </p:spPr>
        <p:txBody>
          <a:bodyPr anchor="ctr"/>
          <a:lstStyle/>
          <a:p>
            <a:r>
              <a:rPr lang="en-US" altLang="en-US" sz="1700" b="1"/>
              <a:t>How Did Housing Market Dynamics Lead to the Current Economic Downturn?</a:t>
            </a:r>
            <a:endParaRPr lang="en-US" altLang="en-US" sz="4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9CDAA197-7B00-AE1C-6ECD-F6EFCB10989C}"/>
              </a:ext>
            </a:extLst>
          </p:cNvPr>
          <p:cNvSpPr>
            <a:spLocks noGrp="1" noChangeArrowheads="1"/>
          </p:cNvSpPr>
          <p:nvPr>
            <p:ph type="ctrTitle"/>
          </p:nvPr>
        </p:nvSpPr>
        <p:spPr>
          <a:xfrm>
            <a:off x="1447800" y="152400"/>
            <a:ext cx="6629400" cy="762000"/>
          </a:xfrm>
          <a:solidFill>
            <a:srgbClr val="FFFF00"/>
          </a:solidFill>
          <a:ln w="57150" cmpd="thinThick">
            <a:solidFill>
              <a:schemeClr val="tx1"/>
            </a:solidFill>
            <a:miter lim="800000"/>
            <a:headEnd/>
            <a:tailEnd/>
          </a:ln>
        </p:spPr>
        <p:txBody>
          <a:bodyPr anchor="ctr"/>
          <a:lstStyle/>
          <a:p>
            <a:r>
              <a:rPr lang="en-US" altLang="en-US" sz="1700" b="1"/>
              <a:t>The Current Economic Outlook in the United States:</a:t>
            </a:r>
            <a:br>
              <a:rPr lang="en-US" altLang="en-US" sz="1700" b="1"/>
            </a:br>
            <a:r>
              <a:rPr lang="en-US" altLang="en-US" sz="1700" b="1"/>
              <a:t>Short Term Declines in 2009, Gradual Recovery in 2010</a:t>
            </a:r>
            <a:endParaRPr lang="en-US" altLang="en-US" sz="4400"/>
          </a:p>
        </p:txBody>
      </p:sp>
      <p:pic>
        <p:nvPicPr>
          <p:cNvPr id="79876" name="Picture 4">
            <a:extLst>
              <a:ext uri="{FF2B5EF4-FFF2-40B4-BE49-F238E27FC236}">
                <a16:creationId xmlns:a16="http://schemas.microsoft.com/office/drawing/2014/main" id="{32E98D54-3181-9EF3-7B52-FD96F8A98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973888" cy="5065713"/>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A2122048-6557-306A-005A-8A2711B73046}"/>
              </a:ext>
            </a:extLst>
          </p:cNvPr>
          <p:cNvSpPr txBox="1">
            <a:spLocks noChangeArrowheads="1"/>
          </p:cNvSpPr>
          <p:nvPr/>
        </p:nvSpPr>
        <p:spPr bwMode="auto">
          <a:xfrm>
            <a:off x="457200" y="685800"/>
            <a:ext cx="8153400" cy="32988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828800"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84" charset="0"/>
              <a:buChar char="•"/>
            </a:pPr>
            <a:r>
              <a:rPr lang="en-US" altLang="en-US" sz="1600" b="1">
                <a:solidFill>
                  <a:srgbClr val="000000"/>
                </a:solidFill>
                <a:latin typeface="Times" pitchFamily="84" charset="0"/>
              </a:rPr>
              <a:t>Expand the level of regulatory oversight to non-bank financial institutions that offer bank equivalent products, e.g. mortgage-backed securities.</a:t>
            </a:r>
          </a:p>
          <a:p>
            <a:pPr algn="just">
              <a:buFont typeface="Times" pitchFamily="84" charset="0"/>
              <a:buChar char="•"/>
            </a:pPr>
            <a:r>
              <a:rPr lang="en-US" altLang="en-US" sz="1600" b="1">
                <a:solidFill>
                  <a:srgbClr val="000000"/>
                </a:solidFill>
                <a:latin typeface="Times" pitchFamily="84" charset="0"/>
              </a:rPr>
              <a:t>Adopt low interest rates to stimulate consumption and investment spending</a:t>
            </a:r>
          </a:p>
          <a:p>
            <a:pPr algn="just">
              <a:buFont typeface="Times" pitchFamily="84" charset="0"/>
              <a:buChar char="•"/>
            </a:pPr>
            <a:r>
              <a:rPr lang="en-US" altLang="en-US" sz="1600" b="1">
                <a:solidFill>
                  <a:srgbClr val="000000"/>
                </a:solidFill>
                <a:latin typeface="Times" pitchFamily="84" charset="0"/>
              </a:rPr>
              <a:t>Provide guarantees and low interest loans to financial institutions to maintain lending and liquidity</a:t>
            </a:r>
          </a:p>
          <a:p>
            <a:pPr algn="just">
              <a:buFont typeface="Times" pitchFamily="84" charset="0"/>
              <a:buChar char="•"/>
            </a:pPr>
            <a:r>
              <a:rPr lang="en-US" altLang="en-US" sz="1600" b="1">
                <a:solidFill>
                  <a:srgbClr val="000000"/>
                </a:solidFill>
                <a:latin typeface="Times" pitchFamily="84" charset="0"/>
              </a:rPr>
              <a:t>Accelerate mergers and acquisitions to facilitate financial stability</a:t>
            </a:r>
          </a:p>
          <a:p>
            <a:pPr algn="just">
              <a:buFont typeface="Times" pitchFamily="84" charset="0"/>
              <a:buChar char="•"/>
            </a:pPr>
            <a:r>
              <a:rPr lang="en-US" altLang="en-US" sz="1600" b="1">
                <a:solidFill>
                  <a:srgbClr val="000000"/>
                </a:solidFill>
                <a:latin typeface="Times" pitchFamily="84" charset="0"/>
              </a:rPr>
              <a:t>Use public assets to increase equity holdings of selected private institutions to restore credit and liquidity levels</a:t>
            </a:r>
          </a:p>
          <a:p>
            <a:pPr algn="just">
              <a:buFont typeface="Times" pitchFamily="84" charset="0"/>
              <a:buChar char="•"/>
            </a:pPr>
            <a:r>
              <a:rPr lang="en-US" altLang="en-US" sz="1600" b="1">
                <a:solidFill>
                  <a:srgbClr val="000000"/>
                </a:solidFill>
                <a:latin typeface="Times" pitchFamily="84" charset="0"/>
              </a:rPr>
              <a:t>Expand deposit insurance coverage for banking institutions</a:t>
            </a:r>
          </a:p>
          <a:p>
            <a:pPr algn="just">
              <a:buFont typeface="Times" pitchFamily="84" charset="0"/>
              <a:buChar char="•"/>
            </a:pPr>
            <a:r>
              <a:rPr lang="en-US" altLang="en-US" sz="1600" b="1">
                <a:solidFill>
                  <a:srgbClr val="000000"/>
                </a:solidFill>
                <a:latin typeface="Times" pitchFamily="84" charset="0"/>
              </a:rPr>
              <a:t>Expand funding to banks to reduce mortgage rate defaults</a:t>
            </a:r>
          </a:p>
          <a:p>
            <a:pPr>
              <a:buFont typeface="Times" pitchFamily="84" charset="0"/>
              <a:buChar char="•"/>
            </a:pPr>
            <a:r>
              <a:rPr lang="en-US" altLang="en-US" sz="1600" b="1">
                <a:solidFill>
                  <a:srgbClr val="000000"/>
                </a:solidFill>
                <a:latin typeface="Times" pitchFamily="84" charset="0"/>
              </a:rPr>
              <a:t>Adopt fiscal stimulus legislation that includes tax cuts to stimulate consumer spending, along with an expansion of public spending to offset declines in private sector withdrawals</a:t>
            </a:r>
          </a:p>
        </p:txBody>
      </p:sp>
      <p:sp>
        <p:nvSpPr>
          <p:cNvPr id="18435" name="Rectangle 3">
            <a:extLst>
              <a:ext uri="{FF2B5EF4-FFF2-40B4-BE49-F238E27FC236}">
                <a16:creationId xmlns:a16="http://schemas.microsoft.com/office/drawing/2014/main" id="{C593F85C-784D-0AD7-6724-EF5B414E0B42}"/>
              </a:ext>
            </a:extLst>
          </p:cNvPr>
          <p:cNvSpPr>
            <a:spLocks noGrp="1" noChangeArrowheads="1"/>
          </p:cNvSpPr>
          <p:nvPr>
            <p:ph type="ctrTitle"/>
          </p:nvPr>
        </p:nvSpPr>
        <p:spPr>
          <a:xfrm>
            <a:off x="1371600" y="152400"/>
            <a:ext cx="6248400" cy="457200"/>
          </a:xfrm>
          <a:solidFill>
            <a:srgbClr val="FFFF00"/>
          </a:solidFill>
          <a:ln w="57150" cmpd="thinThick">
            <a:solidFill>
              <a:schemeClr val="tx1"/>
            </a:solidFill>
            <a:miter lim="800000"/>
            <a:headEnd/>
            <a:tailEnd/>
          </a:ln>
        </p:spPr>
        <p:txBody>
          <a:bodyPr anchor="ctr"/>
          <a:lstStyle/>
          <a:p>
            <a:r>
              <a:rPr lang="en-US" altLang="en-US" sz="2400" b="1"/>
              <a:t>Policy Options to Offset a Recession</a:t>
            </a:r>
            <a:endParaRPr lang="en-US" altLang="en-US" sz="4400"/>
          </a:p>
        </p:txBody>
      </p:sp>
      <p:pic>
        <p:nvPicPr>
          <p:cNvPr id="18436" name="Picture 4">
            <a:extLst>
              <a:ext uri="{FF2B5EF4-FFF2-40B4-BE49-F238E27FC236}">
                <a16:creationId xmlns:a16="http://schemas.microsoft.com/office/drawing/2014/main" id="{DE96CA34-E0E6-1245-B689-C8E5C7BF5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14800"/>
            <a:ext cx="4419600" cy="2513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0F16E04F-43E3-2ABE-C5BE-85DF12D10235}"/>
              </a:ext>
            </a:extLst>
          </p:cNvPr>
          <p:cNvSpPr txBox="1">
            <a:spLocks noChangeArrowheads="1"/>
          </p:cNvSpPr>
          <p:nvPr/>
        </p:nvSpPr>
        <p:spPr bwMode="auto">
          <a:xfrm>
            <a:off x="533400" y="685800"/>
            <a:ext cx="8382000" cy="57435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828800"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buFont typeface="Times" pitchFamily="84" charset="0"/>
              <a:buChar char="•"/>
            </a:pPr>
            <a:r>
              <a:rPr lang="en-US" altLang="en-US" sz="1600" b="1">
                <a:solidFill>
                  <a:srgbClr val="000000"/>
                </a:solidFill>
                <a:latin typeface="Times" pitchFamily="84" charset="0"/>
              </a:rPr>
              <a:t>Although housing prices entered a major decline as far back as 2007, overall economic activity did not begin to slow until the latter part of the year.  By 2008, banks faced major credit shortages, leading to mergers and defaults, with the effective demise of traditional investment banks such as Lehman Brothers, Merrill Lynch, and JP Morgan Chase.  (Merrill Lynch was acquired by Bank of America in 2007).</a:t>
            </a:r>
          </a:p>
          <a:p>
            <a:pPr algn="just">
              <a:buFont typeface="Times" pitchFamily="84" charset="0"/>
              <a:buChar char="•"/>
            </a:pPr>
            <a:r>
              <a:rPr lang="en-US" altLang="en-US" sz="1600" b="1">
                <a:solidFill>
                  <a:srgbClr val="000000"/>
                </a:solidFill>
                <a:latin typeface="Times" pitchFamily="84" charset="0"/>
              </a:rPr>
              <a:t>The initial response of Congress to bank credit shortages was to adopt the $200 billion  Temporary Asset Relief Program (TARP), whose initial purpose was to provide US Treasury funding to purchase “toxic”, i.e. underperforming bank assets.  When this did not work, the US Treasury shifted to direct cash injections into banks, followed by Congressional hearings on whether troubled firms such as General Motors should qualify for federal funding to offset falling sales as credit shortages expanded.  </a:t>
            </a:r>
          </a:p>
          <a:p>
            <a:pPr algn="just">
              <a:buFont typeface="Times" pitchFamily="84" charset="0"/>
              <a:buChar char="•"/>
            </a:pPr>
            <a:r>
              <a:rPr lang="en-US" altLang="en-US" sz="1600" b="1">
                <a:solidFill>
                  <a:srgbClr val="000000"/>
                </a:solidFill>
                <a:latin typeface="Times" pitchFamily="84" charset="0"/>
              </a:rPr>
              <a:t>As the U.S. economy shrank by an annual rate of 6 percent during the last quarter of 2008, other countries enacted a similar series of stimulus packages designed to offset declining sales and credit. </a:t>
            </a:r>
          </a:p>
          <a:p>
            <a:pPr>
              <a:buFont typeface="Times" pitchFamily="84" charset="0"/>
              <a:buChar char="•"/>
            </a:pPr>
            <a:r>
              <a:rPr lang="en-US" altLang="en-US" sz="1600" b="1">
                <a:solidFill>
                  <a:srgbClr val="000000"/>
                </a:solidFill>
                <a:latin typeface="Times" pitchFamily="84" charset="0"/>
              </a:rPr>
              <a:t>Following the election of Barack Obama in 2008, the U.S. Congress enacted a $787 billion stimulus package to provide tax cuts and increased federal spending, primarily on infrastructure, to stimulate aggregate demand.  </a:t>
            </a:r>
          </a:p>
          <a:p>
            <a:pPr>
              <a:buFont typeface="Times" pitchFamily="84" charset="0"/>
              <a:buChar char="•"/>
            </a:pPr>
            <a:r>
              <a:rPr lang="en-US" altLang="en-US" sz="1600" b="1">
                <a:solidFill>
                  <a:srgbClr val="000000"/>
                </a:solidFill>
                <a:latin typeface="Times" pitchFamily="84" charset="0"/>
              </a:rPr>
              <a:t>In the short run, the global economic downturn has not yet reached an apparent bottom, with revised forecasts now calling for a recovery toward the latter part of 2009 or in 2010. More global summits appear to be in order, with some calling for a major overall of global financial institutions such as the IMF and the World Bank.</a:t>
            </a:r>
          </a:p>
          <a:p>
            <a:pPr algn="just">
              <a:buFont typeface="Times" pitchFamily="84" charset="0"/>
              <a:buChar char="•"/>
            </a:pPr>
            <a:r>
              <a:rPr lang="en-US" altLang="en-US" sz="1600" b="1">
                <a:solidFill>
                  <a:srgbClr val="000000"/>
                </a:solidFill>
                <a:latin typeface="Times" pitchFamily="84" charset="0"/>
              </a:rPr>
              <a:t>Historical evidence indicates that every major recession eventually ends with an infusion of credit and spending, and the current episode seems little different.</a:t>
            </a:r>
          </a:p>
        </p:txBody>
      </p:sp>
      <p:sp>
        <p:nvSpPr>
          <p:cNvPr id="19459" name="Rectangle 3">
            <a:extLst>
              <a:ext uri="{FF2B5EF4-FFF2-40B4-BE49-F238E27FC236}">
                <a16:creationId xmlns:a16="http://schemas.microsoft.com/office/drawing/2014/main" id="{D0FC0E47-0013-991B-3153-4AD54DA9F0EE}"/>
              </a:ext>
            </a:extLst>
          </p:cNvPr>
          <p:cNvSpPr>
            <a:spLocks noGrp="1" noChangeArrowheads="1"/>
          </p:cNvSpPr>
          <p:nvPr>
            <p:ph type="ctrTitle"/>
          </p:nvPr>
        </p:nvSpPr>
        <p:spPr>
          <a:xfrm>
            <a:off x="762000" y="152400"/>
            <a:ext cx="7772400" cy="457200"/>
          </a:xfrm>
          <a:solidFill>
            <a:srgbClr val="FFFF00"/>
          </a:solidFill>
          <a:ln w="57150" cmpd="thinThick">
            <a:solidFill>
              <a:schemeClr val="tx1"/>
            </a:solidFill>
            <a:miter lim="800000"/>
            <a:headEnd/>
            <a:tailEnd/>
          </a:ln>
        </p:spPr>
        <p:txBody>
          <a:bodyPr anchor="ctr"/>
          <a:lstStyle/>
          <a:p>
            <a:r>
              <a:rPr lang="en-US" altLang="en-US" sz="2400" b="1"/>
              <a:t>Policy Responses to the Current Recession</a:t>
            </a:r>
            <a:endParaRPr lang="en-US" altLang="en-US" sz="4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98C858BB-D327-36CB-61D1-EB60908C54AA}"/>
              </a:ext>
            </a:extLst>
          </p:cNvPr>
          <p:cNvSpPr>
            <a:spLocks noGrp="1" noChangeArrowheads="1"/>
          </p:cNvSpPr>
          <p:nvPr>
            <p:ph type="ctrTitle"/>
          </p:nvPr>
        </p:nvSpPr>
        <p:spPr>
          <a:xfrm>
            <a:off x="1981200" y="152400"/>
            <a:ext cx="5181600" cy="685800"/>
          </a:xfrm>
          <a:solidFill>
            <a:srgbClr val="FFFF00"/>
          </a:solidFill>
          <a:ln w="57150" cmpd="thinThick">
            <a:solidFill>
              <a:schemeClr val="tx1"/>
            </a:solidFill>
            <a:miter lim="800000"/>
            <a:headEnd/>
            <a:tailEnd/>
          </a:ln>
        </p:spPr>
        <p:txBody>
          <a:bodyPr anchor="ctr"/>
          <a:lstStyle/>
          <a:p>
            <a:r>
              <a:rPr lang="en-US" altLang="en-US" sz="2400" b="1"/>
              <a:t>The G-20 Summit</a:t>
            </a:r>
            <a:br>
              <a:rPr lang="en-US" altLang="en-US" sz="2400" b="1"/>
            </a:br>
            <a:r>
              <a:rPr lang="en-US" altLang="en-US" sz="1800" b="1"/>
              <a:t>London, UK - April 2, 2009</a:t>
            </a:r>
            <a:endParaRPr lang="en-US" altLang="en-US" sz="4400"/>
          </a:p>
        </p:txBody>
      </p:sp>
      <p:pic>
        <p:nvPicPr>
          <p:cNvPr id="67596" name="Picture 12">
            <a:extLst>
              <a:ext uri="{FF2B5EF4-FFF2-40B4-BE49-F238E27FC236}">
                <a16:creationId xmlns:a16="http://schemas.microsoft.com/office/drawing/2014/main" id="{EA16CC18-B71C-8572-8BC1-1F0FB0E33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6726238" cy="56896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3DBF307-9449-9A40-6ED6-86097D7789DD}"/>
              </a:ext>
            </a:extLst>
          </p:cNvPr>
          <p:cNvSpPr>
            <a:spLocks noGrp="1" noChangeArrowheads="1"/>
          </p:cNvSpPr>
          <p:nvPr>
            <p:ph type="ctrTitle"/>
          </p:nvPr>
        </p:nvSpPr>
        <p:spPr>
          <a:xfrm>
            <a:off x="2667000" y="114300"/>
            <a:ext cx="3276600" cy="685800"/>
          </a:xfrm>
          <a:solidFill>
            <a:srgbClr val="FFFF00"/>
          </a:solidFill>
          <a:ln w="57150" cmpd="thinThick">
            <a:solidFill>
              <a:schemeClr val="tx1"/>
            </a:solidFill>
            <a:miter lim="800000"/>
            <a:headEnd/>
            <a:tailEnd/>
          </a:ln>
        </p:spPr>
        <p:txBody>
          <a:bodyPr anchor="ctr"/>
          <a:lstStyle/>
          <a:p>
            <a:r>
              <a:rPr lang="en-US" altLang="en-US" sz="2400" b="1"/>
              <a:t>G-20 Commitments:</a:t>
            </a:r>
            <a:endParaRPr lang="en-US" altLang="en-US" sz="4400"/>
          </a:p>
        </p:txBody>
      </p:sp>
      <p:sp>
        <p:nvSpPr>
          <p:cNvPr id="69636" name="Rectangle 4">
            <a:extLst>
              <a:ext uri="{FF2B5EF4-FFF2-40B4-BE49-F238E27FC236}">
                <a16:creationId xmlns:a16="http://schemas.microsoft.com/office/drawing/2014/main" id="{21E1C34B-1E09-330E-7D23-5DD5D33FC88B}"/>
              </a:ext>
            </a:extLst>
          </p:cNvPr>
          <p:cNvSpPr>
            <a:spLocks noChangeArrowheads="1"/>
          </p:cNvSpPr>
          <p:nvPr/>
        </p:nvSpPr>
        <p:spPr bwMode="auto">
          <a:xfrm>
            <a:off x="1066800" y="990600"/>
            <a:ext cx="6858000" cy="5410200"/>
          </a:xfrm>
          <a:prstGeom prst="rect">
            <a:avLst/>
          </a:prstGeom>
          <a:solidFill>
            <a:schemeClr val="bg1"/>
          </a:solidFill>
          <a:ln w="57150" cmpd="thinThick">
            <a:solidFill>
              <a:schemeClr val="tx1"/>
            </a:solidFill>
            <a:miter lim="800000"/>
            <a:headEnd/>
            <a:tailEnd/>
          </a:ln>
        </p:spPr>
        <p:txBody>
          <a:bodyPr anchor="ctr"/>
          <a:lstStyle>
            <a:lvl1pPr algn="ctr">
              <a:defRPr sz="4400">
                <a:solidFill>
                  <a:schemeClr val="tx2"/>
                </a:solidFill>
                <a:latin typeface="Arial" panose="020B0604020202020204" pitchFamily="34" charset="0"/>
                <a:ea typeface="ＭＳ Ｐゴシック" panose="020B0600070205080204" pitchFamily="34" charset="-128"/>
              </a:defRPr>
            </a:lvl1pPr>
            <a:lvl2pPr algn="ctr">
              <a:defRPr sz="4400">
                <a:solidFill>
                  <a:schemeClr val="tx2"/>
                </a:solidFill>
                <a:latin typeface="Arial" panose="020B0604020202020204" pitchFamily="34" charset="0"/>
                <a:ea typeface="ＭＳ Ｐゴシック" panose="020B0600070205080204" pitchFamily="34" charset="-128"/>
              </a:defRPr>
            </a:lvl2pPr>
            <a:lvl3pPr algn="ctr">
              <a:defRPr sz="4400">
                <a:solidFill>
                  <a:schemeClr val="tx2"/>
                </a:solidFill>
                <a:latin typeface="Arial" panose="020B0604020202020204" pitchFamily="34" charset="0"/>
                <a:ea typeface="ＭＳ Ｐゴシック" panose="020B0600070205080204" pitchFamily="34" charset="-128"/>
              </a:defRPr>
            </a:lvl3pPr>
            <a:lvl4pPr algn="ctr">
              <a:defRPr sz="4400">
                <a:solidFill>
                  <a:schemeClr val="tx2"/>
                </a:solidFill>
                <a:latin typeface="Arial" panose="020B0604020202020204" pitchFamily="34" charset="0"/>
                <a:ea typeface="ＭＳ Ｐゴシック" panose="020B0600070205080204" pitchFamily="34" charset="-128"/>
              </a:defRPr>
            </a:lvl4pPr>
            <a:lvl5pPr algn="ctr">
              <a:defRPr sz="4400">
                <a:solidFill>
                  <a:schemeClr val="tx2"/>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just" eaLnBrk="1" hangingPunct="1"/>
            <a:r>
              <a:rPr lang="en-US" altLang="en-US" sz="1700" dirty="0"/>
              <a:t>Coordinate global fiscal and monetary policy expansion through tax cuts and temporary increases in deficit spending.</a:t>
            </a:r>
          </a:p>
          <a:p>
            <a:pPr algn="just" eaLnBrk="1" hangingPunct="1"/>
            <a:br>
              <a:rPr lang="en-US" altLang="en-US" sz="1700" dirty="0"/>
            </a:br>
            <a:r>
              <a:rPr lang="en-US" altLang="en-US" sz="1700" dirty="0"/>
              <a:t>Provide additional funding to the IMF and World Bank to assist developing economies in offsetting the declines in regional growth ($50 billion for the IMF to developing countries).</a:t>
            </a:r>
          </a:p>
          <a:p>
            <a:pPr algn="just" eaLnBrk="1" hangingPunct="1"/>
            <a:br>
              <a:rPr lang="en-US" altLang="en-US" sz="1700" dirty="0"/>
            </a:br>
            <a:r>
              <a:rPr lang="en-US" altLang="en-US" sz="1700" dirty="0"/>
              <a:t>Engage in systematic reform of financial institutions through higher capital reserves for banks, expanded oversight of non-bank financial institutions, shrinkage of tax havens around the world, and a reform of credit rating agencies to provide banks with greater transparency in adopting loan portfolio choices.</a:t>
            </a:r>
          </a:p>
          <a:p>
            <a:pPr algn="just" eaLnBrk="1" hangingPunct="1"/>
            <a:br>
              <a:rPr lang="en-US" altLang="en-US" sz="1700" dirty="0"/>
            </a:br>
            <a:r>
              <a:rPr lang="en-US" altLang="en-US" sz="1700" dirty="0"/>
              <a:t>Maintain a commitment to the WTO process of expanding global trade and investment and an avoidance of protectionist measures.</a:t>
            </a:r>
            <a:br>
              <a:rPr lang="en-US" altLang="en-US" sz="1700" dirty="0"/>
            </a:br>
            <a:r>
              <a:rPr lang="en-US" altLang="en-US" sz="1700" dirty="0"/>
              <a:t>Adopt longer-term measures that are consistent with ongoing concerns over global climate change through an expansion of green technologies.</a:t>
            </a:r>
            <a:endParaRPr lang="en-US"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B048"/>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4EDE1BB-635F-CAE2-19BF-27E6D549C5E0}"/>
              </a:ext>
            </a:extLst>
          </p:cNvPr>
          <p:cNvSpPr>
            <a:spLocks noGrp="1" noChangeArrowheads="1"/>
          </p:cNvSpPr>
          <p:nvPr>
            <p:ph type="title"/>
          </p:nvPr>
        </p:nvSpPr>
        <p:spPr>
          <a:xfrm>
            <a:off x="685800" y="228600"/>
            <a:ext cx="7696200" cy="1143000"/>
          </a:xfrm>
          <a:solidFill>
            <a:srgbClr val="FFFF00"/>
          </a:solidFill>
          <a:ln w="28575">
            <a:solidFill>
              <a:schemeClr val="tx1"/>
            </a:solidFill>
            <a:miter lim="800000"/>
            <a:headEnd/>
            <a:tailEnd/>
          </a:ln>
        </p:spPr>
        <p:txBody>
          <a:bodyPr/>
          <a:lstStyle/>
          <a:p>
            <a:r>
              <a:rPr lang="en-US" altLang="en-US" sz="2000" b="1" dirty="0"/>
              <a:t>Despite Periodic Downturns, the Global Economy Has Generally Enjoyed Rising Per Capita Real Income Since the End of the Second World War</a:t>
            </a:r>
            <a:endParaRPr lang="en-US" altLang="en-US" dirty="0"/>
          </a:p>
        </p:txBody>
      </p:sp>
      <p:pic>
        <p:nvPicPr>
          <p:cNvPr id="7172" name="Picture 4">
            <a:extLst>
              <a:ext uri="{FF2B5EF4-FFF2-40B4-BE49-F238E27FC236}">
                <a16:creationId xmlns:a16="http://schemas.microsoft.com/office/drawing/2014/main" id="{C9EBB483-BF11-AEFB-182C-2D8A917FDFB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38200" y="1676400"/>
            <a:ext cx="7467600" cy="4173538"/>
          </a:xfrm>
          <a:noFill/>
          <a:ln w="57150" cmpd="thinThick">
            <a:solidFill>
              <a:schemeClr val="tx1"/>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3BD53E22-6040-6620-F77C-12A930DDA57E}"/>
              </a:ext>
            </a:extLst>
          </p:cNvPr>
          <p:cNvSpPr txBox="1">
            <a:spLocks noChangeArrowheads="1"/>
          </p:cNvSpPr>
          <p:nvPr/>
        </p:nvSpPr>
        <p:spPr bwMode="auto">
          <a:xfrm>
            <a:off x="533400" y="762000"/>
            <a:ext cx="8153400" cy="574357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828800" indent="-457200">
              <a:defRPr sz="2400">
                <a:solidFill>
                  <a:schemeClr val="tx1"/>
                </a:solidFill>
                <a:latin typeface="Arial" panose="020B0604020202020204" pitchFamily="34" charset="0"/>
                <a:ea typeface="ＭＳ Ｐゴシック" panose="020B0600070205080204" pitchFamily="34" charset="-128"/>
              </a:defRPr>
            </a:lvl4pPr>
            <a:lvl5pPr marL="2286000" indent="-45720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buFont typeface="Times" pitchFamily="84" charset="0"/>
              <a:buChar char="•"/>
            </a:pPr>
            <a:r>
              <a:rPr lang="en-US" altLang="en-US" sz="1600" b="1">
                <a:solidFill>
                  <a:srgbClr val="000000"/>
                </a:solidFill>
                <a:latin typeface="Times" pitchFamily="84" charset="0"/>
              </a:rPr>
              <a:t>Developing economies have seen the initial impact of the global recession in terms of a </a:t>
            </a:r>
            <a:r>
              <a:rPr lang="en-US" altLang="en-US" sz="1600" b="1" u="sng">
                <a:solidFill>
                  <a:srgbClr val="000000"/>
                </a:solidFill>
                <a:latin typeface="Times" pitchFamily="84" charset="0"/>
              </a:rPr>
              <a:t>decline in primary commodity prices</a:t>
            </a:r>
            <a:r>
              <a:rPr lang="en-US" altLang="en-US" sz="1600" b="1">
                <a:solidFill>
                  <a:srgbClr val="000000"/>
                </a:solidFill>
                <a:latin typeface="Times" pitchFamily="84" charset="0"/>
              </a:rPr>
              <a:t> on which many depend.  Crude oil prices, which peaked at $147 a barrel in 2007 have fallen to a current range of $44-$50 a barrel, while agricultural commodities have seen similar declines.  Coffee, cocoa, palm oil prices have generally fallen in tandem with the decline in crude oil prices as consumer demand in major consuming countries has fallen.</a:t>
            </a:r>
          </a:p>
          <a:p>
            <a:pPr algn="just">
              <a:buFont typeface="Times" pitchFamily="84" charset="0"/>
              <a:buChar char="•"/>
            </a:pPr>
            <a:r>
              <a:rPr lang="en-US" altLang="en-US" sz="1600" b="1" u="sng">
                <a:solidFill>
                  <a:srgbClr val="000000"/>
                </a:solidFill>
                <a:latin typeface="Times" pitchFamily="84" charset="0"/>
              </a:rPr>
              <a:t>Foreign direct investment</a:t>
            </a:r>
            <a:r>
              <a:rPr lang="en-US" altLang="en-US" sz="1600" b="1">
                <a:solidFill>
                  <a:srgbClr val="000000"/>
                </a:solidFill>
                <a:latin typeface="Times" pitchFamily="84" charset="0"/>
              </a:rPr>
              <a:t>, on which economic growth in many developing economies has depended, has also entered a decline, creating a shortfall in aggregate savings and investment.  The World Bank has just issued a revised forecast for Africa’s growth, which was projected to expand at an annual rate of over 6 percent in 2007 but which is now projected to grow by no more than 3 percent in 2009, even as developed economies such as the US, Europe, China, and Japan face further projected declines in their respective GDP for the current year.</a:t>
            </a:r>
          </a:p>
          <a:p>
            <a:pPr algn="just">
              <a:buFont typeface="Times" pitchFamily="84" charset="0"/>
              <a:buChar char="•"/>
            </a:pPr>
            <a:r>
              <a:rPr lang="en-US" altLang="en-US" sz="1600" b="1" u="sng">
                <a:solidFill>
                  <a:srgbClr val="000000"/>
                </a:solidFill>
                <a:latin typeface="Times" pitchFamily="84" charset="0"/>
              </a:rPr>
              <a:t>Remittance from abroad</a:t>
            </a:r>
            <a:r>
              <a:rPr lang="en-US" altLang="en-US" sz="1600" b="1">
                <a:solidFill>
                  <a:srgbClr val="000000"/>
                </a:solidFill>
                <a:latin typeface="Times" pitchFamily="84" charset="0"/>
              </a:rPr>
              <a:t> that are earned in higher income countries where disapora populations are found are likely to decline as developed economy recession patterns unfold. </a:t>
            </a:r>
            <a:r>
              <a:rPr lang="en-US" altLang="en-US" sz="1400" b="1">
                <a:solidFill>
                  <a:srgbClr val="000000"/>
                </a:solidFill>
                <a:latin typeface="Times" pitchFamily="84" charset="0"/>
              </a:rPr>
              <a:t>(Remittances to Ethiopia accounted for 1.6% of GDP in 2006 (WB data)).</a:t>
            </a:r>
          </a:p>
          <a:p>
            <a:pPr>
              <a:buFont typeface="Times" pitchFamily="84" charset="0"/>
              <a:buChar char="•"/>
            </a:pPr>
            <a:r>
              <a:rPr lang="en-US" altLang="en-US" sz="1600" b="1" u="sng">
                <a:solidFill>
                  <a:srgbClr val="000000"/>
                </a:solidFill>
                <a:latin typeface="Times" pitchFamily="84" charset="0"/>
              </a:rPr>
              <a:t>The outlook for Ethiopia</a:t>
            </a:r>
            <a:r>
              <a:rPr lang="en-US" altLang="en-US" sz="1600" b="1">
                <a:solidFill>
                  <a:srgbClr val="000000"/>
                </a:solidFill>
                <a:latin typeface="Times" pitchFamily="84" charset="0"/>
              </a:rPr>
              <a:t>: Ethiopia’s exports of coffee, hides, flowers, and tchat may weaken, thus placing pressure on government finances in the near term.  As with many developing economies, Ethiopia may seek expanded international assistance through the IMF and the World Bank to offset declines in foreign direct investment and in weakening export markets.  In the short term, this will expand the current levels of external public debt and debt service ratios, thus lowering prospects for economic growth in the absence of a revival of key export markets.</a:t>
            </a:r>
          </a:p>
        </p:txBody>
      </p:sp>
      <p:sp>
        <p:nvSpPr>
          <p:cNvPr id="20483" name="Rectangle 3">
            <a:extLst>
              <a:ext uri="{FF2B5EF4-FFF2-40B4-BE49-F238E27FC236}">
                <a16:creationId xmlns:a16="http://schemas.microsoft.com/office/drawing/2014/main" id="{A8344BCF-D279-B579-BA3D-61C756E8156A}"/>
              </a:ext>
            </a:extLst>
          </p:cNvPr>
          <p:cNvSpPr>
            <a:spLocks noGrp="1" noChangeArrowheads="1"/>
          </p:cNvSpPr>
          <p:nvPr>
            <p:ph type="ctrTitle"/>
          </p:nvPr>
        </p:nvSpPr>
        <p:spPr>
          <a:xfrm>
            <a:off x="762000" y="152400"/>
            <a:ext cx="7772400" cy="457200"/>
          </a:xfrm>
          <a:solidFill>
            <a:srgbClr val="FFFF00"/>
          </a:solidFill>
          <a:ln w="57150" cmpd="thinThick">
            <a:solidFill>
              <a:schemeClr val="tx1"/>
            </a:solidFill>
            <a:miter lim="800000"/>
            <a:headEnd/>
            <a:tailEnd/>
          </a:ln>
        </p:spPr>
        <p:txBody>
          <a:bodyPr anchor="ctr"/>
          <a:lstStyle/>
          <a:p>
            <a:r>
              <a:rPr lang="en-US" altLang="en-US" sz="2400" b="1"/>
              <a:t>How Are Developing Economies Affected?</a:t>
            </a:r>
            <a:endParaRPr lang="en-US" altLang="en-US" sz="4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id="{90522566-8359-2972-B6AB-D530DAADB233}"/>
              </a:ext>
            </a:extLst>
          </p:cNvPr>
          <p:cNvSpPr>
            <a:spLocks noGrp="1" noChangeArrowheads="1"/>
          </p:cNvSpPr>
          <p:nvPr>
            <p:ph type="ctrTitle"/>
          </p:nvPr>
        </p:nvSpPr>
        <p:spPr>
          <a:xfrm>
            <a:off x="762000" y="381000"/>
            <a:ext cx="7772400" cy="990600"/>
          </a:xfrm>
          <a:solidFill>
            <a:srgbClr val="FFFF00"/>
          </a:solidFill>
          <a:ln w="57150" cmpd="thinThick">
            <a:solidFill>
              <a:schemeClr val="tx1"/>
            </a:solidFill>
            <a:miter lim="800000"/>
            <a:headEnd/>
            <a:tailEnd/>
          </a:ln>
        </p:spPr>
        <p:txBody>
          <a:bodyPr anchor="ctr"/>
          <a:lstStyle/>
          <a:p>
            <a:r>
              <a:rPr lang="en-US" altLang="en-US" sz="1900" b="1"/>
              <a:t>Relative Magnitudes of Capital Flows to Developing Economies:</a:t>
            </a:r>
            <a:br>
              <a:rPr lang="en-US" altLang="en-US" sz="1900" b="1"/>
            </a:br>
            <a:r>
              <a:rPr lang="en-US" altLang="en-US" sz="1400" b="1"/>
              <a:t>FDI, Private Debt and Portfolio Equity, along with Remittances have exceeded official development assistance by substantial margins</a:t>
            </a:r>
            <a:endParaRPr lang="en-US" altLang="en-US" sz="4400"/>
          </a:p>
        </p:txBody>
      </p:sp>
      <p:pic>
        <p:nvPicPr>
          <p:cNvPr id="73732" name="Picture 4">
            <a:extLst>
              <a:ext uri="{FF2B5EF4-FFF2-40B4-BE49-F238E27FC236}">
                <a16:creationId xmlns:a16="http://schemas.microsoft.com/office/drawing/2014/main" id="{E678472A-B69E-2A6B-A942-7AEE600E6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620000" cy="4879975"/>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4F31966-36CC-F503-D176-6B33B76CE8D4}"/>
              </a:ext>
            </a:extLst>
          </p:cNvPr>
          <p:cNvSpPr>
            <a:spLocks noGrp="1" noChangeArrowheads="1"/>
          </p:cNvSpPr>
          <p:nvPr>
            <p:ph type="ctrTitle"/>
          </p:nvPr>
        </p:nvSpPr>
        <p:spPr>
          <a:xfrm>
            <a:off x="762000" y="152400"/>
            <a:ext cx="7696200" cy="1219200"/>
          </a:xfrm>
          <a:solidFill>
            <a:srgbClr val="FFFF00"/>
          </a:solidFill>
          <a:ln w="57150" cmpd="thinThick">
            <a:solidFill>
              <a:schemeClr val="tx1"/>
            </a:solidFill>
            <a:miter lim="800000"/>
            <a:headEnd/>
            <a:tailEnd/>
          </a:ln>
        </p:spPr>
        <p:txBody>
          <a:bodyPr anchor="ctr"/>
          <a:lstStyle/>
          <a:p>
            <a:r>
              <a:rPr lang="en-US" altLang="en-US" sz="1800" b="1"/>
              <a:t>Economic Recovery Must Address Longer Term Structural Issues:</a:t>
            </a:r>
            <a:br>
              <a:rPr lang="en-US" altLang="en-US" sz="1800" b="1"/>
            </a:br>
            <a:r>
              <a:rPr lang="en-US" altLang="en-US" sz="1400" b="1"/>
              <a:t>Commodity Prices Display Secular Declines that in the presence of population growth and global competition can only be offset by productivity increases and product and factor substitution</a:t>
            </a:r>
            <a:endParaRPr lang="en-US" altLang="en-US" sz="4400"/>
          </a:p>
        </p:txBody>
      </p:sp>
      <p:pic>
        <p:nvPicPr>
          <p:cNvPr id="75780" name="Picture 4">
            <a:extLst>
              <a:ext uri="{FF2B5EF4-FFF2-40B4-BE49-F238E27FC236}">
                <a16:creationId xmlns:a16="http://schemas.microsoft.com/office/drawing/2014/main" id="{A93BB57D-97B0-67A6-0BC0-479EE7823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4191000" cy="288925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5">
            <a:extLst>
              <a:ext uri="{FF2B5EF4-FFF2-40B4-BE49-F238E27FC236}">
                <a16:creationId xmlns:a16="http://schemas.microsoft.com/office/drawing/2014/main" id="{EC029F9F-FB0D-E3D1-F7E9-3D7A846BB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4495800" cy="3205163"/>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2B048"/>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2D5288E-10B0-B120-F92F-3057885E09B6}"/>
              </a:ext>
            </a:extLst>
          </p:cNvPr>
          <p:cNvSpPr>
            <a:spLocks noGrp="1" noChangeArrowheads="1"/>
          </p:cNvSpPr>
          <p:nvPr>
            <p:ph type="title"/>
          </p:nvPr>
        </p:nvSpPr>
        <p:spPr>
          <a:xfrm>
            <a:off x="304800" y="228600"/>
            <a:ext cx="8382000" cy="685800"/>
          </a:xfrm>
          <a:solidFill>
            <a:srgbClr val="FFFF00"/>
          </a:solidFill>
          <a:ln w="57150" cmpd="thinThick">
            <a:solidFill>
              <a:schemeClr val="tx1"/>
            </a:solidFill>
            <a:miter lim="800000"/>
            <a:headEnd/>
            <a:tailEnd/>
          </a:ln>
        </p:spPr>
        <p:txBody>
          <a:bodyPr/>
          <a:lstStyle/>
          <a:p>
            <a:r>
              <a:rPr lang="en-US" altLang="en-US" sz="2500" b="1"/>
              <a:t>Strategic Considerations for Developing Economies</a:t>
            </a:r>
            <a:endParaRPr lang="en-US" altLang="en-US"/>
          </a:p>
        </p:txBody>
      </p:sp>
      <p:sp>
        <p:nvSpPr>
          <p:cNvPr id="10243" name="Rectangle 3">
            <a:extLst>
              <a:ext uri="{FF2B5EF4-FFF2-40B4-BE49-F238E27FC236}">
                <a16:creationId xmlns:a16="http://schemas.microsoft.com/office/drawing/2014/main" id="{408ABAC5-B0E5-0D47-23B5-77C4D2771723}"/>
              </a:ext>
            </a:extLst>
          </p:cNvPr>
          <p:cNvSpPr>
            <a:spLocks noGrp="1" noChangeArrowheads="1"/>
          </p:cNvSpPr>
          <p:nvPr>
            <p:ph type="body" idx="1"/>
          </p:nvPr>
        </p:nvSpPr>
        <p:spPr>
          <a:xfrm>
            <a:off x="685800" y="990600"/>
            <a:ext cx="7772400" cy="533400"/>
          </a:xfrm>
          <a:solidFill>
            <a:schemeClr val="bg1"/>
          </a:solidFill>
          <a:ln w="28575">
            <a:solidFill>
              <a:schemeClr val="tx1"/>
            </a:solidFill>
            <a:miter lim="800000"/>
            <a:headEnd/>
            <a:tailEnd/>
          </a:ln>
        </p:spPr>
        <p:txBody>
          <a:bodyPr/>
          <a:lstStyle/>
          <a:p>
            <a:pPr algn="just">
              <a:lnSpc>
                <a:spcPct val="90000"/>
              </a:lnSpc>
              <a:buFontTx/>
              <a:buNone/>
            </a:pPr>
            <a:r>
              <a:rPr lang="en-US" altLang="en-US" sz="1200" b="1"/>
              <a:t>1.   </a:t>
            </a:r>
            <a:r>
              <a:rPr lang="en-US" altLang="en-US" sz="1500" b="1"/>
              <a:t>Adopt measures that reduce long term inflationary pressures along with other steps to reduce the level of aggregate country risk</a:t>
            </a:r>
            <a:endParaRPr lang="en-US" altLang="en-US"/>
          </a:p>
        </p:txBody>
      </p:sp>
      <p:pic>
        <p:nvPicPr>
          <p:cNvPr id="10245" name="Picture 5">
            <a:extLst>
              <a:ext uri="{FF2B5EF4-FFF2-40B4-BE49-F238E27FC236}">
                <a16:creationId xmlns:a16="http://schemas.microsoft.com/office/drawing/2014/main" id="{1A619348-8C51-5CB9-ECA6-30DA8B6C9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5486400" cy="230028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a16="http://schemas.microsoft.com/office/drawing/2014/main" id="{1B6FF899-2BBE-E61B-B972-2AA192EB0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38600"/>
            <a:ext cx="4038600" cy="26670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a:extLst>
              <a:ext uri="{FF2B5EF4-FFF2-40B4-BE49-F238E27FC236}">
                <a16:creationId xmlns:a16="http://schemas.microsoft.com/office/drawing/2014/main" id="{8913C112-689B-DEF0-A41A-F40268F9C6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38600"/>
            <a:ext cx="4487863" cy="2667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2B048"/>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C3D1B70-806C-DC77-77C4-CBABBD36F7EE}"/>
              </a:ext>
            </a:extLst>
          </p:cNvPr>
          <p:cNvSpPr>
            <a:spLocks noGrp="1" noChangeArrowheads="1"/>
          </p:cNvSpPr>
          <p:nvPr>
            <p:ph type="title"/>
          </p:nvPr>
        </p:nvSpPr>
        <p:spPr>
          <a:xfrm>
            <a:off x="228600" y="152400"/>
            <a:ext cx="8610600" cy="685800"/>
          </a:xfrm>
          <a:solidFill>
            <a:srgbClr val="FFFF00"/>
          </a:solidFill>
          <a:ln w="57150" cmpd="thinThick">
            <a:solidFill>
              <a:schemeClr val="tx1"/>
            </a:solidFill>
            <a:miter lim="800000"/>
            <a:headEnd/>
            <a:tailEnd/>
          </a:ln>
        </p:spPr>
        <p:txBody>
          <a:bodyPr/>
          <a:lstStyle/>
          <a:p>
            <a:r>
              <a:rPr lang="en-US" altLang="en-US" sz="2500" b="1"/>
              <a:t>Strategic Considerations for Developing Economies - 2</a:t>
            </a:r>
            <a:endParaRPr lang="en-US" altLang="en-US"/>
          </a:p>
        </p:txBody>
      </p:sp>
      <p:sp>
        <p:nvSpPr>
          <p:cNvPr id="22531" name="Rectangle 3">
            <a:extLst>
              <a:ext uri="{FF2B5EF4-FFF2-40B4-BE49-F238E27FC236}">
                <a16:creationId xmlns:a16="http://schemas.microsoft.com/office/drawing/2014/main" id="{56F7671A-839C-0A3D-80D6-1C95F3D3FF03}"/>
              </a:ext>
            </a:extLst>
          </p:cNvPr>
          <p:cNvSpPr>
            <a:spLocks noGrp="1" noChangeArrowheads="1"/>
          </p:cNvSpPr>
          <p:nvPr>
            <p:ph type="body" idx="1"/>
          </p:nvPr>
        </p:nvSpPr>
        <p:spPr>
          <a:xfrm>
            <a:off x="685800" y="914400"/>
            <a:ext cx="7772400" cy="762000"/>
          </a:xfrm>
          <a:solidFill>
            <a:schemeClr val="bg1"/>
          </a:solidFill>
          <a:ln w="28575">
            <a:solidFill>
              <a:schemeClr val="tx1"/>
            </a:solidFill>
            <a:miter lim="800000"/>
            <a:headEnd/>
            <a:tailEnd/>
          </a:ln>
        </p:spPr>
        <p:txBody>
          <a:bodyPr/>
          <a:lstStyle/>
          <a:p>
            <a:pPr algn="just">
              <a:lnSpc>
                <a:spcPct val="90000"/>
              </a:lnSpc>
              <a:buFontTx/>
              <a:buNone/>
            </a:pPr>
            <a:r>
              <a:rPr lang="en-US" altLang="en-US" sz="1400" b="1"/>
              <a:t>2.   </a:t>
            </a:r>
            <a:r>
              <a:rPr lang="en-US" altLang="en-US" sz="1500" b="1"/>
              <a:t>Seek opportunities to maintain access to global capital and product markets rather than revert to protectionism - a measure that applies to developed economies as well</a:t>
            </a:r>
            <a:endParaRPr lang="en-US" altLang="en-US" sz="1400" b="1"/>
          </a:p>
        </p:txBody>
      </p:sp>
      <p:pic>
        <p:nvPicPr>
          <p:cNvPr id="22534" name="Picture 6">
            <a:extLst>
              <a:ext uri="{FF2B5EF4-FFF2-40B4-BE49-F238E27FC236}">
                <a16:creationId xmlns:a16="http://schemas.microsoft.com/office/drawing/2014/main" id="{EDACAB45-8BCE-3429-D53E-23812D540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642379" cy="365760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2B048"/>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71A7369-846E-80B6-441C-D0EEEB036815}"/>
              </a:ext>
            </a:extLst>
          </p:cNvPr>
          <p:cNvSpPr>
            <a:spLocks noGrp="1" noChangeArrowheads="1"/>
          </p:cNvSpPr>
          <p:nvPr>
            <p:ph type="title"/>
          </p:nvPr>
        </p:nvSpPr>
        <p:spPr>
          <a:xfrm>
            <a:off x="228600" y="228600"/>
            <a:ext cx="8686800" cy="685800"/>
          </a:xfrm>
          <a:solidFill>
            <a:srgbClr val="FFFF00"/>
          </a:solidFill>
          <a:ln w="57150" cmpd="thinThick">
            <a:solidFill>
              <a:schemeClr val="tx1"/>
            </a:solidFill>
            <a:miter lim="800000"/>
            <a:headEnd/>
            <a:tailEnd/>
          </a:ln>
        </p:spPr>
        <p:txBody>
          <a:bodyPr/>
          <a:lstStyle/>
          <a:p>
            <a:r>
              <a:rPr lang="en-US" altLang="en-US" sz="2500" b="1" dirty="0"/>
              <a:t>Strategic Considerations for Developing Economies - 3</a:t>
            </a:r>
            <a:endParaRPr lang="en-US" altLang="en-US" dirty="0"/>
          </a:p>
        </p:txBody>
      </p:sp>
      <p:sp>
        <p:nvSpPr>
          <p:cNvPr id="23555" name="Rectangle 3">
            <a:extLst>
              <a:ext uri="{FF2B5EF4-FFF2-40B4-BE49-F238E27FC236}">
                <a16:creationId xmlns:a16="http://schemas.microsoft.com/office/drawing/2014/main" id="{514696A9-A88F-3565-B94D-D7CF123E1AF1}"/>
              </a:ext>
            </a:extLst>
          </p:cNvPr>
          <p:cNvSpPr>
            <a:spLocks noGrp="1" noChangeArrowheads="1"/>
          </p:cNvSpPr>
          <p:nvPr>
            <p:ph type="body" idx="1"/>
          </p:nvPr>
        </p:nvSpPr>
        <p:spPr>
          <a:xfrm>
            <a:off x="685800" y="990600"/>
            <a:ext cx="7772400" cy="685800"/>
          </a:xfrm>
          <a:solidFill>
            <a:schemeClr val="bg1"/>
          </a:solidFill>
          <a:ln w="28575">
            <a:solidFill>
              <a:schemeClr val="tx1"/>
            </a:solidFill>
            <a:miter lim="800000"/>
            <a:headEnd/>
            <a:tailEnd/>
          </a:ln>
        </p:spPr>
        <p:txBody>
          <a:bodyPr/>
          <a:lstStyle/>
          <a:p>
            <a:pPr algn="just">
              <a:lnSpc>
                <a:spcPct val="90000"/>
              </a:lnSpc>
              <a:buFontTx/>
              <a:buNone/>
            </a:pPr>
            <a:r>
              <a:rPr lang="en-US" altLang="en-US" sz="1500" b="1"/>
              <a:t>3.   Pursue measures that provide increased transparency and accountability in markets and in the public sphere so as to enhance economic efficiency and social equity</a:t>
            </a:r>
            <a:endParaRPr lang="en-US" altLang="en-US" sz="1500"/>
          </a:p>
        </p:txBody>
      </p:sp>
      <p:pic>
        <p:nvPicPr>
          <p:cNvPr id="23559" name="Picture 7">
            <a:extLst>
              <a:ext uri="{FF2B5EF4-FFF2-40B4-BE49-F238E27FC236}">
                <a16:creationId xmlns:a16="http://schemas.microsoft.com/office/drawing/2014/main" id="{A052E422-8F4B-2D76-32F4-0EFA50EA0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7600"/>
            <a:ext cx="4038600" cy="28971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60" name="Picture 8">
            <a:extLst>
              <a:ext uri="{FF2B5EF4-FFF2-40B4-BE49-F238E27FC236}">
                <a16:creationId xmlns:a16="http://schemas.microsoft.com/office/drawing/2014/main" id="{1B47ECD3-C6D0-6819-77F3-B00DA38A8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4419600" cy="29464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2B048"/>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46C9C59-423A-62CA-5070-E414ECDE01F4}"/>
              </a:ext>
            </a:extLst>
          </p:cNvPr>
          <p:cNvSpPr>
            <a:spLocks noGrp="1" noChangeArrowheads="1"/>
          </p:cNvSpPr>
          <p:nvPr>
            <p:ph type="title"/>
          </p:nvPr>
        </p:nvSpPr>
        <p:spPr>
          <a:xfrm>
            <a:off x="228600" y="228600"/>
            <a:ext cx="8610600" cy="762000"/>
          </a:xfrm>
          <a:solidFill>
            <a:srgbClr val="FFFF00"/>
          </a:solidFill>
          <a:ln w="57150" cmpd="thinThick">
            <a:solidFill>
              <a:schemeClr val="tx1"/>
            </a:solidFill>
            <a:miter lim="800000"/>
            <a:headEnd/>
            <a:tailEnd/>
          </a:ln>
        </p:spPr>
        <p:txBody>
          <a:bodyPr/>
          <a:lstStyle/>
          <a:p>
            <a:r>
              <a:rPr lang="en-US" altLang="en-US" sz="2200" b="1"/>
              <a:t>Strategic Considerations for Developing Economies</a:t>
            </a:r>
            <a:br>
              <a:rPr lang="en-US" altLang="en-US" sz="2200" b="1"/>
            </a:br>
            <a:r>
              <a:rPr lang="en-US" altLang="en-US" sz="2200" b="1"/>
              <a:t>Does Good Governance Make a Difference?</a:t>
            </a:r>
            <a:endParaRPr lang="en-US" altLang="en-US"/>
          </a:p>
        </p:txBody>
      </p:sp>
      <p:pic>
        <p:nvPicPr>
          <p:cNvPr id="71689" name="Picture 9">
            <a:extLst>
              <a:ext uri="{FF2B5EF4-FFF2-40B4-BE49-F238E27FC236}">
                <a16:creationId xmlns:a16="http://schemas.microsoft.com/office/drawing/2014/main" id="{275930A8-F6FF-7FE8-85DC-00C53224C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848600" cy="51689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875C7BE-F8AF-820E-BF9D-64780D891708}"/>
              </a:ext>
            </a:extLst>
          </p:cNvPr>
          <p:cNvSpPr>
            <a:spLocks noGrp="1" noChangeArrowheads="1"/>
          </p:cNvSpPr>
          <p:nvPr>
            <p:ph type="ctrTitle"/>
          </p:nvPr>
        </p:nvSpPr>
        <p:spPr>
          <a:xfrm>
            <a:off x="1143000" y="228600"/>
            <a:ext cx="6781800" cy="609600"/>
          </a:xfrm>
          <a:solidFill>
            <a:srgbClr val="FFFF00"/>
          </a:solidFill>
          <a:ln w="57150" cmpd="thinThick">
            <a:solidFill>
              <a:schemeClr val="tx1"/>
            </a:solidFill>
            <a:miter lim="800000"/>
            <a:headEnd/>
            <a:tailEnd/>
          </a:ln>
        </p:spPr>
        <p:txBody>
          <a:bodyPr anchor="ctr"/>
          <a:lstStyle/>
          <a:p>
            <a:r>
              <a:rPr lang="en-US" altLang="en-US" sz="2200" b="1"/>
              <a:t>Economic Growth Varies Significantly by Region</a:t>
            </a:r>
            <a:endParaRPr lang="en-US" altLang="en-US" sz="4400"/>
          </a:p>
        </p:txBody>
      </p:sp>
      <p:pic>
        <p:nvPicPr>
          <p:cNvPr id="65539" name="Picture 3">
            <a:extLst>
              <a:ext uri="{FF2B5EF4-FFF2-40B4-BE49-F238E27FC236}">
                <a16:creationId xmlns:a16="http://schemas.microsoft.com/office/drawing/2014/main" id="{A49EADD9-8533-976B-1AC7-CD8F22593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3998913" cy="56388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5540" name="Object 4">
            <a:extLst>
              <a:ext uri="{FF2B5EF4-FFF2-40B4-BE49-F238E27FC236}">
                <a16:creationId xmlns:a16="http://schemas.microsoft.com/office/drawing/2014/main" id="{695FAEBC-23F8-A82C-C9F3-7D9C049B5C3D}"/>
              </a:ext>
            </a:extLst>
          </p:cNvPr>
          <p:cNvGraphicFramePr>
            <a:graphicFrameLocks noChangeAspect="1"/>
          </p:cNvGraphicFramePr>
          <p:nvPr/>
        </p:nvGraphicFramePr>
        <p:xfrm>
          <a:off x="5181600" y="2895600"/>
          <a:ext cx="3429000" cy="1757363"/>
        </p:xfrm>
        <a:graphic>
          <a:graphicData uri="http://schemas.openxmlformats.org/presentationml/2006/ole">
            <mc:AlternateContent xmlns:mc="http://schemas.openxmlformats.org/markup-compatibility/2006">
              <mc:Choice xmlns:v="urn:schemas-microsoft-com:vml" Requires="v">
                <p:oleObj name="Worksheet" r:id="rId4" imgW="49530000" imgH="25400000" progId="Excel.Sheet.8">
                  <p:embed/>
                </p:oleObj>
              </mc:Choice>
              <mc:Fallback>
                <p:oleObj name="Worksheet" r:id="rId4" imgW="49530000" imgH="254000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895600"/>
                        <a:ext cx="3429000" cy="1757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1" name="Object 5">
            <a:extLst>
              <a:ext uri="{FF2B5EF4-FFF2-40B4-BE49-F238E27FC236}">
                <a16:creationId xmlns:a16="http://schemas.microsoft.com/office/drawing/2014/main" id="{340FDF4D-0DE8-2CFE-B78C-343B650AAF6E}"/>
              </a:ext>
            </a:extLst>
          </p:cNvPr>
          <p:cNvGraphicFramePr>
            <a:graphicFrameLocks noChangeAspect="1"/>
          </p:cNvGraphicFramePr>
          <p:nvPr/>
        </p:nvGraphicFramePr>
        <p:xfrm>
          <a:off x="5181600" y="4648200"/>
          <a:ext cx="3429000" cy="1817688"/>
        </p:xfrm>
        <a:graphic>
          <a:graphicData uri="http://schemas.openxmlformats.org/presentationml/2006/ole">
            <mc:AlternateContent xmlns:mc="http://schemas.openxmlformats.org/markup-compatibility/2006">
              <mc:Choice xmlns:v="urn:schemas-microsoft-com:vml" Requires="v">
                <p:oleObj name="Worksheet" r:id="rId6" imgW="58737500" imgH="29210000" progId="Excel.Sheet.8">
                  <p:embed/>
                </p:oleObj>
              </mc:Choice>
              <mc:Fallback>
                <p:oleObj name="Worksheet" r:id="rId6" imgW="58737500" imgH="29210000" progId="Excel.Sheet.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648200"/>
                        <a:ext cx="3429000" cy="18176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5542" name="Picture 6">
            <a:extLst>
              <a:ext uri="{FF2B5EF4-FFF2-40B4-BE49-F238E27FC236}">
                <a16:creationId xmlns:a16="http://schemas.microsoft.com/office/drawing/2014/main" id="{A0DAE2FF-33B5-19D7-B387-DE30D68D61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914400"/>
            <a:ext cx="3429000" cy="1919288"/>
          </a:xfrm>
          <a:prstGeom prst="rect">
            <a:avLst/>
          </a:prstGeom>
          <a:noFill/>
          <a:ln w="222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6EF4BFB-4453-36C4-4F52-799C2232C26C}"/>
              </a:ext>
            </a:extLst>
          </p:cNvPr>
          <p:cNvSpPr>
            <a:spLocks noGrp="1" noChangeArrowheads="1"/>
          </p:cNvSpPr>
          <p:nvPr>
            <p:ph type="ctrTitle"/>
          </p:nvPr>
        </p:nvSpPr>
        <p:spPr>
          <a:xfrm>
            <a:off x="1828800" y="152400"/>
            <a:ext cx="5410200" cy="685800"/>
          </a:xfrm>
          <a:solidFill>
            <a:srgbClr val="FFFF00"/>
          </a:solidFill>
          <a:ln w="57150" cmpd="thinThick">
            <a:solidFill>
              <a:schemeClr val="tx1"/>
            </a:solidFill>
            <a:miter lim="800000"/>
            <a:headEnd/>
            <a:tailEnd/>
          </a:ln>
        </p:spPr>
        <p:txBody>
          <a:bodyPr anchor="ctr"/>
          <a:lstStyle/>
          <a:p>
            <a:r>
              <a:rPr lang="en-US" altLang="en-US" sz="2400" b="1"/>
              <a:t>What Drives Economic Growth?</a:t>
            </a:r>
            <a:endParaRPr lang="en-US" altLang="en-US" sz="4400"/>
          </a:p>
        </p:txBody>
      </p:sp>
      <p:pic>
        <p:nvPicPr>
          <p:cNvPr id="4104" name="Picture 8">
            <a:extLst>
              <a:ext uri="{FF2B5EF4-FFF2-40B4-BE49-F238E27FC236}">
                <a16:creationId xmlns:a16="http://schemas.microsoft.com/office/drawing/2014/main" id="{3876EE4D-F1EE-8824-070B-EF6630E08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698" y="5088559"/>
            <a:ext cx="6705600" cy="159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E0ED822-5C10-C0D1-ABC0-557F5FCEA915}"/>
              </a:ext>
            </a:extLst>
          </p:cNvPr>
          <p:cNvPicPr>
            <a:picLocks noChangeAspect="1"/>
          </p:cNvPicPr>
          <p:nvPr/>
        </p:nvPicPr>
        <p:blipFill>
          <a:blip r:embed="rId4"/>
          <a:stretch>
            <a:fillRect/>
          </a:stretch>
        </p:blipFill>
        <p:spPr>
          <a:xfrm>
            <a:off x="2053599" y="914400"/>
            <a:ext cx="5177799" cy="3962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D9604B0-0D91-3BAC-ECEC-29F4C19646DB}"/>
              </a:ext>
            </a:extLst>
          </p:cNvPr>
          <p:cNvSpPr>
            <a:spLocks noGrp="1" noChangeArrowheads="1"/>
          </p:cNvSpPr>
          <p:nvPr>
            <p:ph type="ctrTitle"/>
          </p:nvPr>
        </p:nvSpPr>
        <p:spPr>
          <a:xfrm>
            <a:off x="1066800" y="228600"/>
            <a:ext cx="6934200" cy="838200"/>
          </a:xfrm>
          <a:solidFill>
            <a:srgbClr val="FFFF00"/>
          </a:solidFill>
          <a:ln w="57150" cmpd="thinThick">
            <a:solidFill>
              <a:schemeClr val="tx1"/>
            </a:solidFill>
            <a:miter lim="800000"/>
            <a:headEnd/>
            <a:tailEnd/>
          </a:ln>
        </p:spPr>
        <p:txBody>
          <a:bodyPr anchor="ctr"/>
          <a:lstStyle/>
          <a:p>
            <a:r>
              <a:rPr lang="en-US" altLang="en-US" sz="2000" b="1"/>
              <a:t>All Growth Determinants Depend Significantly </a:t>
            </a:r>
            <a:br>
              <a:rPr lang="en-US" altLang="en-US" sz="2000" b="1"/>
            </a:br>
            <a:r>
              <a:rPr lang="en-US" altLang="en-US" sz="2000" b="1"/>
              <a:t>on Perceptions of and Attitudes Toward Risk</a:t>
            </a:r>
            <a:endParaRPr lang="en-US" altLang="en-US" sz="4400"/>
          </a:p>
        </p:txBody>
      </p:sp>
      <p:pic>
        <p:nvPicPr>
          <p:cNvPr id="6149" name="Picture 5">
            <a:extLst>
              <a:ext uri="{FF2B5EF4-FFF2-40B4-BE49-F238E27FC236}">
                <a16:creationId xmlns:a16="http://schemas.microsoft.com/office/drawing/2014/main" id="{8C3C3D3D-F523-769C-3BE0-4284CB824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19800" cy="458628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0" name="Text Box 6">
            <a:extLst>
              <a:ext uri="{FF2B5EF4-FFF2-40B4-BE49-F238E27FC236}">
                <a16:creationId xmlns:a16="http://schemas.microsoft.com/office/drawing/2014/main" id="{C2C0282E-93CB-51F0-B139-CAB5CF8556B1}"/>
              </a:ext>
            </a:extLst>
          </p:cNvPr>
          <p:cNvSpPr txBox="1">
            <a:spLocks noChangeArrowheads="1"/>
          </p:cNvSpPr>
          <p:nvPr/>
        </p:nvSpPr>
        <p:spPr bwMode="auto">
          <a:xfrm>
            <a:off x="838200" y="5943600"/>
            <a:ext cx="7239000" cy="574675"/>
          </a:xfrm>
          <a:prstGeom prst="rect">
            <a:avLst/>
          </a:prstGeom>
          <a:solidFill>
            <a:schemeClr val="bg1"/>
          </a:solidFill>
          <a:ln w="25400">
            <a:solidFill>
              <a:schemeClr val="tx1"/>
            </a:solidFill>
            <a:miter lim="800000"/>
            <a:headEnd/>
            <a:tailEnd/>
          </a:ln>
        </p:spPr>
        <p:txBody>
          <a:bodyPr>
            <a:spAutoFit/>
          </a:bodyPr>
          <a:lstStyle/>
          <a:p>
            <a:pPr algn="ctr">
              <a:spcBef>
                <a:spcPct val="50000"/>
              </a:spcBef>
            </a:pPr>
            <a:r>
              <a:rPr lang="en-US" altLang="en-US" sz="1200" b="1"/>
              <a:t>Points left and above the solid line indicate lower risk ranking perception than experts, </a:t>
            </a:r>
          </a:p>
          <a:p>
            <a:pPr algn="ctr">
              <a:spcBef>
                <a:spcPct val="50000"/>
              </a:spcBef>
            </a:pPr>
            <a:r>
              <a:rPr lang="en-US" altLang="en-US" sz="1200" b="1"/>
              <a:t>while those right and below indicate higher risk ranking perception than experts</a:t>
            </a:r>
            <a:endParaRPr lang="en-US" altLang="en-US"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32F3A19-D14F-8C7F-693A-EC1B7309927D}"/>
              </a:ext>
            </a:extLst>
          </p:cNvPr>
          <p:cNvSpPr>
            <a:spLocks noGrp="1" noChangeArrowheads="1"/>
          </p:cNvSpPr>
          <p:nvPr>
            <p:ph type="ctrTitle"/>
          </p:nvPr>
        </p:nvSpPr>
        <p:spPr>
          <a:xfrm>
            <a:off x="762000" y="228600"/>
            <a:ext cx="7772400" cy="1295400"/>
          </a:xfrm>
          <a:solidFill>
            <a:srgbClr val="FFFF00"/>
          </a:solidFill>
          <a:ln w="57150" cmpd="thinThick">
            <a:solidFill>
              <a:schemeClr val="tx1"/>
            </a:solidFill>
            <a:miter lim="800000"/>
            <a:headEnd/>
            <a:tailEnd/>
          </a:ln>
        </p:spPr>
        <p:txBody>
          <a:bodyPr anchor="ctr"/>
          <a:lstStyle/>
          <a:p>
            <a:r>
              <a:rPr lang="en-US" altLang="en-US" sz="2000" b="1"/>
              <a:t>In any Decision Involving Future Outcomes, </a:t>
            </a:r>
            <a:br>
              <a:rPr lang="en-US" altLang="en-US" sz="2000" b="1"/>
            </a:br>
            <a:r>
              <a:rPr lang="en-US" altLang="en-US" sz="2000" b="1"/>
              <a:t>Attitudes Toward Risk Are Variable </a:t>
            </a:r>
            <a:br>
              <a:rPr lang="en-US" altLang="en-US" sz="2000" b="1"/>
            </a:br>
            <a:r>
              <a:rPr lang="en-US" altLang="en-US" sz="2000" b="1"/>
              <a:t>and Change with New Levels of Information</a:t>
            </a:r>
            <a:endParaRPr lang="en-US" altLang="en-US" sz="4400"/>
          </a:p>
        </p:txBody>
      </p:sp>
      <p:pic>
        <p:nvPicPr>
          <p:cNvPr id="8196" name="Picture 4">
            <a:extLst>
              <a:ext uri="{FF2B5EF4-FFF2-40B4-BE49-F238E27FC236}">
                <a16:creationId xmlns:a16="http://schemas.microsoft.com/office/drawing/2014/main" id="{11C51ECD-2490-BAAF-15E5-D8F686AF9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4419600" cy="2727325"/>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5E83A2AF-BD09-51E6-038A-766DA44C0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76600"/>
            <a:ext cx="3187700" cy="3352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00573C9-C4A9-2301-4D04-771226D2D461}"/>
              </a:ext>
            </a:extLst>
          </p:cNvPr>
          <p:cNvSpPr>
            <a:spLocks noGrp="1" noChangeArrowheads="1"/>
          </p:cNvSpPr>
          <p:nvPr>
            <p:ph type="ctrTitle"/>
          </p:nvPr>
        </p:nvSpPr>
        <p:spPr>
          <a:xfrm>
            <a:off x="1219200" y="228600"/>
            <a:ext cx="6553200" cy="838200"/>
          </a:xfrm>
          <a:solidFill>
            <a:srgbClr val="FFFF00"/>
          </a:solidFill>
          <a:ln w="57150" cmpd="thinThick">
            <a:solidFill>
              <a:schemeClr val="tx1"/>
            </a:solidFill>
            <a:miter lim="800000"/>
            <a:headEnd/>
            <a:tailEnd/>
          </a:ln>
        </p:spPr>
        <p:txBody>
          <a:bodyPr anchor="ctr"/>
          <a:lstStyle/>
          <a:p>
            <a:r>
              <a:rPr lang="en-US" altLang="en-US" sz="2200" b="1"/>
              <a:t>Perceptions of Financial and Economic Risk </a:t>
            </a:r>
            <a:br>
              <a:rPr lang="en-US" altLang="en-US" sz="2200" b="1"/>
            </a:br>
            <a:r>
              <a:rPr lang="en-US" altLang="en-US" sz="2200" b="1"/>
              <a:t>Affect Consumer and Investment Spending</a:t>
            </a:r>
            <a:endParaRPr lang="en-US" altLang="en-US" sz="4400"/>
          </a:p>
        </p:txBody>
      </p:sp>
      <p:pic>
        <p:nvPicPr>
          <p:cNvPr id="9219" name="Picture 3">
            <a:extLst>
              <a:ext uri="{FF2B5EF4-FFF2-40B4-BE49-F238E27FC236}">
                <a16:creationId xmlns:a16="http://schemas.microsoft.com/office/drawing/2014/main" id="{5B9B3E32-A963-7B0C-A5CF-BAD299CC5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33800"/>
            <a:ext cx="3352800" cy="2316163"/>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A7FA9D34-EFC7-1DBB-233E-2727CF040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4953000" cy="25146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5">
            <a:extLst>
              <a:ext uri="{FF2B5EF4-FFF2-40B4-BE49-F238E27FC236}">
                <a16:creationId xmlns:a16="http://schemas.microsoft.com/office/drawing/2014/main" id="{90E88065-B918-79E9-2E0E-FF2F555CF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733800"/>
            <a:ext cx="4343400" cy="28956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0DE8FB4E-A845-3031-EBA9-6A11D7985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733800"/>
            <a:ext cx="4267200" cy="28956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E1E7707-2CC9-4579-42A3-C45856AEF090}"/>
              </a:ext>
            </a:extLst>
          </p:cNvPr>
          <p:cNvSpPr>
            <a:spLocks noGrp="1" noChangeArrowheads="1"/>
          </p:cNvSpPr>
          <p:nvPr>
            <p:ph type="ctrTitle"/>
          </p:nvPr>
        </p:nvSpPr>
        <p:spPr>
          <a:xfrm>
            <a:off x="1295400" y="228600"/>
            <a:ext cx="6553200" cy="914400"/>
          </a:xfrm>
          <a:solidFill>
            <a:srgbClr val="FFFF00"/>
          </a:solidFill>
          <a:ln w="57150" cmpd="thinThick">
            <a:solidFill>
              <a:schemeClr val="tx1"/>
            </a:solidFill>
            <a:miter lim="800000"/>
            <a:headEnd/>
            <a:tailEnd/>
          </a:ln>
        </p:spPr>
        <p:txBody>
          <a:bodyPr anchor="ctr"/>
          <a:lstStyle/>
          <a:p>
            <a:r>
              <a:rPr lang="en-US" altLang="en-US" sz="2000" b="1"/>
              <a:t>Tracking Risk and Uncertainty </a:t>
            </a:r>
            <a:br>
              <a:rPr lang="en-US" altLang="en-US" sz="2000" b="1"/>
            </a:br>
            <a:r>
              <a:rPr lang="en-US" altLang="en-US" sz="2000" b="1"/>
              <a:t>Draws on Common Economic Indicators</a:t>
            </a:r>
            <a:endParaRPr lang="en-US" altLang="en-US" sz="4400"/>
          </a:p>
        </p:txBody>
      </p:sp>
      <p:pic>
        <p:nvPicPr>
          <p:cNvPr id="11267" name="Picture 3">
            <a:extLst>
              <a:ext uri="{FF2B5EF4-FFF2-40B4-BE49-F238E27FC236}">
                <a16:creationId xmlns:a16="http://schemas.microsoft.com/office/drawing/2014/main" id="{084C7D52-C0B2-8A7F-9E2E-9629F5CB8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95400"/>
            <a:ext cx="5638800" cy="407828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8" name="Text Box 4">
            <a:extLst>
              <a:ext uri="{FF2B5EF4-FFF2-40B4-BE49-F238E27FC236}">
                <a16:creationId xmlns:a16="http://schemas.microsoft.com/office/drawing/2014/main" id="{E4EF277A-3F78-2279-B338-2FB4F4A4CD9E}"/>
              </a:ext>
            </a:extLst>
          </p:cNvPr>
          <p:cNvSpPr txBox="1">
            <a:spLocks noChangeArrowheads="1"/>
          </p:cNvSpPr>
          <p:nvPr/>
        </p:nvSpPr>
        <p:spPr bwMode="auto">
          <a:xfrm>
            <a:off x="533400" y="5562600"/>
            <a:ext cx="8077200" cy="1127125"/>
          </a:xfrm>
          <a:prstGeom prst="rect">
            <a:avLst/>
          </a:prstGeom>
          <a:solidFill>
            <a:schemeClr val="bg1"/>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1600">
                <a:latin typeface="Times" pitchFamily="84" charset="0"/>
              </a:rPr>
              <a:t>Risk and uncertainty can be tracked through various measures of volatility, as in the CBOE’s Volatility Futures Index.  Increases in index values reflect not only stock market noise, but underlying certainty in such sectors as housing that increase the volatility of industries tied to housing construction and sales.</a:t>
            </a:r>
            <a:endParaRPr lang="en-US" altLang="en-US">
              <a:latin typeface="Times" pitchFamily="8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05FF"/>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CF02A5D-7CCF-99A3-EAE0-C634CEB7E958}"/>
              </a:ext>
            </a:extLst>
          </p:cNvPr>
          <p:cNvSpPr>
            <a:spLocks noGrp="1" noChangeArrowheads="1"/>
          </p:cNvSpPr>
          <p:nvPr>
            <p:ph type="ctrTitle"/>
          </p:nvPr>
        </p:nvSpPr>
        <p:spPr>
          <a:xfrm>
            <a:off x="457200" y="304800"/>
            <a:ext cx="8229600" cy="609600"/>
          </a:xfrm>
          <a:solidFill>
            <a:srgbClr val="FFFF00"/>
          </a:solidFill>
          <a:ln w="57150" cmpd="thinThick">
            <a:solidFill>
              <a:schemeClr val="tx1"/>
            </a:solidFill>
            <a:miter lim="800000"/>
            <a:headEnd/>
            <a:tailEnd/>
          </a:ln>
        </p:spPr>
        <p:txBody>
          <a:bodyPr anchor="ctr"/>
          <a:lstStyle/>
          <a:p>
            <a:r>
              <a:rPr lang="en-US" altLang="en-US" sz="2000" b="1"/>
              <a:t>Why Has the Sub-Prime Housing Market Created Recession Risk?</a:t>
            </a:r>
            <a:endParaRPr lang="en-US" altLang="en-US" sz="4400"/>
          </a:p>
        </p:txBody>
      </p:sp>
      <p:pic>
        <p:nvPicPr>
          <p:cNvPr id="12291" name="Picture 3">
            <a:extLst>
              <a:ext uri="{FF2B5EF4-FFF2-40B4-BE49-F238E27FC236}">
                <a16:creationId xmlns:a16="http://schemas.microsoft.com/office/drawing/2014/main" id="{2DBC25E5-3777-6731-1A4C-82671DBB4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4876800" cy="2808288"/>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4">
            <a:extLst>
              <a:ext uri="{FF2B5EF4-FFF2-40B4-BE49-F238E27FC236}">
                <a16:creationId xmlns:a16="http://schemas.microsoft.com/office/drawing/2014/main" id="{EC5CF070-2F75-00A0-44C5-0DF7C16678D1}"/>
              </a:ext>
            </a:extLst>
          </p:cNvPr>
          <p:cNvSpPr txBox="1">
            <a:spLocks noChangeArrowheads="1"/>
          </p:cNvSpPr>
          <p:nvPr/>
        </p:nvSpPr>
        <p:spPr bwMode="auto">
          <a:xfrm>
            <a:off x="1600200" y="1295400"/>
            <a:ext cx="5638800" cy="4254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Times" pitchFamily="84" charset="0"/>
              </a:rPr>
              <a:t>1. Housing Prices Have Risen Faster Than Incomes</a:t>
            </a:r>
            <a:endParaRPr lang="en-US" altLang="en-US">
              <a:latin typeface="Times" pitchFamily="84" charset="0"/>
            </a:endParaRPr>
          </a:p>
        </p:txBody>
      </p:sp>
      <p:sp>
        <p:nvSpPr>
          <p:cNvPr id="12293" name="Text Box 5">
            <a:extLst>
              <a:ext uri="{FF2B5EF4-FFF2-40B4-BE49-F238E27FC236}">
                <a16:creationId xmlns:a16="http://schemas.microsoft.com/office/drawing/2014/main" id="{0A271B75-6115-CDBB-469A-304A89B7A1A7}"/>
              </a:ext>
            </a:extLst>
          </p:cNvPr>
          <p:cNvSpPr txBox="1">
            <a:spLocks noChangeArrowheads="1"/>
          </p:cNvSpPr>
          <p:nvPr/>
        </p:nvSpPr>
        <p:spPr bwMode="auto">
          <a:xfrm>
            <a:off x="914400" y="5791200"/>
            <a:ext cx="7315200" cy="6699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800">
                <a:latin typeface="Times" pitchFamily="84" charset="0"/>
              </a:rPr>
              <a:t>When this happens, by any measure, it becomes increasingly difficult to service housing mortgage debt, and the default rate rises accordingly.</a:t>
            </a:r>
            <a:endParaRPr lang="en-US" altLang="en-US" sz="2000">
              <a:latin typeface="Times" pitchFamily="84" charset="0"/>
            </a:endParaRPr>
          </a:p>
        </p:txBody>
      </p:sp>
      <p:pic>
        <p:nvPicPr>
          <p:cNvPr id="12294" name="Picture 6">
            <a:extLst>
              <a:ext uri="{FF2B5EF4-FFF2-40B4-BE49-F238E27FC236}">
                <a16:creationId xmlns:a16="http://schemas.microsoft.com/office/drawing/2014/main" id="{DAE0A233-70D7-3D1B-A832-B742B4F1C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2955925" cy="35052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2354</Words>
  <Application>Microsoft Macintosh PowerPoint</Application>
  <PresentationFormat>On-screen Show (4:3)</PresentationFormat>
  <Paragraphs>99</Paragraphs>
  <Slides>26</Slides>
  <Notes>26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0" baseType="lpstr">
      <vt:lpstr>Arial</vt:lpstr>
      <vt:lpstr>Times</vt:lpstr>
      <vt:lpstr>Blank Presentation</vt:lpstr>
      <vt:lpstr>Worksheet</vt:lpstr>
      <vt:lpstr>Constraints On Political Legitimacy: Origins and Implications</vt:lpstr>
      <vt:lpstr>Despite Periodic Downturns, the Global Economy Has Generally Enjoyed Rising Per Capita Real Income Since the End of the Second World War</vt:lpstr>
      <vt:lpstr>Economic Growth Varies Significantly by Region</vt:lpstr>
      <vt:lpstr>What Drives Economic Growth?</vt:lpstr>
      <vt:lpstr>All Growth Determinants Depend Significantly  on Perceptions of and Attitudes Toward Risk</vt:lpstr>
      <vt:lpstr>In any Decision Involving Future Outcomes,  Attitudes Toward Risk Are Variable  and Change with New Levels of Information</vt:lpstr>
      <vt:lpstr>Perceptions of Financial and Economic Risk  Affect Consumer and Investment Spending</vt:lpstr>
      <vt:lpstr>Tracking Risk and Uncertainty  Draws on Common Economic Indicators</vt:lpstr>
      <vt:lpstr>Why Has the Sub-Prime Housing Market Created Recession Risk?</vt:lpstr>
      <vt:lpstr>2. When affordability declines, delinquency rates increase, as do foreclosures, leading to larger bank write-offs, and declines in equity values. Declines in equity values lead to reduced consumer and investment spending, thus trending to recession.</vt:lpstr>
      <vt:lpstr>3. When mortgage-backed securities are traded in the market as collateralized debt obligations (CDO’s), it becomes more difficult to price them efficiently, with the result that bank balance sheets do not provide an accurate measure of exposure. This leads to pressures for greater regulatory oversight through such agencies as the SEC, and the Federal Reserve.  However, some institutions such as AIG, are state chartered, and thus beyond traditional oversight. When they failed, government had the choice of either letting them disappear, as in the case of Lehman Brothers, or stepping in with financial cash infusions, as in the case of AIG.</vt:lpstr>
      <vt:lpstr>4. Risk is greater when traders swap assets as a form of insurance against default, but for which there is no clearinghouse to provide transparency in the levels of transactions and risk exposure. Part of the current efforts at regulatory reform involve the requirement of a clearinghouse for such contracts as credit default swaps.  Other measures involve greater global coordination of regulatory standards, such as through the G-20 countries, the IMF, and the Bank for International Settlements (BIS) in Switzerland.</vt:lpstr>
      <vt:lpstr>Can Market Information Predict Housing Price Valuations?</vt:lpstr>
      <vt:lpstr>How Did Housing Market Dynamics Lead to the Current Economic Downturn?</vt:lpstr>
      <vt:lpstr>The Current Economic Outlook in the United States: Short Term Declines in 2009, Gradual Recovery in 2010</vt:lpstr>
      <vt:lpstr>Policy Options to Offset a Recession</vt:lpstr>
      <vt:lpstr>Policy Responses to the Current Recession</vt:lpstr>
      <vt:lpstr>The G-20 Summit London, UK - April 2, 2009</vt:lpstr>
      <vt:lpstr>G-20 Commitments:</vt:lpstr>
      <vt:lpstr>How Are Developing Economies Affected?</vt:lpstr>
      <vt:lpstr>Relative Magnitudes of Capital Flows to Developing Economies: FDI, Private Debt and Portfolio Equity, along with Remittances have exceeded official development assistance by substantial margins</vt:lpstr>
      <vt:lpstr>Economic Recovery Must Address Longer Term Structural Issues: Commodity Prices Display Secular Declines that in the presence of population growth and global competition can only be offset by productivity increases and product and factor substitution</vt:lpstr>
      <vt:lpstr>Strategic Considerations for Developing Economies</vt:lpstr>
      <vt:lpstr>Strategic Considerations for Developing Economies - 2</vt:lpstr>
      <vt:lpstr>Strategic Considerations for Developing Economies - 3</vt:lpstr>
      <vt:lpstr>Strategic Considerations for Developing Economies Does Good Governance Make a Difference?</vt:lpstr>
    </vt:vector>
  </TitlesOfParts>
  <Company>Montclair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Countering The Global Recession: Origins, Implications, and Choices for Developing Economies</dc:title>
  <dc:creator>Philippe LeBel</dc:creator>
  <cp:lastModifiedBy>Phillip LeBel</cp:lastModifiedBy>
  <cp:revision>50</cp:revision>
  <cp:lastPrinted>2009-04-24T17:44:31Z</cp:lastPrinted>
  <dcterms:created xsi:type="dcterms:W3CDTF">2009-03-10T14:20:16Z</dcterms:created>
  <dcterms:modified xsi:type="dcterms:W3CDTF">2026-02-03T00:05:44Z</dcterms:modified>
</cp:coreProperties>
</file>