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89"/>
    <p:restoredTop sz="91048"/>
  </p:normalViewPr>
  <p:slideViewPr>
    <p:cSldViewPr>
      <p:cViewPr varScale="1">
        <p:scale>
          <a:sx n="105" d="100"/>
          <a:sy n="105" d="100"/>
        </p:scale>
        <p:origin x="192"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PhillipLeBel/Desktop/social-spending-oecd-longrun.filtered/social-spending-oecd-longrun.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hillipLeBel/Desktop/GiniInequalityPikettyWealthTab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hillipLeBel/Desktop/%20A.%20P.LeBel%20files/%20%20%20%20%20%20%20%20%20%20%20%20Desktop%20Files/2022%20Elections/%20%20GiniCoefficientsForUS1967Onwar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PhillipLeBel/Desktop/%20A.%20P.LeBel%20files/%20%20%20%20%20%20%20%20%20%20%20%20Desktop%20Files/%20%20%20%20%20H.%20HomePage/Econ%20577%20-%20Environmental%20Economics/Econ%20674%20-%20Natural%20Resource%20Economics/%20%20Econ674%20Class%2013/08.%20TheGiniInequalityModel.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PhillipLeBel/Desktop/ASocialWelfareIndex.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baseline="0" dirty="0">
                <a:solidFill>
                  <a:srgbClr val="00B0F0"/>
                </a:solidFill>
              </a:rPr>
              <a:t>Ratio of Government Social Spending to GDP</a:t>
            </a:r>
          </a:p>
        </c:rich>
      </c:tx>
      <c:overlay val="0"/>
      <c:spPr>
        <a:noFill/>
        <a:ln w="25400">
          <a:solidFill>
            <a:srgbClr val="FF0000"/>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702700454696685E-2"/>
          <c:y val="0.1311144578313253"/>
          <c:w val="0.86380434179882426"/>
          <c:h val="0.64199293235935873"/>
        </c:manualLayout>
      </c:layout>
      <c:lineChart>
        <c:grouping val="standard"/>
        <c:varyColors val="0"/>
        <c:ser>
          <c:idx val="0"/>
          <c:order val="0"/>
          <c:tx>
            <c:strRef>
              <c:f>Sheet1!$A$4</c:f>
              <c:strCache>
                <c:ptCount val="1"/>
                <c:pt idx="0">
                  <c:v>United States</c:v>
                </c:pt>
              </c:strCache>
            </c:strRef>
          </c:tx>
          <c:spPr>
            <a:ln w="28575" cap="rnd">
              <a:solidFill>
                <a:schemeClr val="accent1"/>
              </a:solidFill>
              <a:round/>
            </a:ln>
            <a:effectLst/>
          </c:spPr>
          <c:marker>
            <c:symbol val="none"/>
          </c:marker>
          <c:trendline>
            <c:name>United States Trend</c:name>
            <c:spPr>
              <a:ln w="34925" cap="rnd">
                <a:solidFill>
                  <a:schemeClr val="tx1"/>
                </a:solidFill>
                <a:prstDash val="solid"/>
              </a:ln>
              <a:effectLst/>
            </c:spPr>
            <c:trendlineType val="poly"/>
            <c:order val="2"/>
            <c:dispRSqr val="1"/>
            <c:dispEq val="1"/>
            <c:trendlineLbl>
              <c:layout>
                <c:manualLayout>
                  <c:x val="-0.57333359065410938"/>
                  <c:y val="-0.1811829771278590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050" b="1" baseline="0"/>
                      <a:t>U.S. Trend</a:t>
                    </a:r>
                  </a:p>
                  <a:p>
                    <a:pPr>
                      <a:defRPr/>
                    </a:pPr>
                    <a:r>
                      <a:rPr lang="en-US" sz="1050" b="1" baseline="0"/>
                      <a:t>y = -0.0004x</a:t>
                    </a:r>
                    <a:r>
                      <a:rPr lang="en-US" sz="1050" b="1" baseline="30000"/>
                      <a:t>2</a:t>
                    </a:r>
                    <a:r>
                      <a:rPr lang="en-US" sz="1050" b="1" baseline="0"/>
                      <a:t> + 0.2447x + 6.4365</a:t>
                    </a:r>
                    <a:br>
                      <a:rPr lang="en-US" sz="1050" b="1" baseline="0"/>
                    </a:br>
                    <a:r>
                      <a:rPr lang="en-US" sz="1050" b="1" baseline="0"/>
                      <a:t>R² = 0.9243</a:t>
                    </a:r>
                    <a:endParaRPr lang="en-US" sz="1050" b="1"/>
                  </a:p>
                </c:rich>
              </c:tx>
              <c:numFmt formatCode="General" sourceLinked="0"/>
              <c:spPr>
                <a:solidFill>
                  <a:schemeClr val="bg1"/>
                </a:solidFill>
                <a:ln w="25400">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Sheet1!$B$3:$FD$3</c:f>
              <c:numCache>
                <c:formatCode>General</c:formatCod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numCache>
            </c:numRef>
          </c:cat>
          <c:val>
            <c:numRef>
              <c:f>Sheet1!$B$4:$FD$4</c:f>
              <c:numCache>
                <c:formatCode>0.00</c:formatCode>
                <c:ptCount val="81"/>
                <c:pt idx="0">
                  <c:v>6.2148665999999997</c:v>
                </c:pt>
                <c:pt idx="1">
                  <c:v>6.7859769999999999</c:v>
                </c:pt>
                <c:pt idx="2">
                  <c:v>6.8333490000000001</c:v>
                </c:pt>
                <c:pt idx="3">
                  <c:v>6.8057847000000002</c:v>
                </c:pt>
                <c:pt idx="4">
                  <c:v>6.7178709999999997</c:v>
                </c:pt>
                <c:pt idx="5">
                  <c:v>6.7227243999999997</c:v>
                </c:pt>
                <c:pt idx="6">
                  <c:v>6.8355059999999996</c:v>
                </c:pt>
                <c:pt idx="7">
                  <c:v>7.5135610000000002</c:v>
                </c:pt>
                <c:pt idx="8">
                  <c:v>7.8853393000000001</c:v>
                </c:pt>
                <c:pt idx="9">
                  <c:v>7.9791350000000003</c:v>
                </c:pt>
                <c:pt idx="10">
                  <c:v>8.8796909999999993</c:v>
                </c:pt>
                <c:pt idx="11">
                  <c:v>9.5997714999999992</c:v>
                </c:pt>
                <c:pt idx="12">
                  <c:v>9.7461319999999994</c:v>
                </c:pt>
                <c:pt idx="13">
                  <c:v>9.9406210000000002</c:v>
                </c:pt>
                <c:pt idx="14">
                  <c:v>10.912134</c:v>
                </c:pt>
                <c:pt idx="15">
                  <c:v>12.406018</c:v>
                </c:pt>
                <c:pt idx="16">
                  <c:v>12.254199</c:v>
                </c:pt>
                <c:pt idx="17">
                  <c:v>12.023054999999999</c:v>
                </c:pt>
                <c:pt idx="18">
                  <c:v>11.657558999999999</c:v>
                </c:pt>
                <c:pt idx="19">
                  <c:v>11.810509</c:v>
                </c:pt>
                <c:pt idx="20">
                  <c:v>12.86</c:v>
                </c:pt>
                <c:pt idx="21">
                  <c:v>13.2</c:v>
                </c:pt>
                <c:pt idx="22">
                  <c:v>13.619</c:v>
                </c:pt>
                <c:pt idx="23">
                  <c:v>13.782999999999999</c:v>
                </c:pt>
                <c:pt idx="24">
                  <c:v>12.894</c:v>
                </c:pt>
                <c:pt idx="25">
                  <c:v>12.587</c:v>
                </c:pt>
                <c:pt idx="26">
                  <c:v>12.923999999999999</c:v>
                </c:pt>
                <c:pt idx="27">
                  <c:v>12.882999999999999</c:v>
                </c:pt>
                <c:pt idx="28">
                  <c:v>12.845000000000001</c:v>
                </c:pt>
                <c:pt idx="29">
                  <c:v>12.833</c:v>
                </c:pt>
                <c:pt idx="30">
                  <c:v>13.196999999999999</c:v>
                </c:pt>
                <c:pt idx="31">
                  <c:v>14.166</c:v>
                </c:pt>
                <c:pt idx="32">
                  <c:v>14.847</c:v>
                </c:pt>
                <c:pt idx="33">
                  <c:v>15.114000000000001</c:v>
                </c:pt>
                <c:pt idx="34">
                  <c:v>15.06</c:v>
                </c:pt>
                <c:pt idx="35">
                  <c:v>14.94</c:v>
                </c:pt>
                <c:pt idx="36">
                  <c:v>15.215</c:v>
                </c:pt>
                <c:pt idx="37">
                  <c:v>14.333</c:v>
                </c:pt>
                <c:pt idx="38">
                  <c:v>14.395</c:v>
                </c:pt>
                <c:pt idx="39">
                  <c:v>14.119</c:v>
                </c:pt>
                <c:pt idx="40">
                  <c:v>14.122999999999999</c:v>
                </c:pt>
                <c:pt idx="41">
                  <c:v>14.698</c:v>
                </c:pt>
                <c:pt idx="42">
                  <c:v>15.536</c:v>
                </c:pt>
                <c:pt idx="43">
                  <c:v>15.801</c:v>
                </c:pt>
                <c:pt idx="44">
                  <c:v>15.663</c:v>
                </c:pt>
                <c:pt idx="45">
                  <c:v>15.492000000000001</c:v>
                </c:pt>
                <c:pt idx="46">
                  <c:v>15.541</c:v>
                </c:pt>
                <c:pt idx="47">
                  <c:v>15.673</c:v>
                </c:pt>
                <c:pt idx="48">
                  <c:v>16.245000000000001</c:v>
                </c:pt>
                <c:pt idx="49">
                  <c:v>18.309000000000001</c:v>
                </c:pt>
                <c:pt idx="50">
                  <c:v>19.033000000000001</c:v>
                </c:pt>
                <c:pt idx="51">
                  <c:v>18.725999999999999</c:v>
                </c:pt>
                <c:pt idx="52">
                  <c:v>18.46</c:v>
                </c:pt>
                <c:pt idx="53">
                  <c:v>18.428000000000001</c:v>
                </c:pt>
                <c:pt idx="54">
                  <c:v>18.439</c:v>
                </c:pt>
                <c:pt idx="55">
                  <c:v>18.536999999999999</c:v>
                </c:pt>
                <c:pt idx="56">
                  <c:v>18.658000000000001</c:v>
                </c:pt>
                <c:pt idx="57">
                  <c:v>18.474</c:v>
                </c:pt>
                <c:pt idx="58">
                  <c:v>18.234999999999999</c:v>
                </c:pt>
                <c:pt idx="59">
                  <c:v>18.262</c:v>
                </c:pt>
                <c:pt idx="60">
                  <c:v>23.942</c:v>
                </c:pt>
                <c:pt idx="61">
                  <c:v>22.7</c:v>
                </c:pt>
                <c:pt idx="62">
                  <c:v>21.985520957717153</c:v>
                </c:pt>
              </c:numCache>
            </c:numRef>
          </c:val>
          <c:smooth val="0"/>
          <c:extLst>
            <c:ext xmlns:c16="http://schemas.microsoft.com/office/drawing/2014/chart" uri="{C3380CC4-5D6E-409C-BE32-E72D297353CC}">
              <c16:uniqueId val="{00000001-B6AC-EC45-887D-F8253B67FC27}"/>
            </c:ext>
          </c:extLst>
        </c:ser>
        <c:ser>
          <c:idx val="1"/>
          <c:order val="1"/>
          <c:tx>
            <c:strRef>
              <c:f>Sheet1!$A$5</c:f>
              <c:strCache>
                <c:ptCount val="1"/>
                <c:pt idx="0">
                  <c:v>Canada</c:v>
                </c:pt>
              </c:strCache>
            </c:strRef>
          </c:tx>
          <c:spPr>
            <a:ln w="28575" cap="rnd">
              <a:solidFill>
                <a:schemeClr val="accent2"/>
              </a:solidFill>
              <a:round/>
            </a:ln>
            <a:effectLst/>
          </c:spPr>
          <c:marker>
            <c:symbol val="none"/>
          </c:marker>
          <c:cat>
            <c:numRef>
              <c:f>Sheet1!$B$3:$FD$3</c:f>
              <c:numCache>
                <c:formatCode>General</c:formatCod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numCache>
            </c:numRef>
          </c:cat>
          <c:val>
            <c:numRef>
              <c:f>Sheet1!$B$5:$FD$5</c:f>
              <c:numCache>
                <c:formatCode>0.00</c:formatCode>
                <c:ptCount val="81"/>
                <c:pt idx="0">
                  <c:v>8.0213429999999999</c:v>
                </c:pt>
                <c:pt idx="1">
                  <c:v>8.2968390000000003</c:v>
                </c:pt>
                <c:pt idx="2">
                  <c:v>8.2580810000000007</c:v>
                </c:pt>
                <c:pt idx="3">
                  <c:v>8.1918729999999993</c:v>
                </c:pt>
                <c:pt idx="4">
                  <c:v>8.0992564999999992</c:v>
                </c:pt>
                <c:pt idx="5">
                  <c:v>7.8435144000000001</c:v>
                </c:pt>
                <c:pt idx="6">
                  <c:v>7.9796990000000001</c:v>
                </c:pt>
                <c:pt idx="7">
                  <c:v>8.7246120000000005</c:v>
                </c:pt>
                <c:pt idx="8">
                  <c:v>9.2579860000000007</c:v>
                </c:pt>
                <c:pt idx="9">
                  <c:v>9.6054250000000003</c:v>
                </c:pt>
                <c:pt idx="10">
                  <c:v>10.359873</c:v>
                </c:pt>
                <c:pt idx="11">
                  <c:v>11.233394000000001</c:v>
                </c:pt>
                <c:pt idx="12">
                  <c:v>11.985065000000001</c:v>
                </c:pt>
                <c:pt idx="13">
                  <c:v>11.998975</c:v>
                </c:pt>
                <c:pt idx="14">
                  <c:v>12.384914999999999</c:v>
                </c:pt>
                <c:pt idx="15">
                  <c:v>13.514089</c:v>
                </c:pt>
                <c:pt idx="16">
                  <c:v>13.215704000000001</c:v>
                </c:pt>
                <c:pt idx="17">
                  <c:v>13.433996</c:v>
                </c:pt>
                <c:pt idx="18">
                  <c:v>13.235042999999999</c:v>
                </c:pt>
                <c:pt idx="19">
                  <c:v>12.747992500000001</c:v>
                </c:pt>
                <c:pt idx="20">
                  <c:v>13.148</c:v>
                </c:pt>
                <c:pt idx="21">
                  <c:v>13.622</c:v>
                </c:pt>
                <c:pt idx="22">
                  <c:v>15.917999999999999</c:v>
                </c:pt>
                <c:pt idx="23">
                  <c:v>16.088000000000001</c:v>
                </c:pt>
                <c:pt idx="24">
                  <c:v>15.789</c:v>
                </c:pt>
                <c:pt idx="25">
                  <c:v>16.262</c:v>
                </c:pt>
                <c:pt idx="26">
                  <c:v>16.202000000000002</c:v>
                </c:pt>
                <c:pt idx="27">
                  <c:v>15.923999999999999</c:v>
                </c:pt>
                <c:pt idx="28">
                  <c:v>15.726000000000001</c:v>
                </c:pt>
                <c:pt idx="29">
                  <c:v>16.091000000000001</c:v>
                </c:pt>
                <c:pt idx="30">
                  <c:v>17.390999999999998</c:v>
                </c:pt>
                <c:pt idx="31">
                  <c:v>19.611999999999998</c:v>
                </c:pt>
                <c:pt idx="32">
                  <c:v>20.260999999999999</c:v>
                </c:pt>
                <c:pt idx="33">
                  <c:v>20.198</c:v>
                </c:pt>
                <c:pt idx="34">
                  <c:v>19.111000000000001</c:v>
                </c:pt>
                <c:pt idx="35">
                  <c:v>18.209</c:v>
                </c:pt>
                <c:pt idx="36">
                  <c:v>17.405000000000001</c:v>
                </c:pt>
                <c:pt idx="37">
                  <c:v>16.786000000000001</c:v>
                </c:pt>
                <c:pt idx="38">
                  <c:v>16.87</c:v>
                </c:pt>
                <c:pt idx="39">
                  <c:v>15.882999999999999</c:v>
                </c:pt>
                <c:pt idx="40">
                  <c:v>15.592000000000001</c:v>
                </c:pt>
                <c:pt idx="41">
                  <c:v>16.02</c:v>
                </c:pt>
                <c:pt idx="42">
                  <c:v>16.029</c:v>
                </c:pt>
                <c:pt idx="43">
                  <c:v>16.099</c:v>
                </c:pt>
                <c:pt idx="44">
                  <c:v>16.097999999999999</c:v>
                </c:pt>
                <c:pt idx="45">
                  <c:v>15.952999999999999</c:v>
                </c:pt>
                <c:pt idx="46">
                  <c:v>16.346</c:v>
                </c:pt>
                <c:pt idx="47">
                  <c:v>16.263999999999999</c:v>
                </c:pt>
                <c:pt idx="48">
                  <c:v>16.352</c:v>
                </c:pt>
                <c:pt idx="49">
                  <c:v>18.085000000000001</c:v>
                </c:pt>
                <c:pt idx="50">
                  <c:v>17.600000000000001</c:v>
                </c:pt>
                <c:pt idx="51">
                  <c:v>17.093</c:v>
                </c:pt>
                <c:pt idx="52">
                  <c:v>17.222000000000001</c:v>
                </c:pt>
                <c:pt idx="53">
                  <c:v>16.986000000000001</c:v>
                </c:pt>
                <c:pt idx="54">
                  <c:v>16.913</c:v>
                </c:pt>
                <c:pt idx="55">
                  <c:v>17.934000000000001</c:v>
                </c:pt>
                <c:pt idx="56">
                  <c:v>18.295999999999999</c:v>
                </c:pt>
                <c:pt idx="57">
                  <c:v>18.029</c:v>
                </c:pt>
                <c:pt idx="58">
                  <c:v>18.004000000000001</c:v>
                </c:pt>
                <c:pt idx="59">
                  <c:v>18.783999999999999</c:v>
                </c:pt>
                <c:pt idx="60">
                  <c:v>24.911000000000001</c:v>
                </c:pt>
                <c:pt idx="61">
                  <c:v>23.618732770862916</c:v>
                </c:pt>
                <c:pt idx="62">
                  <c:v>22.835116216324717</c:v>
                </c:pt>
              </c:numCache>
            </c:numRef>
          </c:val>
          <c:smooth val="0"/>
          <c:extLst>
            <c:ext xmlns:c16="http://schemas.microsoft.com/office/drawing/2014/chart" uri="{C3380CC4-5D6E-409C-BE32-E72D297353CC}">
              <c16:uniqueId val="{00000002-B6AC-EC45-887D-F8253B67FC27}"/>
            </c:ext>
          </c:extLst>
        </c:ser>
        <c:ser>
          <c:idx val="2"/>
          <c:order val="2"/>
          <c:tx>
            <c:strRef>
              <c:f>Sheet1!$A$6</c:f>
              <c:strCache>
                <c:ptCount val="1"/>
                <c:pt idx="0">
                  <c:v>Japan</c:v>
                </c:pt>
              </c:strCache>
            </c:strRef>
          </c:tx>
          <c:spPr>
            <a:ln w="28575" cap="rnd">
              <a:solidFill>
                <a:schemeClr val="accent3"/>
              </a:solidFill>
              <a:round/>
            </a:ln>
            <a:effectLst/>
          </c:spPr>
          <c:marker>
            <c:symbol val="none"/>
          </c:marker>
          <c:cat>
            <c:numRef>
              <c:f>Sheet1!$B$3:$FD$3</c:f>
              <c:numCache>
                <c:formatCode>General</c:formatCod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numCache>
            </c:numRef>
          </c:cat>
          <c:val>
            <c:numRef>
              <c:f>Sheet1!$B$6:$FD$6</c:f>
              <c:numCache>
                <c:formatCode>0.00</c:formatCode>
                <c:ptCount val="81"/>
                <c:pt idx="0">
                  <c:v>3.3271549999999999</c:v>
                </c:pt>
                <c:pt idx="1">
                  <c:v>3.7628338000000001</c:v>
                </c:pt>
                <c:pt idx="2">
                  <c:v>4.0174747000000002</c:v>
                </c:pt>
                <c:pt idx="3">
                  <c:v>4.1905416999999998</c:v>
                </c:pt>
                <c:pt idx="4">
                  <c:v>4.2379403</c:v>
                </c:pt>
                <c:pt idx="5">
                  <c:v>4.5267023999999996</c:v>
                </c:pt>
                <c:pt idx="6">
                  <c:v>4.5793999999999997</c:v>
                </c:pt>
                <c:pt idx="7">
                  <c:v>4.6308192999999997</c:v>
                </c:pt>
                <c:pt idx="8">
                  <c:v>4.5706686999999997</c:v>
                </c:pt>
                <c:pt idx="9">
                  <c:v>4.4774094</c:v>
                </c:pt>
                <c:pt idx="10">
                  <c:v>4.7066780000000001</c:v>
                </c:pt>
                <c:pt idx="11">
                  <c:v>4.9202529999999998</c:v>
                </c:pt>
                <c:pt idx="12">
                  <c:v>5.3179220000000003</c:v>
                </c:pt>
                <c:pt idx="13">
                  <c:v>5.49207</c:v>
                </c:pt>
                <c:pt idx="14">
                  <c:v>6.6492877000000004</c:v>
                </c:pt>
                <c:pt idx="15">
                  <c:v>7.6613207000000001</c:v>
                </c:pt>
                <c:pt idx="16">
                  <c:v>8.2550519999999992</c:v>
                </c:pt>
                <c:pt idx="17">
                  <c:v>8.5763090000000002</c:v>
                </c:pt>
                <c:pt idx="18">
                  <c:v>9.225517</c:v>
                </c:pt>
                <c:pt idx="19">
                  <c:v>9.5223680000000002</c:v>
                </c:pt>
                <c:pt idx="20">
                  <c:v>9.82</c:v>
                </c:pt>
                <c:pt idx="21">
                  <c:v>10.247999999999999</c:v>
                </c:pt>
                <c:pt idx="22">
                  <c:v>10.569000000000001</c:v>
                </c:pt>
                <c:pt idx="23">
                  <c:v>10.795</c:v>
                </c:pt>
                <c:pt idx="24">
                  <c:v>10.664</c:v>
                </c:pt>
                <c:pt idx="25">
                  <c:v>10.637</c:v>
                </c:pt>
                <c:pt idx="26">
                  <c:v>10.965</c:v>
                </c:pt>
                <c:pt idx="27">
                  <c:v>11.025</c:v>
                </c:pt>
                <c:pt idx="28">
                  <c:v>10.736000000000001</c:v>
                </c:pt>
                <c:pt idx="29">
                  <c:v>10.593999999999999</c:v>
                </c:pt>
                <c:pt idx="30">
                  <c:v>10.45</c:v>
                </c:pt>
                <c:pt idx="31">
                  <c:v>10.579000000000001</c:v>
                </c:pt>
                <c:pt idx="32">
                  <c:v>11.185</c:v>
                </c:pt>
                <c:pt idx="33">
                  <c:v>11.875999999999999</c:v>
                </c:pt>
                <c:pt idx="34">
                  <c:v>12.382999999999999</c:v>
                </c:pt>
                <c:pt idx="35">
                  <c:v>12.744999999999999</c:v>
                </c:pt>
                <c:pt idx="36">
                  <c:v>12.721</c:v>
                </c:pt>
                <c:pt idx="37">
                  <c:v>13.147</c:v>
                </c:pt>
                <c:pt idx="38">
                  <c:v>13.86</c:v>
                </c:pt>
                <c:pt idx="39">
                  <c:v>14.726000000000001</c:v>
                </c:pt>
                <c:pt idx="40">
                  <c:v>14.916</c:v>
                </c:pt>
                <c:pt idx="41">
                  <c:v>15.763999999999999</c:v>
                </c:pt>
                <c:pt idx="42">
                  <c:v>16.106000000000002</c:v>
                </c:pt>
                <c:pt idx="43">
                  <c:v>16.285</c:v>
                </c:pt>
                <c:pt idx="44">
                  <c:v>16.489999999999998</c:v>
                </c:pt>
                <c:pt idx="45">
                  <c:v>16.885999999999999</c:v>
                </c:pt>
                <c:pt idx="46">
                  <c:v>17.010999999999999</c:v>
                </c:pt>
                <c:pt idx="47">
                  <c:v>17.431000000000001</c:v>
                </c:pt>
                <c:pt idx="48">
                  <c:v>18.445</c:v>
                </c:pt>
                <c:pt idx="49">
                  <c:v>20.632000000000001</c:v>
                </c:pt>
                <c:pt idx="50">
                  <c:v>20.981000000000002</c:v>
                </c:pt>
                <c:pt idx="51">
                  <c:v>21.826000000000001</c:v>
                </c:pt>
                <c:pt idx="52">
                  <c:v>21.773</c:v>
                </c:pt>
                <c:pt idx="53">
                  <c:v>21.768999999999998</c:v>
                </c:pt>
                <c:pt idx="54">
                  <c:v>21.539000000000001</c:v>
                </c:pt>
                <c:pt idx="55">
                  <c:v>21.914000000000001</c:v>
                </c:pt>
                <c:pt idx="56">
                  <c:v>21.965</c:v>
                </c:pt>
                <c:pt idx="57">
                  <c:v>22.077000000000002</c:v>
                </c:pt>
                <c:pt idx="58">
                  <c:v>22.195</c:v>
                </c:pt>
                <c:pt idx="59">
                  <c:v>22.765000000000001</c:v>
                </c:pt>
                <c:pt idx="60">
                  <c:v>24.943000000000001</c:v>
                </c:pt>
                <c:pt idx="61">
                  <c:v>23.649072759167989</c:v>
                </c:pt>
                <c:pt idx="62">
                  <c:v>22.481815312540782</c:v>
                </c:pt>
              </c:numCache>
            </c:numRef>
          </c:val>
          <c:smooth val="0"/>
          <c:extLst>
            <c:ext xmlns:c16="http://schemas.microsoft.com/office/drawing/2014/chart" uri="{C3380CC4-5D6E-409C-BE32-E72D297353CC}">
              <c16:uniqueId val="{00000003-B6AC-EC45-887D-F8253B67FC27}"/>
            </c:ext>
          </c:extLst>
        </c:ser>
        <c:ser>
          <c:idx val="3"/>
          <c:order val="3"/>
          <c:tx>
            <c:strRef>
              <c:f>Sheet1!$A$7</c:f>
              <c:strCache>
                <c:ptCount val="1"/>
                <c:pt idx="0">
                  <c:v>France</c:v>
                </c:pt>
              </c:strCache>
            </c:strRef>
          </c:tx>
          <c:spPr>
            <a:ln w="28575" cap="rnd">
              <a:solidFill>
                <a:schemeClr val="accent4"/>
              </a:solidFill>
              <a:round/>
            </a:ln>
            <a:effectLst/>
          </c:spPr>
          <c:marker>
            <c:symbol val="none"/>
          </c:marker>
          <c:cat>
            <c:numRef>
              <c:f>Sheet1!$B$3:$FD$3</c:f>
              <c:numCache>
                <c:formatCode>General</c:formatCod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numCache>
            </c:numRef>
          </c:cat>
          <c:val>
            <c:numRef>
              <c:f>Sheet1!$B$7:$FD$7</c:f>
              <c:numCache>
                <c:formatCode>0.00</c:formatCode>
                <c:ptCount val="81"/>
                <c:pt idx="0">
                  <c:v>10.924445725775744</c:v>
                </c:pt>
                <c:pt idx="1">
                  <c:v>10.878949604288366</c:v>
                </c:pt>
                <c:pt idx="2">
                  <c:v>10.938116028691802</c:v>
                </c:pt>
                <c:pt idx="3">
                  <c:v>11.251306137252776</c:v>
                </c:pt>
                <c:pt idx="4">
                  <c:v>10.914123339183242</c:v>
                </c:pt>
                <c:pt idx="5">
                  <c:v>11.432696385825114</c:v>
                </c:pt>
                <c:pt idx="6">
                  <c:v>11.581720600028701</c:v>
                </c:pt>
                <c:pt idx="7">
                  <c:v>12.574129717182515</c:v>
                </c:pt>
                <c:pt idx="8">
                  <c:v>12.424017963281468</c:v>
                </c:pt>
                <c:pt idx="9">
                  <c:v>12.04850685438416</c:v>
                </c:pt>
                <c:pt idx="10">
                  <c:v>11.777412351027783</c:v>
                </c:pt>
                <c:pt idx="11">
                  <c:v>12.308295209748501</c:v>
                </c:pt>
                <c:pt idx="12">
                  <c:v>12.769080093080648</c:v>
                </c:pt>
                <c:pt idx="13">
                  <c:v>13.005485634139317</c:v>
                </c:pt>
                <c:pt idx="14">
                  <c:v>14.188042893076197</c:v>
                </c:pt>
                <c:pt idx="15">
                  <c:v>16.389476999999999</c:v>
                </c:pt>
                <c:pt idx="16">
                  <c:v>18.005272000000001</c:v>
                </c:pt>
                <c:pt idx="17">
                  <c:v>18.504372</c:v>
                </c:pt>
                <c:pt idx="18">
                  <c:v>19.360786000000001</c:v>
                </c:pt>
                <c:pt idx="19">
                  <c:v>19.630735000000001</c:v>
                </c:pt>
                <c:pt idx="20">
                  <c:v>20.137</c:v>
                </c:pt>
                <c:pt idx="21">
                  <c:v>15.615</c:v>
                </c:pt>
                <c:pt idx="22">
                  <c:v>16.111999999999998</c:v>
                </c:pt>
                <c:pt idx="23">
                  <c:v>16.221</c:v>
                </c:pt>
                <c:pt idx="24">
                  <c:v>16.378</c:v>
                </c:pt>
                <c:pt idx="25">
                  <c:v>25.338999999999999</c:v>
                </c:pt>
                <c:pt idx="26">
                  <c:v>19.187999999999999</c:v>
                </c:pt>
                <c:pt idx="27">
                  <c:v>19.100999999999999</c:v>
                </c:pt>
                <c:pt idx="28">
                  <c:v>18.896999999999998</c:v>
                </c:pt>
                <c:pt idx="29">
                  <c:v>17.954999999999998</c:v>
                </c:pt>
                <c:pt idx="30">
                  <c:v>24.396999999999998</c:v>
                </c:pt>
                <c:pt idx="31">
                  <c:v>25.033999999999999</c:v>
                </c:pt>
                <c:pt idx="32">
                  <c:v>25.771999999999998</c:v>
                </c:pt>
                <c:pt idx="33">
                  <c:v>27.172000000000001</c:v>
                </c:pt>
                <c:pt idx="34">
                  <c:v>27.212</c:v>
                </c:pt>
                <c:pt idx="35">
                  <c:v>28.488</c:v>
                </c:pt>
                <c:pt idx="36">
                  <c:v>28.777000000000001</c:v>
                </c:pt>
                <c:pt idx="37">
                  <c:v>28.645</c:v>
                </c:pt>
                <c:pt idx="38">
                  <c:v>28.855</c:v>
                </c:pt>
                <c:pt idx="39">
                  <c:v>28.827999999999999</c:v>
                </c:pt>
                <c:pt idx="40">
                  <c:v>27.716000000000001</c:v>
                </c:pt>
                <c:pt idx="41">
                  <c:v>27.704000000000001</c:v>
                </c:pt>
                <c:pt idx="42">
                  <c:v>28.422999999999998</c:v>
                </c:pt>
                <c:pt idx="43">
                  <c:v>28.802</c:v>
                </c:pt>
                <c:pt idx="44">
                  <c:v>28.876000000000001</c:v>
                </c:pt>
                <c:pt idx="45">
                  <c:v>28.83</c:v>
                </c:pt>
                <c:pt idx="46">
                  <c:v>28.393000000000001</c:v>
                </c:pt>
                <c:pt idx="47">
                  <c:v>28.236999999999998</c:v>
                </c:pt>
                <c:pt idx="48">
                  <c:v>28.484000000000002</c:v>
                </c:pt>
                <c:pt idx="49">
                  <c:v>30.943000000000001</c:v>
                </c:pt>
                <c:pt idx="50">
                  <c:v>30.983000000000001</c:v>
                </c:pt>
                <c:pt idx="51">
                  <c:v>30.702000000000002</c:v>
                </c:pt>
                <c:pt idx="52">
                  <c:v>31.177</c:v>
                </c:pt>
                <c:pt idx="53">
                  <c:v>31.657</c:v>
                </c:pt>
                <c:pt idx="54">
                  <c:v>31.968</c:v>
                </c:pt>
                <c:pt idx="55">
                  <c:v>31.777999999999999</c:v>
                </c:pt>
                <c:pt idx="56">
                  <c:v>31.917999999999999</c:v>
                </c:pt>
                <c:pt idx="57">
                  <c:v>31.446000000000002</c:v>
                </c:pt>
                <c:pt idx="58">
                  <c:v>30.989000000000001</c:v>
                </c:pt>
                <c:pt idx="59">
                  <c:v>30.739000000000001</c:v>
                </c:pt>
                <c:pt idx="60">
                  <c:v>34.875999999999998</c:v>
                </c:pt>
                <c:pt idx="61">
                  <c:v>32.661000000000001</c:v>
                </c:pt>
                <c:pt idx="62">
                  <c:v>31.632999999999999</c:v>
                </c:pt>
              </c:numCache>
            </c:numRef>
          </c:val>
          <c:smooth val="0"/>
          <c:extLst>
            <c:ext xmlns:c16="http://schemas.microsoft.com/office/drawing/2014/chart" uri="{C3380CC4-5D6E-409C-BE32-E72D297353CC}">
              <c16:uniqueId val="{00000004-B6AC-EC45-887D-F8253B67FC27}"/>
            </c:ext>
          </c:extLst>
        </c:ser>
        <c:ser>
          <c:idx val="4"/>
          <c:order val="4"/>
          <c:tx>
            <c:strRef>
              <c:f>Sheet1!$A$8</c:f>
              <c:strCache>
                <c:ptCount val="1"/>
                <c:pt idx="0">
                  <c:v>Germany</c:v>
                </c:pt>
              </c:strCache>
            </c:strRef>
          </c:tx>
          <c:spPr>
            <a:ln w="28575" cap="rnd">
              <a:solidFill>
                <a:schemeClr val="accent5"/>
              </a:solidFill>
              <a:round/>
            </a:ln>
            <a:effectLst/>
          </c:spPr>
          <c:marker>
            <c:symbol val="none"/>
          </c:marker>
          <c:cat>
            <c:numRef>
              <c:f>Sheet1!$B$3:$FD$3</c:f>
              <c:numCache>
                <c:formatCode>General</c:formatCod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numCache>
            </c:numRef>
          </c:cat>
          <c:val>
            <c:numRef>
              <c:f>Sheet1!$B$8:$FD$8</c:f>
              <c:numCache>
                <c:formatCode>0.00</c:formatCode>
                <c:ptCount val="81"/>
                <c:pt idx="0">
                  <c:v>15.369004</c:v>
                </c:pt>
                <c:pt idx="1">
                  <c:v>15.304997999999999</c:v>
                </c:pt>
                <c:pt idx="2">
                  <c:v>15.388235999999999</c:v>
                </c:pt>
                <c:pt idx="3">
                  <c:v>15.828846</c:v>
                </c:pt>
                <c:pt idx="4">
                  <c:v>15.354482000000001</c:v>
                </c:pt>
                <c:pt idx="5">
                  <c:v>16.084033999999999</c:v>
                </c:pt>
                <c:pt idx="6">
                  <c:v>16.293688</c:v>
                </c:pt>
                <c:pt idx="7">
                  <c:v>17.689854</c:v>
                </c:pt>
                <c:pt idx="8">
                  <c:v>17.478670000000001</c:v>
                </c:pt>
                <c:pt idx="9">
                  <c:v>16.950384</c:v>
                </c:pt>
                <c:pt idx="10">
                  <c:v>16.568995999999999</c:v>
                </c:pt>
                <c:pt idx="11">
                  <c:v>17.315866</c:v>
                </c:pt>
                <c:pt idx="12">
                  <c:v>17.964119</c:v>
                </c:pt>
                <c:pt idx="13">
                  <c:v>18.296704999999999</c:v>
                </c:pt>
                <c:pt idx="14">
                  <c:v>19.960380000000001</c:v>
                </c:pt>
                <c:pt idx="15">
                  <c:v>23.057456999999999</c:v>
                </c:pt>
                <c:pt idx="16">
                  <c:v>22.730425</c:v>
                </c:pt>
                <c:pt idx="17">
                  <c:v>22.577394000000002</c:v>
                </c:pt>
                <c:pt idx="18">
                  <c:v>22.024511</c:v>
                </c:pt>
                <c:pt idx="19">
                  <c:v>21.587796999999998</c:v>
                </c:pt>
                <c:pt idx="20">
                  <c:v>21.788</c:v>
                </c:pt>
                <c:pt idx="21">
                  <c:v>22.446000000000002</c:v>
                </c:pt>
                <c:pt idx="22">
                  <c:v>22.433</c:v>
                </c:pt>
                <c:pt idx="23">
                  <c:v>22.14</c:v>
                </c:pt>
                <c:pt idx="24">
                  <c:v>21.881</c:v>
                </c:pt>
                <c:pt idx="25">
                  <c:v>22.228000000000002</c:v>
                </c:pt>
                <c:pt idx="26">
                  <c:v>22.247</c:v>
                </c:pt>
                <c:pt idx="27">
                  <c:v>22.715</c:v>
                </c:pt>
                <c:pt idx="28">
                  <c:v>22.704999999999998</c:v>
                </c:pt>
                <c:pt idx="29">
                  <c:v>21.643000000000001</c:v>
                </c:pt>
                <c:pt idx="30">
                  <c:v>21.353999999999999</c:v>
                </c:pt>
                <c:pt idx="31">
                  <c:v>22.306999999999999</c:v>
                </c:pt>
                <c:pt idx="32">
                  <c:v>24.016999999999999</c:v>
                </c:pt>
                <c:pt idx="33">
                  <c:v>24.722000000000001</c:v>
                </c:pt>
                <c:pt idx="34">
                  <c:v>24.902000000000001</c:v>
                </c:pt>
                <c:pt idx="35">
                  <c:v>25.251999999999999</c:v>
                </c:pt>
                <c:pt idx="36">
                  <c:v>25.856999999999999</c:v>
                </c:pt>
                <c:pt idx="37">
                  <c:v>25.446000000000002</c:v>
                </c:pt>
                <c:pt idx="38">
                  <c:v>25.393000000000001</c:v>
                </c:pt>
                <c:pt idx="39">
                  <c:v>25.524000000000001</c:v>
                </c:pt>
                <c:pt idx="40">
                  <c:v>25.47</c:v>
                </c:pt>
                <c:pt idx="41">
                  <c:v>25.486999999999998</c:v>
                </c:pt>
                <c:pt idx="42">
                  <c:v>26.167000000000002</c:v>
                </c:pt>
                <c:pt idx="43">
                  <c:v>26.628</c:v>
                </c:pt>
                <c:pt idx="44">
                  <c:v>26.023</c:v>
                </c:pt>
                <c:pt idx="45">
                  <c:v>26.382999999999999</c:v>
                </c:pt>
                <c:pt idx="46">
                  <c:v>25.108000000000001</c:v>
                </c:pt>
                <c:pt idx="47">
                  <c:v>24.21</c:v>
                </c:pt>
                <c:pt idx="48">
                  <c:v>24.355</c:v>
                </c:pt>
                <c:pt idx="49">
                  <c:v>26.808</c:v>
                </c:pt>
                <c:pt idx="50">
                  <c:v>26.068000000000001</c:v>
                </c:pt>
                <c:pt idx="51">
                  <c:v>24.763000000000002</c:v>
                </c:pt>
                <c:pt idx="52">
                  <c:v>24.661000000000001</c:v>
                </c:pt>
                <c:pt idx="53">
                  <c:v>24.847999999999999</c:v>
                </c:pt>
                <c:pt idx="54">
                  <c:v>24.802</c:v>
                </c:pt>
                <c:pt idx="55">
                  <c:v>25.07</c:v>
                </c:pt>
                <c:pt idx="56">
                  <c:v>25.277999999999999</c:v>
                </c:pt>
                <c:pt idx="57">
                  <c:v>25.236999999999998</c:v>
                </c:pt>
                <c:pt idx="58">
                  <c:v>25.295999999999999</c:v>
                </c:pt>
                <c:pt idx="59">
                  <c:v>25.59</c:v>
                </c:pt>
                <c:pt idx="60">
                  <c:v>27.937999999999999</c:v>
                </c:pt>
                <c:pt idx="61">
                  <c:v>27.638999999999999</c:v>
                </c:pt>
                <c:pt idx="62">
                  <c:v>26.722000000000001</c:v>
                </c:pt>
              </c:numCache>
            </c:numRef>
          </c:val>
          <c:smooth val="0"/>
          <c:extLst>
            <c:ext xmlns:c16="http://schemas.microsoft.com/office/drawing/2014/chart" uri="{C3380CC4-5D6E-409C-BE32-E72D297353CC}">
              <c16:uniqueId val="{00000005-B6AC-EC45-887D-F8253B67FC27}"/>
            </c:ext>
          </c:extLst>
        </c:ser>
        <c:ser>
          <c:idx val="5"/>
          <c:order val="5"/>
          <c:tx>
            <c:strRef>
              <c:f>Sheet1!$A$9</c:f>
              <c:strCache>
                <c:ptCount val="1"/>
                <c:pt idx="0">
                  <c:v>Sweden</c:v>
                </c:pt>
              </c:strCache>
            </c:strRef>
          </c:tx>
          <c:spPr>
            <a:ln w="28575" cap="rnd">
              <a:solidFill>
                <a:schemeClr val="accent6"/>
              </a:solidFill>
              <a:round/>
            </a:ln>
            <a:effectLst/>
          </c:spPr>
          <c:marker>
            <c:symbol val="none"/>
          </c:marker>
          <c:cat>
            <c:numRef>
              <c:f>Sheet1!$B$3:$FD$3</c:f>
              <c:numCache>
                <c:formatCode>General</c:formatCod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numCache>
            </c:numRef>
          </c:cat>
          <c:val>
            <c:numRef>
              <c:f>Sheet1!$B$9:$FD$9</c:f>
              <c:numCache>
                <c:formatCode>0.00</c:formatCode>
                <c:ptCount val="81"/>
                <c:pt idx="0">
                  <c:v>10.224313</c:v>
                </c:pt>
                <c:pt idx="1">
                  <c:v>10.171697999999999</c:v>
                </c:pt>
                <c:pt idx="2">
                  <c:v>10.491171</c:v>
                </c:pt>
                <c:pt idx="3">
                  <c:v>11.7051935</c:v>
                </c:pt>
                <c:pt idx="4">
                  <c:v>11.80476</c:v>
                </c:pt>
                <c:pt idx="5">
                  <c:v>12.444718</c:v>
                </c:pt>
                <c:pt idx="6">
                  <c:v>13.266909999999999</c:v>
                </c:pt>
                <c:pt idx="7">
                  <c:v>14.3737335</c:v>
                </c:pt>
                <c:pt idx="8">
                  <c:v>15.423788</c:v>
                </c:pt>
                <c:pt idx="9">
                  <c:v>15.587025000000001</c:v>
                </c:pt>
                <c:pt idx="10">
                  <c:v>15.826911000000001</c:v>
                </c:pt>
                <c:pt idx="11">
                  <c:v>17.342179999999999</c:v>
                </c:pt>
                <c:pt idx="12">
                  <c:v>17.357309999999998</c:v>
                </c:pt>
                <c:pt idx="13">
                  <c:v>17.379168</c:v>
                </c:pt>
                <c:pt idx="14">
                  <c:v>19.880659999999999</c:v>
                </c:pt>
                <c:pt idx="15">
                  <c:v>19.979963000000001</c:v>
                </c:pt>
                <c:pt idx="16">
                  <c:v>20.905004999999999</c:v>
                </c:pt>
                <c:pt idx="17">
                  <c:v>23.129807</c:v>
                </c:pt>
                <c:pt idx="18">
                  <c:v>23.793517999999999</c:v>
                </c:pt>
                <c:pt idx="19">
                  <c:v>23.740449999999999</c:v>
                </c:pt>
                <c:pt idx="20">
                  <c:v>24.494</c:v>
                </c:pt>
                <c:pt idx="21">
                  <c:v>25.192</c:v>
                </c:pt>
                <c:pt idx="22">
                  <c:v>25.126000000000001</c:v>
                </c:pt>
                <c:pt idx="23">
                  <c:v>25.422000000000001</c:v>
                </c:pt>
                <c:pt idx="24">
                  <c:v>24.652000000000001</c:v>
                </c:pt>
                <c:pt idx="25">
                  <c:v>26.587</c:v>
                </c:pt>
                <c:pt idx="26">
                  <c:v>26.709</c:v>
                </c:pt>
                <c:pt idx="27">
                  <c:v>26.928999999999998</c:v>
                </c:pt>
                <c:pt idx="28">
                  <c:v>27.376000000000001</c:v>
                </c:pt>
                <c:pt idx="29">
                  <c:v>26.803999999999998</c:v>
                </c:pt>
                <c:pt idx="30">
                  <c:v>26.853000000000002</c:v>
                </c:pt>
                <c:pt idx="31">
                  <c:v>28.66</c:v>
                </c:pt>
                <c:pt idx="32">
                  <c:v>32.204999999999998</c:v>
                </c:pt>
                <c:pt idx="33">
                  <c:v>33.695999999999998</c:v>
                </c:pt>
                <c:pt idx="34">
                  <c:v>32.517000000000003</c:v>
                </c:pt>
                <c:pt idx="35">
                  <c:v>30.189</c:v>
                </c:pt>
                <c:pt idx="36">
                  <c:v>29.716999999999999</c:v>
                </c:pt>
                <c:pt idx="37">
                  <c:v>28.472000000000001</c:v>
                </c:pt>
                <c:pt idx="38">
                  <c:v>28.172000000000001</c:v>
                </c:pt>
                <c:pt idx="39">
                  <c:v>27.65</c:v>
                </c:pt>
                <c:pt idx="40">
                  <c:v>26.427</c:v>
                </c:pt>
                <c:pt idx="41">
                  <c:v>26.547000000000001</c:v>
                </c:pt>
                <c:pt idx="42">
                  <c:v>27.209</c:v>
                </c:pt>
                <c:pt idx="43">
                  <c:v>27.922000000000001</c:v>
                </c:pt>
                <c:pt idx="44">
                  <c:v>27.425999999999998</c:v>
                </c:pt>
                <c:pt idx="45">
                  <c:v>27.103000000000002</c:v>
                </c:pt>
                <c:pt idx="46">
                  <c:v>26.408000000000001</c:v>
                </c:pt>
                <c:pt idx="47">
                  <c:v>25.327999999999999</c:v>
                </c:pt>
                <c:pt idx="48">
                  <c:v>25.366</c:v>
                </c:pt>
                <c:pt idx="49">
                  <c:v>27.21</c:v>
                </c:pt>
                <c:pt idx="50">
                  <c:v>25.849</c:v>
                </c:pt>
                <c:pt idx="51">
                  <c:v>25.276</c:v>
                </c:pt>
                <c:pt idx="52">
                  <c:v>26.276</c:v>
                </c:pt>
                <c:pt idx="53">
                  <c:v>26.948</c:v>
                </c:pt>
                <c:pt idx="54">
                  <c:v>26.587</c:v>
                </c:pt>
                <c:pt idx="55">
                  <c:v>26.106999999999999</c:v>
                </c:pt>
                <c:pt idx="56">
                  <c:v>26.527000000000001</c:v>
                </c:pt>
                <c:pt idx="57">
                  <c:v>25.859000000000002</c:v>
                </c:pt>
                <c:pt idx="58">
                  <c:v>25.632999999999999</c:v>
                </c:pt>
                <c:pt idx="59">
                  <c:v>25.071999999999999</c:v>
                </c:pt>
                <c:pt idx="60">
                  <c:v>25.855</c:v>
                </c:pt>
                <c:pt idx="61">
                  <c:v>24.9</c:v>
                </c:pt>
                <c:pt idx="62">
                  <c:v>23.670999999999999</c:v>
                </c:pt>
              </c:numCache>
            </c:numRef>
          </c:val>
          <c:smooth val="0"/>
          <c:extLst>
            <c:ext xmlns:c16="http://schemas.microsoft.com/office/drawing/2014/chart" uri="{C3380CC4-5D6E-409C-BE32-E72D297353CC}">
              <c16:uniqueId val="{00000006-B6AC-EC45-887D-F8253B67FC27}"/>
            </c:ext>
          </c:extLst>
        </c:ser>
        <c:ser>
          <c:idx val="6"/>
          <c:order val="6"/>
          <c:tx>
            <c:strRef>
              <c:f>Sheet1!$A$10</c:f>
              <c:strCache>
                <c:ptCount val="1"/>
                <c:pt idx="0">
                  <c:v>United Kingdom</c:v>
                </c:pt>
              </c:strCache>
            </c:strRef>
          </c:tx>
          <c:spPr>
            <a:ln w="28575" cap="rnd">
              <a:solidFill>
                <a:schemeClr val="accent1">
                  <a:lumMod val="60000"/>
                </a:schemeClr>
              </a:solidFill>
              <a:round/>
            </a:ln>
            <a:effectLst/>
          </c:spPr>
          <c:marker>
            <c:symbol val="none"/>
          </c:marker>
          <c:cat>
            <c:numRef>
              <c:f>Sheet1!$B$3:$FD$3</c:f>
              <c:numCache>
                <c:formatCode>General</c:formatCod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numCache>
            </c:numRef>
          </c:cat>
          <c:val>
            <c:numRef>
              <c:f>Sheet1!$B$10:$FD$10</c:f>
              <c:numCache>
                <c:formatCode>0.00</c:formatCode>
                <c:ptCount val="81"/>
                <c:pt idx="0">
                  <c:v>9.6952680000000004</c:v>
                </c:pt>
                <c:pt idx="1">
                  <c:v>9.9377139999999997</c:v>
                </c:pt>
                <c:pt idx="2">
                  <c:v>10.126616</c:v>
                </c:pt>
                <c:pt idx="3">
                  <c:v>10.619389</c:v>
                </c:pt>
                <c:pt idx="4">
                  <c:v>10.441891</c:v>
                </c:pt>
                <c:pt idx="5">
                  <c:v>11.067408</c:v>
                </c:pt>
                <c:pt idx="6">
                  <c:v>11.281802000000001</c:v>
                </c:pt>
                <c:pt idx="7">
                  <c:v>11.917085</c:v>
                </c:pt>
                <c:pt idx="8">
                  <c:v>12.380001</c:v>
                </c:pt>
                <c:pt idx="9">
                  <c:v>12.374165</c:v>
                </c:pt>
                <c:pt idx="10">
                  <c:v>12.529809</c:v>
                </c:pt>
                <c:pt idx="11">
                  <c:v>12.405704</c:v>
                </c:pt>
                <c:pt idx="12">
                  <c:v>13.178440999999999</c:v>
                </c:pt>
                <c:pt idx="13">
                  <c:v>12.79034</c:v>
                </c:pt>
                <c:pt idx="14">
                  <c:v>14.160776</c:v>
                </c:pt>
                <c:pt idx="15">
                  <c:v>14.835801</c:v>
                </c:pt>
                <c:pt idx="16">
                  <c:v>15.372347</c:v>
                </c:pt>
                <c:pt idx="17">
                  <c:v>15.317716000000001</c:v>
                </c:pt>
                <c:pt idx="18">
                  <c:v>15.626504000000001</c:v>
                </c:pt>
                <c:pt idx="19">
                  <c:v>15.545771</c:v>
                </c:pt>
                <c:pt idx="20">
                  <c:v>15.587</c:v>
                </c:pt>
                <c:pt idx="21">
                  <c:v>16.879000000000001</c:v>
                </c:pt>
                <c:pt idx="22">
                  <c:v>17.324000000000002</c:v>
                </c:pt>
                <c:pt idx="23">
                  <c:v>18.123000000000001</c:v>
                </c:pt>
                <c:pt idx="24">
                  <c:v>18.056000000000001</c:v>
                </c:pt>
                <c:pt idx="25">
                  <c:v>18.181000000000001</c:v>
                </c:pt>
                <c:pt idx="26">
                  <c:v>18.193000000000001</c:v>
                </c:pt>
                <c:pt idx="27">
                  <c:v>17.388999999999999</c:v>
                </c:pt>
                <c:pt idx="28">
                  <c:v>16.132999999999999</c:v>
                </c:pt>
                <c:pt idx="29">
                  <c:v>15.458</c:v>
                </c:pt>
                <c:pt idx="30">
                  <c:v>14.903</c:v>
                </c:pt>
                <c:pt idx="31">
                  <c:v>16.385000000000002</c:v>
                </c:pt>
                <c:pt idx="32">
                  <c:v>17.821000000000002</c:v>
                </c:pt>
                <c:pt idx="33">
                  <c:v>18.422999999999998</c:v>
                </c:pt>
                <c:pt idx="34">
                  <c:v>17.719000000000001</c:v>
                </c:pt>
                <c:pt idx="35">
                  <c:v>16.574999999999999</c:v>
                </c:pt>
                <c:pt idx="36">
                  <c:v>16.393000000000001</c:v>
                </c:pt>
                <c:pt idx="37">
                  <c:v>16.527999999999999</c:v>
                </c:pt>
                <c:pt idx="38">
                  <c:v>16.925000000000001</c:v>
                </c:pt>
                <c:pt idx="39">
                  <c:v>16.734999999999999</c:v>
                </c:pt>
                <c:pt idx="40">
                  <c:v>16.806999999999999</c:v>
                </c:pt>
                <c:pt idx="41">
                  <c:v>17.606000000000002</c:v>
                </c:pt>
                <c:pt idx="42">
                  <c:v>17.864000000000001</c:v>
                </c:pt>
                <c:pt idx="43">
                  <c:v>18.619</c:v>
                </c:pt>
                <c:pt idx="44">
                  <c:v>19.187999999999999</c:v>
                </c:pt>
                <c:pt idx="45">
                  <c:v>19.140999999999998</c:v>
                </c:pt>
                <c:pt idx="46">
                  <c:v>19.062999999999999</c:v>
                </c:pt>
                <c:pt idx="47">
                  <c:v>19.571000000000002</c:v>
                </c:pt>
                <c:pt idx="48">
                  <c:v>20.827999999999999</c:v>
                </c:pt>
                <c:pt idx="49">
                  <c:v>22.923999999999999</c:v>
                </c:pt>
                <c:pt idx="50">
                  <c:v>23.068999999999999</c:v>
                </c:pt>
                <c:pt idx="51">
                  <c:v>22.850999999999999</c:v>
                </c:pt>
                <c:pt idx="52">
                  <c:v>22.951000000000001</c:v>
                </c:pt>
                <c:pt idx="53">
                  <c:v>22.224</c:v>
                </c:pt>
                <c:pt idx="54">
                  <c:v>21.684999999999999</c:v>
                </c:pt>
                <c:pt idx="55">
                  <c:v>21.279</c:v>
                </c:pt>
                <c:pt idx="56">
                  <c:v>20.616</c:v>
                </c:pt>
                <c:pt idx="57">
                  <c:v>20.212</c:v>
                </c:pt>
                <c:pt idx="58">
                  <c:v>19.724</c:v>
                </c:pt>
                <c:pt idx="59">
                  <c:v>19.513000000000002</c:v>
                </c:pt>
                <c:pt idx="60">
                  <c:v>22.488</c:v>
                </c:pt>
                <c:pt idx="61">
                  <c:v>22.1</c:v>
                </c:pt>
                <c:pt idx="62">
                  <c:v>21.009200803212853</c:v>
                </c:pt>
              </c:numCache>
            </c:numRef>
          </c:val>
          <c:smooth val="0"/>
          <c:extLst>
            <c:ext xmlns:c16="http://schemas.microsoft.com/office/drawing/2014/chart" uri="{C3380CC4-5D6E-409C-BE32-E72D297353CC}">
              <c16:uniqueId val="{00000007-B6AC-EC45-887D-F8253B67FC27}"/>
            </c:ext>
          </c:extLst>
        </c:ser>
        <c:dLbls>
          <c:showLegendKey val="0"/>
          <c:showVal val="0"/>
          <c:showCatName val="0"/>
          <c:showSerName val="0"/>
          <c:showPercent val="0"/>
          <c:showBubbleSize val="0"/>
        </c:dLbls>
        <c:smooth val="0"/>
        <c:axId val="572019295"/>
        <c:axId val="1156679840"/>
      </c:lineChart>
      <c:catAx>
        <c:axId val="57201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56679840"/>
        <c:crosses val="autoZero"/>
        <c:auto val="1"/>
        <c:lblAlgn val="ctr"/>
        <c:lblOffset val="100"/>
        <c:tickLblSkip val="6"/>
        <c:noMultiLvlLbl val="0"/>
      </c:catAx>
      <c:valAx>
        <c:axId val="1156679840"/>
        <c:scaling>
          <c:orientation val="minMax"/>
        </c:scaling>
        <c:delete val="0"/>
        <c:axPos val="l"/>
        <c:majorGridlines>
          <c:spPr>
            <a:ln w="1587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2019295"/>
        <c:crosses val="autoZero"/>
        <c:crossBetween val="between"/>
      </c:valAx>
      <c:spPr>
        <a:noFill/>
        <a:ln w="22225">
          <a:solidFill>
            <a:schemeClr val="tx1"/>
          </a:solidFill>
        </a:ln>
        <a:effectLst/>
      </c:spPr>
    </c:plotArea>
    <c:legend>
      <c:legendPos val="b"/>
      <c:layout>
        <c:manualLayout>
          <c:xMode val="edge"/>
          <c:yMode val="edge"/>
          <c:x val="7.4259177109903513E-2"/>
          <c:y val="0.88225500426904468"/>
          <c:w val="0.86204502606188316"/>
          <c:h val="9.3648610188786646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22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dirty="0">
                <a:solidFill>
                  <a:srgbClr val="002CEC"/>
                </a:solidFill>
              </a:rPr>
              <a:t>International</a:t>
            </a:r>
            <a:r>
              <a:rPr lang="en-US" sz="1100" b="1" baseline="0" dirty="0">
                <a:solidFill>
                  <a:srgbClr val="002CEC"/>
                </a:solidFill>
              </a:rPr>
              <a:t> </a:t>
            </a:r>
            <a:r>
              <a:rPr lang="en-US" sz="1100" b="1" dirty="0">
                <a:solidFill>
                  <a:srgbClr val="002CEC"/>
                </a:solidFill>
              </a:rPr>
              <a:t>Gini</a:t>
            </a:r>
            <a:r>
              <a:rPr lang="en-US" sz="1100" b="1" baseline="0" dirty="0">
                <a:solidFill>
                  <a:srgbClr val="002CEC"/>
                </a:solidFill>
              </a:rPr>
              <a:t> Inequality - Wealth to Income Ratio</a:t>
            </a:r>
            <a:endParaRPr lang="en-US" sz="1100" b="1" dirty="0">
              <a:solidFill>
                <a:srgbClr val="002CEC"/>
              </a:solidFill>
            </a:endParaRPr>
          </a:p>
        </c:rich>
      </c:tx>
      <c:layout>
        <c:manualLayout>
          <c:xMode val="edge"/>
          <c:yMode val="edge"/>
          <c:x val="0.14072978667994746"/>
          <c:y val="3.6988952660334667E-2"/>
        </c:manualLayout>
      </c:layout>
      <c:overlay val="0"/>
      <c:spPr>
        <a:noFill/>
        <a:ln w="25400">
          <a:solidFill>
            <a:srgbClr val="C00000"/>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461733214546425"/>
          <c:y val="0.1680006640048661"/>
          <c:w val="0.82160391027557733"/>
          <c:h val="0.6957466111181998"/>
        </c:manualLayout>
      </c:layout>
      <c:lineChart>
        <c:grouping val="standard"/>
        <c:varyColors val="0"/>
        <c:ser>
          <c:idx val="0"/>
          <c:order val="0"/>
          <c:tx>
            <c:strRef>
              <c:f>Sheet1!$B$2</c:f>
              <c:strCache>
                <c:ptCount val="1"/>
                <c:pt idx="0">
                  <c:v>USA</c:v>
                </c:pt>
              </c:strCache>
            </c:strRef>
          </c:tx>
          <c:spPr>
            <a:ln w="38100" cap="rnd">
              <a:solidFill>
                <a:schemeClr val="tx1"/>
              </a:solidFill>
              <a:round/>
            </a:ln>
            <a:effectLst/>
          </c:spPr>
          <c:marker>
            <c:symbol val="none"/>
          </c:marker>
          <c:trendline>
            <c:name>U.S. Trend</c:name>
            <c:spPr>
              <a:ln w="31750" cap="rnd">
                <a:solidFill>
                  <a:schemeClr val="tx1"/>
                </a:solidFill>
                <a:prstDash val="solid"/>
              </a:ln>
              <a:effectLst/>
            </c:spPr>
            <c:trendlineType val="poly"/>
            <c:order val="2"/>
            <c:dispRSqr val="1"/>
            <c:dispEq val="1"/>
            <c:trendlineLbl>
              <c:layout>
                <c:manualLayout>
                  <c:x val="-0.28069406121133006"/>
                  <c:y val="-0.19529105399107441"/>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1" baseline="0" dirty="0">
                        <a:solidFill>
                          <a:schemeClr val="tx1"/>
                        </a:solidFill>
                      </a:rPr>
                      <a:t>U.S. Trend</a:t>
                    </a:r>
                  </a:p>
                  <a:p>
                    <a:pPr>
                      <a:defRPr/>
                    </a:pPr>
                    <a:r>
                      <a:rPr lang="en-US" sz="900" b="1" baseline="0" dirty="0">
                        <a:solidFill>
                          <a:schemeClr val="tx1"/>
                        </a:solidFill>
                      </a:rPr>
                      <a:t>y = 7E-05x</a:t>
                    </a:r>
                    <a:r>
                      <a:rPr lang="en-US" sz="900" b="1" baseline="30000" dirty="0">
                        <a:solidFill>
                          <a:schemeClr val="tx1"/>
                        </a:solidFill>
                      </a:rPr>
                      <a:t>2</a:t>
                    </a:r>
                    <a:r>
                      <a:rPr lang="en-US" sz="900" b="1" baseline="0" dirty="0">
                        <a:solidFill>
                          <a:schemeClr val="tx1"/>
                        </a:solidFill>
                      </a:rPr>
                      <a:t> - 0.0134x + 4.913</a:t>
                    </a:r>
                    <a:br>
                      <a:rPr lang="en-US" sz="900" b="1" baseline="0" dirty="0">
                        <a:solidFill>
                          <a:schemeClr val="tx1"/>
                        </a:solidFill>
                      </a:rPr>
                    </a:br>
                    <a:r>
                      <a:rPr lang="en-US" sz="900" b="1" baseline="0" dirty="0">
                        <a:solidFill>
                          <a:schemeClr val="tx1"/>
                        </a:solidFill>
                      </a:rPr>
                      <a:t>R² = 0.0956</a:t>
                    </a:r>
                    <a:endParaRPr lang="en-US" sz="900" b="1" dirty="0">
                      <a:solidFill>
                        <a:schemeClr val="tx1"/>
                      </a:solidFill>
                    </a:endParaRPr>
                  </a:p>
                </c:rich>
              </c:tx>
              <c:numFmt formatCode="General" sourceLinked="0"/>
              <c:spPr>
                <a:solidFill>
                  <a:schemeClr val="bg1"/>
                </a:solidFill>
                <a:ln w="22225">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Sheet1!$A$3:$A$173</c:f>
              <c:numCache>
                <c:formatCode>General</c:formatCode>
                <c:ptCount val="171"/>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pt idx="146">
                  <c:v>2016</c:v>
                </c:pt>
                <c:pt idx="147">
                  <c:v>2017</c:v>
                </c:pt>
                <c:pt idx="148">
                  <c:v>2018</c:v>
                </c:pt>
                <c:pt idx="149">
                  <c:v>2019</c:v>
                </c:pt>
                <c:pt idx="150">
                  <c:v>2020</c:v>
                </c:pt>
                <c:pt idx="151">
                  <c:v>2021</c:v>
                </c:pt>
                <c:pt idx="152">
                  <c:v>2022</c:v>
                </c:pt>
                <c:pt idx="153">
                  <c:v>2023</c:v>
                </c:pt>
                <c:pt idx="154">
                  <c:v>2024</c:v>
                </c:pt>
                <c:pt idx="155">
                  <c:v>2025</c:v>
                </c:pt>
                <c:pt idx="156">
                  <c:v>2026</c:v>
                </c:pt>
                <c:pt idx="157">
                  <c:v>2027</c:v>
                </c:pt>
                <c:pt idx="158">
                  <c:v>2028</c:v>
                </c:pt>
                <c:pt idx="159">
                  <c:v>2029</c:v>
                </c:pt>
                <c:pt idx="160">
                  <c:v>2030</c:v>
                </c:pt>
                <c:pt idx="161">
                  <c:v>2031</c:v>
                </c:pt>
                <c:pt idx="162">
                  <c:v>2032</c:v>
                </c:pt>
                <c:pt idx="163">
                  <c:v>2033</c:v>
                </c:pt>
                <c:pt idx="164">
                  <c:v>2034</c:v>
                </c:pt>
                <c:pt idx="165">
                  <c:v>2035</c:v>
                </c:pt>
                <c:pt idx="166">
                  <c:v>2036</c:v>
                </c:pt>
                <c:pt idx="167">
                  <c:v>2037</c:v>
                </c:pt>
                <c:pt idx="168">
                  <c:v>2038</c:v>
                </c:pt>
                <c:pt idx="169">
                  <c:v>2039</c:v>
                </c:pt>
                <c:pt idx="170">
                  <c:v>2040</c:v>
                </c:pt>
              </c:numCache>
            </c:numRef>
          </c:cat>
          <c:val>
            <c:numRef>
              <c:f>Sheet1!$B$3:$B$173</c:f>
              <c:numCache>
                <c:formatCode>0.00</c:formatCode>
                <c:ptCount val="171"/>
                <c:pt idx="0">
                  <c:v>4.1276617410149203</c:v>
                </c:pt>
                <c:pt idx="1">
                  <c:v>4.1655927967054653</c:v>
                </c:pt>
                <c:pt idx="2">
                  <c:v>4.2464390055799202</c:v>
                </c:pt>
                <c:pt idx="3">
                  <c:v>4.2347037617376468</c:v>
                </c:pt>
                <c:pt idx="4">
                  <c:v>4.481410497227734</c:v>
                </c:pt>
                <c:pt idx="5">
                  <c:v>4.4681905566010327</c:v>
                </c:pt>
                <c:pt idx="6">
                  <c:v>4.6370623128570259</c:v>
                </c:pt>
                <c:pt idx="7">
                  <c:v>4.7037232257014239</c:v>
                </c:pt>
                <c:pt idx="8">
                  <c:v>4.7416913161788292</c:v>
                </c:pt>
                <c:pt idx="9">
                  <c:v>4.4683964336081008</c:v>
                </c:pt>
                <c:pt idx="10">
                  <c:v>4.2205636493909724</c:v>
                </c:pt>
                <c:pt idx="11">
                  <c:v>4.2757431330374471</c:v>
                </c:pt>
                <c:pt idx="12">
                  <c:v>4.269796494662855</c:v>
                </c:pt>
                <c:pt idx="13">
                  <c:v>4.3391838817690518</c:v>
                </c:pt>
                <c:pt idx="14">
                  <c:v>4.4365277499200246</c:v>
                </c:pt>
                <c:pt idx="15">
                  <c:v>4.5902154044837671</c:v>
                </c:pt>
                <c:pt idx="16">
                  <c:v>4.642098278431158</c:v>
                </c:pt>
                <c:pt idx="17">
                  <c:v>4.700118664566725</c:v>
                </c:pt>
                <c:pt idx="18">
                  <c:v>4.9143006890383178</c:v>
                </c:pt>
                <c:pt idx="19">
                  <c:v>4.7950409212198171</c:v>
                </c:pt>
                <c:pt idx="20">
                  <c:v>4.9141560446764805</c:v>
                </c:pt>
                <c:pt idx="21">
                  <c:v>4.9436822910531788</c:v>
                </c:pt>
                <c:pt idx="22">
                  <c:v>4.8595504235782858</c:v>
                </c:pt>
                <c:pt idx="23">
                  <c:v>5.0270669143418978</c:v>
                </c:pt>
                <c:pt idx="24">
                  <c:v>5.374408912109601</c:v>
                </c:pt>
                <c:pt idx="25">
                  <c:v>4.9907289380035218</c:v>
                </c:pt>
                <c:pt idx="26">
                  <c:v>5.2808965600414961</c:v>
                </c:pt>
                <c:pt idx="27">
                  <c:v>5.1138468582477667</c:v>
                </c:pt>
                <c:pt idx="28">
                  <c:v>5.1813390338977223</c:v>
                </c:pt>
                <c:pt idx="29">
                  <c:v>4.8311209279971665</c:v>
                </c:pt>
                <c:pt idx="30">
                  <c:v>4.9308934337997865</c:v>
                </c:pt>
                <c:pt idx="31">
                  <c:v>4.5791642700630488</c:v>
                </c:pt>
                <c:pt idx="32">
                  <c:v>4.6448553337226475</c:v>
                </c:pt>
                <c:pt idx="33">
                  <c:v>4.7047640550629426</c:v>
                </c:pt>
                <c:pt idx="34">
                  <c:v>4.7203200056939814</c:v>
                </c:pt>
                <c:pt idx="35">
                  <c:v>4.5089336148554198</c:v>
                </c:pt>
                <c:pt idx="36">
                  <c:v>4.5018117108905091</c:v>
                </c:pt>
                <c:pt idx="37">
                  <c:v>4.7929578511288922</c:v>
                </c:pt>
                <c:pt idx="38">
                  <c:v>5.2549468461530218</c:v>
                </c:pt>
                <c:pt idx="39">
                  <c:v>4.8649002190677137</c:v>
                </c:pt>
                <c:pt idx="40">
                  <c:v>4.6884239078235357</c:v>
                </c:pt>
                <c:pt idx="41">
                  <c:v>4.9927403428843951</c:v>
                </c:pt>
                <c:pt idx="42">
                  <c:v>4.8971396820394588</c:v>
                </c:pt>
                <c:pt idx="43">
                  <c:v>4.8886643181581846</c:v>
                </c:pt>
                <c:pt idx="44">
                  <c:v>5.5145734162177602</c:v>
                </c:pt>
                <c:pt idx="45">
                  <c:v>5.5151132799209295</c:v>
                </c:pt>
                <c:pt idx="46">
                  <c:v>4.9341119399872992</c:v>
                </c:pt>
                <c:pt idx="47">
                  <c:v>4.4089897786258438</c:v>
                </c:pt>
                <c:pt idx="48">
                  <c:v>3.7511769420554435</c:v>
                </c:pt>
                <c:pt idx="49">
                  <c:v>3.8788417980866319</c:v>
                </c:pt>
                <c:pt idx="50">
                  <c:v>3.7115101491995488</c:v>
                </c:pt>
                <c:pt idx="51">
                  <c:v>4.2513876147574488</c:v>
                </c:pt>
                <c:pt idx="52">
                  <c:v>4.3227155503437498</c:v>
                </c:pt>
                <c:pt idx="53">
                  <c:v>3.9039541672050699</c:v>
                </c:pt>
                <c:pt idx="54">
                  <c:v>3.9957069459625836</c:v>
                </c:pt>
                <c:pt idx="55">
                  <c:v>4.1610878392733923</c:v>
                </c:pt>
                <c:pt idx="56">
                  <c:v>4.1670205512820617</c:v>
                </c:pt>
                <c:pt idx="57">
                  <c:v>4.5542974042362339</c:v>
                </c:pt>
                <c:pt idx="58">
                  <c:v>5.0814020599706939</c:v>
                </c:pt>
                <c:pt idx="59">
                  <c:v>5.2875272655615495</c:v>
                </c:pt>
                <c:pt idx="60">
                  <c:v>5.2513426330047812</c:v>
                </c:pt>
                <c:pt idx="61">
                  <c:v>5.3591488088737265</c:v>
                </c:pt>
                <c:pt idx="62">
                  <c:v>5.7727093029254721</c:v>
                </c:pt>
                <c:pt idx="63">
                  <c:v>6.2021206411139058</c:v>
                </c:pt>
                <c:pt idx="64">
                  <c:v>5.6269505269527231</c:v>
                </c:pt>
                <c:pt idx="65">
                  <c:v>5.3069762906614795</c:v>
                </c:pt>
                <c:pt idx="66">
                  <c:v>5.2892797616404295</c:v>
                </c:pt>
                <c:pt idx="67">
                  <c:v>4.808783727722715</c:v>
                </c:pt>
                <c:pt idx="68">
                  <c:v>5.1140062810447402</c:v>
                </c:pt>
                <c:pt idx="69">
                  <c:v>4.9290305046831584</c:v>
                </c:pt>
                <c:pt idx="70">
                  <c:v>4.5759310115236689</c:v>
                </c:pt>
                <c:pt idx="71">
                  <c:v>3.8135161746806601</c:v>
                </c:pt>
                <c:pt idx="72">
                  <c:v>3.2259018074521615</c:v>
                </c:pt>
                <c:pt idx="73">
                  <c:v>2.7890290349218643</c:v>
                </c:pt>
                <c:pt idx="74">
                  <c:v>2.7575598391250615</c:v>
                </c:pt>
                <c:pt idx="75">
                  <c:v>3.1557178473170766</c:v>
                </c:pt>
                <c:pt idx="76">
                  <c:v>3.4543262839879154</c:v>
                </c:pt>
                <c:pt idx="77">
                  <c:v>3.5915164123901988</c:v>
                </c:pt>
                <c:pt idx="78">
                  <c:v>3.6592071310799668</c:v>
                </c:pt>
                <c:pt idx="79">
                  <c:v>4.0052880000000002</c:v>
                </c:pt>
                <c:pt idx="80">
                  <c:v>3.7978315649867374</c:v>
                </c:pt>
                <c:pt idx="81">
                  <c:v>3.6560166227781439</c:v>
                </c:pt>
                <c:pt idx="82">
                  <c:v>3.7132187986305634</c:v>
                </c:pt>
                <c:pt idx="83">
                  <c:v>3.6133191080921438</c:v>
                </c:pt>
                <c:pt idx="84">
                  <c:v>3.7971238559196934</c:v>
                </c:pt>
                <c:pt idx="85">
                  <c:v>3.7748423387096772</c:v>
                </c:pt>
                <c:pt idx="86">
                  <c:v>3.8932506963788303</c:v>
                </c:pt>
                <c:pt idx="87">
                  <c:v>3.9408562787321562</c:v>
                </c:pt>
                <c:pt idx="88">
                  <c:v>4.1669823147256979</c:v>
                </c:pt>
                <c:pt idx="89">
                  <c:v>4.0963733186328559</c:v>
                </c:pt>
                <c:pt idx="90">
                  <c:v>4.1026231192784444</c:v>
                </c:pt>
                <c:pt idx="91">
                  <c:v>4.2216186197416459</c:v>
                </c:pt>
                <c:pt idx="92">
                  <c:v>4.1569720226632212</c:v>
                </c:pt>
                <c:pt idx="93">
                  <c:v>4.1083721558446022</c:v>
                </c:pt>
                <c:pt idx="94">
                  <c:v>4.0851714189608126</c:v>
                </c:pt>
                <c:pt idx="95">
                  <c:v>4.0762321294350379</c:v>
                </c:pt>
                <c:pt idx="96">
                  <c:v>3.9670339442500366</c:v>
                </c:pt>
                <c:pt idx="97">
                  <c:v>4.0336773741313747</c:v>
                </c:pt>
                <c:pt idx="98">
                  <c:v>4.109042281141682</c:v>
                </c:pt>
                <c:pt idx="99">
                  <c:v>4.048621517008308</c:v>
                </c:pt>
                <c:pt idx="100">
                  <c:v>4.0351717579589748</c:v>
                </c:pt>
                <c:pt idx="101">
                  <c:v>4.045355238827625</c:v>
                </c:pt>
                <c:pt idx="102">
                  <c:v>4.122560807035704</c:v>
                </c:pt>
                <c:pt idx="103">
                  <c:v>4.046190602300201</c:v>
                </c:pt>
                <c:pt idx="104">
                  <c:v>3.9590885576315551</c:v>
                </c:pt>
                <c:pt idx="105">
                  <c:v>3.9731366963564305</c:v>
                </c:pt>
                <c:pt idx="106">
                  <c:v>3.9783261274051838</c:v>
                </c:pt>
                <c:pt idx="107">
                  <c:v>3.9373003623684237</c:v>
                </c:pt>
                <c:pt idx="108">
                  <c:v>3.8856116735945436</c:v>
                </c:pt>
                <c:pt idx="109">
                  <c:v>4.0319832909086095</c:v>
                </c:pt>
                <c:pt idx="110">
                  <c:v>4.3380691308841444</c:v>
                </c:pt>
                <c:pt idx="111">
                  <c:v>4.2990533173520173</c:v>
                </c:pt>
                <c:pt idx="112">
                  <c:v>4.3741652221393617</c:v>
                </c:pt>
                <c:pt idx="113">
                  <c:v>4.2837812403667996</c:v>
                </c:pt>
                <c:pt idx="114">
                  <c:v>4.0007705662398445</c:v>
                </c:pt>
                <c:pt idx="115">
                  <c:v>4.008042241629334</c:v>
                </c:pt>
                <c:pt idx="116">
                  <c:v>4.1457459368755227</c:v>
                </c:pt>
                <c:pt idx="117">
                  <c:v>4.1296512695780709</c:v>
                </c:pt>
                <c:pt idx="118">
                  <c:v>4.0448234229655942</c:v>
                </c:pt>
                <c:pt idx="119">
                  <c:v>4.1267060022072792</c:v>
                </c:pt>
                <c:pt idx="120">
                  <c:v>4.1010624057633223</c:v>
                </c:pt>
                <c:pt idx="121">
                  <c:v>4.1208707570240435</c:v>
                </c:pt>
                <c:pt idx="122">
                  <c:v>4.0719629993539082</c:v>
                </c:pt>
                <c:pt idx="123">
                  <c:v>4.033697375626863</c:v>
                </c:pt>
                <c:pt idx="124">
                  <c:v>3.9195779586464061</c:v>
                </c:pt>
                <c:pt idx="125">
                  <c:v>3.9719217970939802</c:v>
                </c:pt>
                <c:pt idx="126">
                  <c:v>4.0897658375842898</c:v>
                </c:pt>
                <c:pt idx="127">
                  <c:v>4.2404820815473858</c:v>
                </c:pt>
                <c:pt idx="128">
                  <c:v>4.508456226941675</c:v>
                </c:pt>
                <c:pt idx="129">
                  <c:v>4.840025906812027</c:v>
                </c:pt>
                <c:pt idx="130">
                  <c:v>4.8763857484499296</c:v>
                </c:pt>
                <c:pt idx="131">
                  <c:v>4.7956682116119982</c:v>
                </c:pt>
                <c:pt idx="132">
                  <c:v>4.6298109923164601</c:v>
                </c:pt>
                <c:pt idx="133">
                  <c:v>4.6660473819697739</c:v>
                </c:pt>
                <c:pt idx="134">
                  <c:v>4.9270049405313259</c:v>
                </c:pt>
                <c:pt idx="135">
                  <c:v>5.1796030501167705</c:v>
                </c:pt>
                <c:pt idx="136">
                  <c:v>5.3886422190413485</c:v>
                </c:pt>
                <c:pt idx="137">
                  <c:v>5.4787301399029964</c:v>
                </c:pt>
                <c:pt idx="138">
                  <c:v>4.8470477703043429</c:v>
                </c:pt>
                <c:pt idx="139">
                  <c:v>4.4161770426148479</c:v>
                </c:pt>
                <c:pt idx="140">
                  <c:v>4.3075769382874594</c:v>
                </c:pt>
              </c:numCache>
            </c:numRef>
          </c:val>
          <c:smooth val="0"/>
          <c:extLst>
            <c:ext xmlns:c16="http://schemas.microsoft.com/office/drawing/2014/chart" uri="{C3380CC4-5D6E-409C-BE32-E72D297353CC}">
              <c16:uniqueId val="{00000001-6586-8849-8C09-5198143ED81C}"/>
            </c:ext>
          </c:extLst>
        </c:ser>
        <c:ser>
          <c:idx val="1"/>
          <c:order val="1"/>
          <c:tx>
            <c:strRef>
              <c:f>Sheet1!$C$2</c:f>
              <c:strCache>
                <c:ptCount val="1"/>
                <c:pt idx="0">
                  <c:v>Japan</c:v>
                </c:pt>
              </c:strCache>
            </c:strRef>
          </c:tx>
          <c:spPr>
            <a:ln w="28575" cap="rnd">
              <a:solidFill>
                <a:schemeClr val="accent6"/>
              </a:solidFill>
              <a:round/>
            </a:ln>
            <a:effectLst/>
          </c:spPr>
          <c:marker>
            <c:symbol val="none"/>
          </c:marker>
          <c:cat>
            <c:numRef>
              <c:f>Sheet1!$A$3:$A$173</c:f>
              <c:numCache>
                <c:formatCode>General</c:formatCode>
                <c:ptCount val="171"/>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pt idx="146">
                  <c:v>2016</c:v>
                </c:pt>
                <c:pt idx="147">
                  <c:v>2017</c:v>
                </c:pt>
                <c:pt idx="148">
                  <c:v>2018</c:v>
                </c:pt>
                <c:pt idx="149">
                  <c:v>2019</c:v>
                </c:pt>
                <c:pt idx="150">
                  <c:v>2020</c:v>
                </c:pt>
                <c:pt idx="151">
                  <c:v>2021</c:v>
                </c:pt>
                <c:pt idx="152">
                  <c:v>2022</c:v>
                </c:pt>
                <c:pt idx="153">
                  <c:v>2023</c:v>
                </c:pt>
                <c:pt idx="154">
                  <c:v>2024</c:v>
                </c:pt>
                <c:pt idx="155">
                  <c:v>2025</c:v>
                </c:pt>
                <c:pt idx="156">
                  <c:v>2026</c:v>
                </c:pt>
                <c:pt idx="157">
                  <c:v>2027</c:v>
                </c:pt>
                <c:pt idx="158">
                  <c:v>2028</c:v>
                </c:pt>
                <c:pt idx="159">
                  <c:v>2029</c:v>
                </c:pt>
                <c:pt idx="160">
                  <c:v>2030</c:v>
                </c:pt>
                <c:pt idx="161">
                  <c:v>2031</c:v>
                </c:pt>
                <c:pt idx="162">
                  <c:v>2032</c:v>
                </c:pt>
                <c:pt idx="163">
                  <c:v>2033</c:v>
                </c:pt>
                <c:pt idx="164">
                  <c:v>2034</c:v>
                </c:pt>
                <c:pt idx="165">
                  <c:v>2035</c:v>
                </c:pt>
                <c:pt idx="166">
                  <c:v>2036</c:v>
                </c:pt>
                <c:pt idx="167">
                  <c:v>2037</c:v>
                </c:pt>
                <c:pt idx="168">
                  <c:v>2038</c:v>
                </c:pt>
                <c:pt idx="169">
                  <c:v>2039</c:v>
                </c:pt>
                <c:pt idx="170">
                  <c:v>2040</c:v>
                </c:pt>
              </c:numCache>
            </c:numRef>
          </c:cat>
          <c:val>
            <c:numRef>
              <c:f>Sheet1!$C$3:$C$173</c:f>
              <c:numCache>
                <c:formatCode>General</c:formatCode>
                <c:ptCount val="171"/>
                <c:pt idx="100" formatCode="0.00">
                  <c:v>3.5919957217770033</c:v>
                </c:pt>
                <c:pt idx="101" formatCode="0.00">
                  <c:v>3.9457940592539646</c:v>
                </c:pt>
                <c:pt idx="102" formatCode="0.00">
                  <c:v>4.4442057279867431</c:v>
                </c:pt>
                <c:pt idx="103" formatCode="0.00">
                  <c:v>4.7886354532427511</c:v>
                </c:pt>
                <c:pt idx="104" formatCode="0.00">
                  <c:v>4.7663760784624225</c:v>
                </c:pt>
                <c:pt idx="105" formatCode="0.00">
                  <c:v>4.6759335838918501</c:v>
                </c:pt>
                <c:pt idx="106" formatCode="0.00">
                  <c:v>4.5212458720197848</c:v>
                </c:pt>
                <c:pt idx="107" formatCode="0.00">
                  <c:v>4.4843539022624297</c:v>
                </c:pt>
                <c:pt idx="108" formatCode="0.00">
                  <c:v>4.5036307248932976</c:v>
                </c:pt>
                <c:pt idx="109" formatCode="0.00">
                  <c:v>4.7896621881631756</c:v>
                </c:pt>
                <c:pt idx="110" formatCode="0.00">
                  <c:v>5.1031668923222728</c:v>
                </c:pt>
                <c:pt idx="111" formatCode="0.00">
                  <c:v>5.3508572532804131</c:v>
                </c:pt>
                <c:pt idx="112" formatCode="0.00">
                  <c:v>5.4996234901667602</c:v>
                </c:pt>
                <c:pt idx="113" formatCode="0.00">
                  <c:v>5.603367831620103</c:v>
                </c:pt>
                <c:pt idx="114" formatCode="0.00">
                  <c:v>5.5231934432207925</c:v>
                </c:pt>
                <c:pt idx="115" formatCode="0.00">
                  <c:v>5.4959320789156729</c:v>
                </c:pt>
                <c:pt idx="116" formatCode="0.00">
                  <c:v>5.9232694338155971</c:v>
                </c:pt>
                <c:pt idx="117" formatCode="0.00">
                  <c:v>6.8120014933561581</c:v>
                </c:pt>
                <c:pt idx="118" formatCode="0.00">
                  <c:v>7.367877780855812</c:v>
                </c:pt>
                <c:pt idx="119" formatCode="0.00">
                  <c:v>7.8562311420056323</c:v>
                </c:pt>
                <c:pt idx="120" formatCode="0.00">
                  <c:v>8.0138011696595051</c:v>
                </c:pt>
                <c:pt idx="121" formatCode="0.00">
                  <c:v>7.6559174505539414</c:v>
                </c:pt>
                <c:pt idx="122" formatCode="0.00">
                  <c:v>7.2989977803197279</c:v>
                </c:pt>
                <c:pt idx="123" formatCode="0.00">
                  <c:v>7.115478495921276</c:v>
                </c:pt>
                <c:pt idx="124" formatCode="0.00">
                  <c:v>7.106922236764178</c:v>
                </c:pt>
                <c:pt idx="125" formatCode="0.00">
                  <c:v>7.0072997557024435</c:v>
                </c:pt>
                <c:pt idx="126" formatCode="0.00">
                  <c:v>6.7864587274991122</c:v>
                </c:pt>
                <c:pt idx="127" formatCode="0.00">
                  <c:v>6.6490181462908273</c:v>
                </c:pt>
                <c:pt idx="128" formatCode="0.00">
                  <c:v>6.7394803132115761</c:v>
                </c:pt>
                <c:pt idx="129" formatCode="0.00">
                  <c:v>6.7388148691182304</c:v>
                </c:pt>
                <c:pt idx="130" formatCode="0.00">
                  <c:v>6.5954977062380884</c:v>
                </c:pt>
                <c:pt idx="131" formatCode="0.00">
                  <c:v>6.4585555067902005</c:v>
                </c:pt>
                <c:pt idx="132" formatCode="0.00">
                  <c:v>6.3105613958831386</c:v>
                </c:pt>
                <c:pt idx="133" formatCode="0.00">
                  <c:v>6.2135702641485882</c:v>
                </c:pt>
                <c:pt idx="134" formatCode="0.00">
                  <c:v>6.0708030991476019</c:v>
                </c:pt>
                <c:pt idx="135" formatCode="0.00">
                  <c:v>6.0796217751635222</c:v>
                </c:pt>
                <c:pt idx="136" formatCode="0.00">
                  <c:v>6.194018336728579</c:v>
                </c:pt>
                <c:pt idx="137" formatCode="0.00">
                  <c:v>6.1694943709754018</c:v>
                </c:pt>
                <c:pt idx="138" formatCode="0.00">
                  <c:v>6.211204803905976</c:v>
                </c:pt>
                <c:pt idx="139" formatCode="0.00">
                  <c:v>6.4353308007225465</c:v>
                </c:pt>
                <c:pt idx="140" formatCode="0.00">
                  <c:v>6.1560611574085655</c:v>
                </c:pt>
              </c:numCache>
            </c:numRef>
          </c:val>
          <c:smooth val="0"/>
          <c:extLst>
            <c:ext xmlns:c16="http://schemas.microsoft.com/office/drawing/2014/chart" uri="{C3380CC4-5D6E-409C-BE32-E72D297353CC}">
              <c16:uniqueId val="{00000002-6586-8849-8C09-5198143ED81C}"/>
            </c:ext>
          </c:extLst>
        </c:ser>
        <c:ser>
          <c:idx val="2"/>
          <c:order val="2"/>
          <c:tx>
            <c:strRef>
              <c:f>Sheet1!$D$2</c:f>
              <c:strCache>
                <c:ptCount val="1"/>
                <c:pt idx="0">
                  <c:v>Germany</c:v>
                </c:pt>
              </c:strCache>
            </c:strRef>
          </c:tx>
          <c:spPr>
            <a:ln w="25400" cap="rnd">
              <a:solidFill>
                <a:schemeClr val="tx1"/>
              </a:solidFill>
              <a:round/>
            </a:ln>
            <a:effectLst/>
          </c:spPr>
          <c:marker>
            <c:symbol val="none"/>
          </c:marker>
          <c:cat>
            <c:numRef>
              <c:f>Sheet1!$A$3:$A$173</c:f>
              <c:numCache>
                <c:formatCode>General</c:formatCode>
                <c:ptCount val="171"/>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pt idx="146">
                  <c:v>2016</c:v>
                </c:pt>
                <c:pt idx="147">
                  <c:v>2017</c:v>
                </c:pt>
                <c:pt idx="148">
                  <c:v>2018</c:v>
                </c:pt>
                <c:pt idx="149">
                  <c:v>2019</c:v>
                </c:pt>
                <c:pt idx="150">
                  <c:v>2020</c:v>
                </c:pt>
                <c:pt idx="151">
                  <c:v>2021</c:v>
                </c:pt>
                <c:pt idx="152">
                  <c:v>2022</c:v>
                </c:pt>
                <c:pt idx="153">
                  <c:v>2023</c:v>
                </c:pt>
                <c:pt idx="154">
                  <c:v>2024</c:v>
                </c:pt>
                <c:pt idx="155">
                  <c:v>2025</c:v>
                </c:pt>
                <c:pt idx="156">
                  <c:v>2026</c:v>
                </c:pt>
                <c:pt idx="157">
                  <c:v>2027</c:v>
                </c:pt>
                <c:pt idx="158">
                  <c:v>2028</c:v>
                </c:pt>
                <c:pt idx="159">
                  <c:v>2029</c:v>
                </c:pt>
                <c:pt idx="160">
                  <c:v>2030</c:v>
                </c:pt>
                <c:pt idx="161">
                  <c:v>2031</c:v>
                </c:pt>
                <c:pt idx="162">
                  <c:v>2032</c:v>
                </c:pt>
                <c:pt idx="163">
                  <c:v>2033</c:v>
                </c:pt>
                <c:pt idx="164">
                  <c:v>2034</c:v>
                </c:pt>
                <c:pt idx="165">
                  <c:v>2035</c:v>
                </c:pt>
                <c:pt idx="166">
                  <c:v>2036</c:v>
                </c:pt>
                <c:pt idx="167">
                  <c:v>2037</c:v>
                </c:pt>
                <c:pt idx="168">
                  <c:v>2038</c:v>
                </c:pt>
                <c:pt idx="169">
                  <c:v>2039</c:v>
                </c:pt>
                <c:pt idx="170">
                  <c:v>2040</c:v>
                </c:pt>
              </c:numCache>
            </c:numRef>
          </c:cat>
          <c:val>
            <c:numRef>
              <c:f>Sheet1!$D$3:$D$173</c:f>
              <c:numCache>
                <c:formatCode>0.00</c:formatCode>
                <c:ptCount val="171"/>
                <c:pt idx="0">
                  <c:v>7.4511183597390502</c:v>
                </c:pt>
                <c:pt idx="1">
                  <c:v>7.3280382501962462</c:v>
                </c:pt>
                <c:pt idx="2">
                  <c:v>6.8120983941781441</c:v>
                </c:pt>
                <c:pt idx="3">
                  <c:v>6.9348598632565199</c:v>
                </c:pt>
                <c:pt idx="4">
                  <c:v>6.6188023294756819</c:v>
                </c:pt>
                <c:pt idx="5">
                  <c:v>7.0163444000358819</c:v>
                </c:pt>
                <c:pt idx="6">
                  <c:v>6.9799994924682274</c:v>
                </c:pt>
                <c:pt idx="7">
                  <c:v>6.9843801225764022</c:v>
                </c:pt>
                <c:pt idx="8">
                  <c:v>6.6751850834630275</c:v>
                </c:pt>
                <c:pt idx="9">
                  <c:v>7.0209274602361287</c:v>
                </c:pt>
                <c:pt idx="10">
                  <c:v>6.9395557203822555</c:v>
                </c:pt>
                <c:pt idx="11">
                  <c:v>6.8560826598551152</c:v>
                </c:pt>
                <c:pt idx="12">
                  <c:v>6.9290520719214523</c:v>
                </c:pt>
                <c:pt idx="13">
                  <c:v>6.8368467120935126</c:v>
                </c:pt>
                <c:pt idx="14">
                  <c:v>6.6895312415908714</c:v>
                </c:pt>
                <c:pt idx="15">
                  <c:v>6.7895057115405146</c:v>
                </c:pt>
                <c:pt idx="16">
                  <c:v>6.9197285306855374</c:v>
                </c:pt>
                <c:pt idx="17">
                  <c:v>7.0537328002492359</c:v>
                </c:pt>
                <c:pt idx="18">
                  <c:v>6.8780193236714986</c:v>
                </c:pt>
                <c:pt idx="19">
                  <c:v>6.7204693611473285</c:v>
                </c:pt>
                <c:pt idx="20">
                  <c:v>6.5658006093432633</c:v>
                </c:pt>
                <c:pt idx="21">
                  <c:v>6.8905112401897739</c:v>
                </c:pt>
                <c:pt idx="22">
                  <c:v>6.3272829341317358</c:v>
                </c:pt>
                <c:pt idx="23">
                  <c:v>6.1753817076177171</c:v>
                </c:pt>
                <c:pt idx="24">
                  <c:v>6.2354887155658805</c:v>
                </c:pt>
                <c:pt idx="25">
                  <c:v>6.0491856548444627</c:v>
                </c:pt>
                <c:pt idx="26">
                  <c:v>5.9060563119041438</c:v>
                </c:pt>
                <c:pt idx="27">
                  <c:v>5.9043234196855057</c:v>
                </c:pt>
                <c:pt idx="28">
                  <c:v>5.8465090709180858</c:v>
                </c:pt>
                <c:pt idx="29">
                  <c:v>6.1661996774295567</c:v>
                </c:pt>
                <c:pt idx="30">
                  <c:v>6.527064248576381</c:v>
                </c:pt>
                <c:pt idx="31">
                  <c:v>6.866944065517723</c:v>
                </c:pt>
                <c:pt idx="32">
                  <c:v>6.6870971477092906</c:v>
                </c:pt>
                <c:pt idx="33">
                  <c:v>6.3662730544309509</c:v>
                </c:pt>
                <c:pt idx="34">
                  <c:v>6.3126172542511698</c:v>
                </c:pt>
                <c:pt idx="35">
                  <c:v>6.180098358764889</c:v>
                </c:pt>
                <c:pt idx="36">
                  <c:v>6.3493940872987116</c:v>
                </c:pt>
                <c:pt idx="37">
                  <c:v>6.3506137127248037</c:v>
                </c:pt>
                <c:pt idx="38">
                  <c:v>6.6074606909048388</c:v>
                </c:pt>
                <c:pt idx="39">
                  <c:v>6.3164199479988952</c:v>
                </c:pt>
                <c:pt idx="40">
                  <c:v>6.366703964545076</c:v>
                </c:pt>
                <c:pt idx="41">
                  <c:v>6.3506490379599327</c:v>
                </c:pt>
                <c:pt idx="42">
                  <c:v>6.2864898044734554</c:v>
                </c:pt>
                <c:pt idx="43">
                  <c:v>6.5597927262258899</c:v>
                </c:pt>
                <c:pt idx="44">
                  <c:v>6.3783480277541607</c:v>
                </c:pt>
                <c:pt idx="45">
                  <c:v>6.1128461400429872</c:v>
                </c:pt>
                <c:pt idx="46">
                  <c:v>5.67711069436168</c:v>
                </c:pt>
                <c:pt idx="47">
                  <c:v>5.3492472903066801</c:v>
                </c:pt>
                <c:pt idx="48">
                  <c:v>4.9262989058326152</c:v>
                </c:pt>
                <c:pt idx="49">
                  <c:v>4.7358091961788089</c:v>
                </c:pt>
                <c:pt idx="50">
                  <c:v>4.0324379088201621</c:v>
                </c:pt>
                <c:pt idx="51">
                  <c:v>3.5233518336597625</c:v>
                </c:pt>
                <c:pt idx="52">
                  <c:v>3.262359787814205</c:v>
                </c:pt>
                <c:pt idx="53">
                  <c:v>3.3611895134425653</c:v>
                </c:pt>
                <c:pt idx="54">
                  <c:v>2.9788329369223803</c:v>
                </c:pt>
                <c:pt idx="55">
                  <c:v>2.9658258109259781</c:v>
                </c:pt>
                <c:pt idx="56">
                  <c:v>3.251181556123905</c:v>
                </c:pt>
                <c:pt idx="57">
                  <c:v>3.3497569103583356</c:v>
                </c:pt>
                <c:pt idx="58">
                  <c:v>3.4019834280074956</c:v>
                </c:pt>
                <c:pt idx="59">
                  <c:v>3.641467103109119</c:v>
                </c:pt>
                <c:pt idx="60">
                  <c:v>3.8070705799142872</c:v>
                </c:pt>
                <c:pt idx="61">
                  <c:v>3.95661291046095</c:v>
                </c:pt>
                <c:pt idx="62">
                  <c:v>4.0430636285066894</c:v>
                </c:pt>
                <c:pt idx="63">
                  <c:v>3.8005284917386635</c:v>
                </c:pt>
                <c:pt idx="64">
                  <c:v>3.5209105549067323</c:v>
                </c:pt>
                <c:pt idx="65">
                  <c:v>3.4043634796057165</c:v>
                </c:pt>
                <c:pt idx="66">
                  <c:v>3.2668234844224018</c:v>
                </c:pt>
                <c:pt idx="67">
                  <c:v>3.1717499921488508</c:v>
                </c:pt>
                <c:pt idx="68">
                  <c:v>3.1170477985444598</c:v>
                </c:pt>
                <c:pt idx="69">
                  <c:v>3.1389609239628573</c:v>
                </c:pt>
                <c:pt idx="70">
                  <c:v>3.1688465968235913</c:v>
                </c:pt>
                <c:pt idx="71">
                  <c:v>2.6888006997985667</c:v>
                </c:pt>
                <c:pt idx="72">
                  <c:v>2.4813882181984899</c:v>
                </c:pt>
                <c:pt idx="73">
                  <c:v>2.3253692283138214</c:v>
                </c:pt>
                <c:pt idx="74">
                  <c:v>2.1474743492501966</c:v>
                </c:pt>
                <c:pt idx="75">
                  <c:v>1.9538512992238002</c:v>
                </c:pt>
                <c:pt idx="76">
                  <c:v>2.2185461203556898</c:v>
                </c:pt>
                <c:pt idx="77">
                  <c:v>2.2527683161275234</c:v>
                </c:pt>
                <c:pt idx="78">
                  <c:v>2.3558148181127914</c:v>
                </c:pt>
                <c:pt idx="79">
                  <c:v>2.0944163033770575</c:v>
                </c:pt>
                <c:pt idx="80">
                  <c:v>2.2317254092337113</c:v>
                </c:pt>
                <c:pt idx="81">
                  <c:v>2.1873945621627895</c:v>
                </c:pt>
                <c:pt idx="82">
                  <c:v>2.1975236625426668</c:v>
                </c:pt>
                <c:pt idx="83">
                  <c:v>2.2497239222972869</c:v>
                </c:pt>
                <c:pt idx="84">
                  <c:v>2.3450726191486257</c:v>
                </c:pt>
                <c:pt idx="85">
                  <c:v>2.2738080922244341</c:v>
                </c:pt>
                <c:pt idx="86">
                  <c:v>2.2636724733064133</c:v>
                </c:pt>
                <c:pt idx="87">
                  <c:v>2.3037898964798291</c:v>
                </c:pt>
                <c:pt idx="88">
                  <c:v>2.4110562363356918</c:v>
                </c:pt>
                <c:pt idx="89">
                  <c:v>2.4678386085971598</c:v>
                </c:pt>
                <c:pt idx="90">
                  <c:v>2.5230757286457943</c:v>
                </c:pt>
                <c:pt idx="91">
                  <c:v>2.6871344477294401</c:v>
                </c:pt>
                <c:pt idx="92">
                  <c:v>2.8026734035551231</c:v>
                </c:pt>
                <c:pt idx="93">
                  <c:v>2.9514882106663247</c:v>
                </c:pt>
                <c:pt idx="94">
                  <c:v>2.9675015990528792</c:v>
                </c:pt>
                <c:pt idx="95">
                  <c:v>2.9669850716216546</c:v>
                </c:pt>
                <c:pt idx="96">
                  <c:v>3.0417120158550315</c:v>
                </c:pt>
                <c:pt idx="97">
                  <c:v>3.2783482377241753</c:v>
                </c:pt>
                <c:pt idx="98">
                  <c:v>3.2891926632714532</c:v>
                </c:pt>
                <c:pt idx="99">
                  <c:v>3.2214005831066368</c:v>
                </c:pt>
                <c:pt idx="100">
                  <c:v>3.1331885945772493</c:v>
                </c:pt>
                <c:pt idx="101">
                  <c:v>3.0851272019272189</c:v>
                </c:pt>
                <c:pt idx="102">
                  <c:v>3.0987454336811036</c:v>
                </c:pt>
                <c:pt idx="103">
                  <c:v>3.0604499673618801</c:v>
                </c:pt>
                <c:pt idx="104">
                  <c:v>3.0968976121213445</c:v>
                </c:pt>
                <c:pt idx="105">
                  <c:v>3.1691441781040144</c:v>
                </c:pt>
                <c:pt idx="106">
                  <c:v>3.0900504822973849</c:v>
                </c:pt>
                <c:pt idx="107">
                  <c:v>3.1405908163210992</c:v>
                </c:pt>
                <c:pt idx="108">
                  <c:v>3.2176840024124385</c:v>
                </c:pt>
                <c:pt idx="109">
                  <c:v>3.2420733478942552</c:v>
                </c:pt>
                <c:pt idx="110">
                  <c:v>3.2960909858539313</c:v>
                </c:pt>
                <c:pt idx="111">
                  <c:v>3.3877595153082871</c:v>
                </c:pt>
                <c:pt idx="112">
                  <c:v>3.4673180412562976</c:v>
                </c:pt>
                <c:pt idx="113">
                  <c:v>3.5016768505981064</c:v>
                </c:pt>
                <c:pt idx="114">
                  <c:v>3.5160360764460208</c:v>
                </c:pt>
                <c:pt idx="115">
                  <c:v>3.56487816682115</c:v>
                </c:pt>
                <c:pt idx="116">
                  <c:v>3.5896023532144588</c:v>
                </c:pt>
                <c:pt idx="117">
                  <c:v>3.6852648749046417</c:v>
                </c:pt>
                <c:pt idx="118">
                  <c:v>3.6508869474565637</c:v>
                </c:pt>
                <c:pt idx="119">
                  <c:v>3.6203622939960107</c:v>
                </c:pt>
                <c:pt idx="120">
                  <c:v>3.5727424922126145</c:v>
                </c:pt>
                <c:pt idx="121">
                  <c:v>3.4564251752777633</c:v>
                </c:pt>
                <c:pt idx="122">
                  <c:v>3.4359989044636086</c:v>
                </c:pt>
                <c:pt idx="123">
                  <c:v>3.5331126510745374</c:v>
                </c:pt>
                <c:pt idx="124">
                  <c:v>3.5355217723654389</c:v>
                </c:pt>
                <c:pt idx="125">
                  <c:v>3.4934018109177574</c:v>
                </c:pt>
                <c:pt idx="126">
                  <c:v>3.5150146193326548</c:v>
                </c:pt>
                <c:pt idx="127">
                  <c:v>3.5895040404663496</c:v>
                </c:pt>
                <c:pt idx="128">
                  <c:v>3.6514165760541268</c:v>
                </c:pt>
                <c:pt idx="129">
                  <c:v>3.728514525182713</c:v>
                </c:pt>
                <c:pt idx="130">
                  <c:v>3.7947469745379907</c:v>
                </c:pt>
                <c:pt idx="131">
                  <c:v>3.8027332699662786</c:v>
                </c:pt>
                <c:pt idx="132">
                  <c:v>3.8034502436486326</c:v>
                </c:pt>
                <c:pt idx="133">
                  <c:v>3.8318879381727853</c:v>
                </c:pt>
                <c:pt idx="134">
                  <c:v>3.8021627422577953</c:v>
                </c:pt>
                <c:pt idx="135">
                  <c:v>3.8722126527999667</c:v>
                </c:pt>
                <c:pt idx="136">
                  <c:v>3.8001999802488662</c:v>
                </c:pt>
                <c:pt idx="137">
                  <c:v>3.8482011331444759</c:v>
                </c:pt>
                <c:pt idx="138">
                  <c:v>3.9774003113007792</c:v>
                </c:pt>
                <c:pt idx="139">
                  <c:v>4.2186817525934011</c:v>
                </c:pt>
                <c:pt idx="140">
                  <c:v>4.1558716904466788</c:v>
                </c:pt>
              </c:numCache>
            </c:numRef>
          </c:val>
          <c:smooth val="0"/>
          <c:extLst>
            <c:ext xmlns:c16="http://schemas.microsoft.com/office/drawing/2014/chart" uri="{C3380CC4-5D6E-409C-BE32-E72D297353CC}">
              <c16:uniqueId val="{00000003-6586-8849-8C09-5198143ED81C}"/>
            </c:ext>
          </c:extLst>
        </c:ser>
        <c:ser>
          <c:idx val="3"/>
          <c:order val="3"/>
          <c:tx>
            <c:strRef>
              <c:f>Sheet1!$E$2</c:f>
              <c:strCache>
                <c:ptCount val="1"/>
                <c:pt idx="0">
                  <c:v>France</c:v>
                </c:pt>
              </c:strCache>
            </c:strRef>
          </c:tx>
          <c:spPr>
            <a:ln w="28575" cap="rnd">
              <a:solidFill>
                <a:schemeClr val="accent4"/>
              </a:solidFill>
              <a:round/>
            </a:ln>
            <a:effectLst/>
          </c:spPr>
          <c:marker>
            <c:symbol val="none"/>
          </c:marker>
          <c:cat>
            <c:numRef>
              <c:f>Sheet1!$A$3:$A$173</c:f>
              <c:numCache>
                <c:formatCode>General</c:formatCode>
                <c:ptCount val="171"/>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pt idx="146">
                  <c:v>2016</c:v>
                </c:pt>
                <c:pt idx="147">
                  <c:v>2017</c:v>
                </c:pt>
                <c:pt idx="148">
                  <c:v>2018</c:v>
                </c:pt>
                <c:pt idx="149">
                  <c:v>2019</c:v>
                </c:pt>
                <c:pt idx="150">
                  <c:v>2020</c:v>
                </c:pt>
                <c:pt idx="151">
                  <c:v>2021</c:v>
                </c:pt>
                <c:pt idx="152">
                  <c:v>2022</c:v>
                </c:pt>
                <c:pt idx="153">
                  <c:v>2023</c:v>
                </c:pt>
                <c:pt idx="154">
                  <c:v>2024</c:v>
                </c:pt>
                <c:pt idx="155">
                  <c:v>2025</c:v>
                </c:pt>
                <c:pt idx="156">
                  <c:v>2026</c:v>
                </c:pt>
                <c:pt idx="157">
                  <c:v>2027</c:v>
                </c:pt>
                <c:pt idx="158">
                  <c:v>2028</c:v>
                </c:pt>
                <c:pt idx="159">
                  <c:v>2029</c:v>
                </c:pt>
                <c:pt idx="160">
                  <c:v>2030</c:v>
                </c:pt>
                <c:pt idx="161">
                  <c:v>2031</c:v>
                </c:pt>
                <c:pt idx="162">
                  <c:v>2032</c:v>
                </c:pt>
                <c:pt idx="163">
                  <c:v>2033</c:v>
                </c:pt>
                <c:pt idx="164">
                  <c:v>2034</c:v>
                </c:pt>
                <c:pt idx="165">
                  <c:v>2035</c:v>
                </c:pt>
                <c:pt idx="166">
                  <c:v>2036</c:v>
                </c:pt>
                <c:pt idx="167">
                  <c:v>2037</c:v>
                </c:pt>
                <c:pt idx="168">
                  <c:v>2038</c:v>
                </c:pt>
                <c:pt idx="169">
                  <c:v>2039</c:v>
                </c:pt>
                <c:pt idx="170">
                  <c:v>2040</c:v>
                </c:pt>
              </c:numCache>
            </c:numRef>
          </c:cat>
          <c:val>
            <c:numRef>
              <c:f>Sheet1!$E$3:$E$173</c:f>
              <c:numCache>
                <c:formatCode>0.00</c:formatCode>
                <c:ptCount val="171"/>
                <c:pt idx="0">
                  <c:v>6.8941091995847028</c:v>
                </c:pt>
                <c:pt idx="1">
                  <c:v>7.9608513766454383</c:v>
                </c:pt>
                <c:pt idx="2">
                  <c:v>6.8954665956688865</c:v>
                </c:pt>
                <c:pt idx="3">
                  <c:v>7.1555086414222497</c:v>
                </c:pt>
                <c:pt idx="4">
                  <c:v>7.0035579642098078</c:v>
                </c:pt>
                <c:pt idx="5">
                  <c:v>6.2686643473290822</c:v>
                </c:pt>
                <c:pt idx="6">
                  <c:v>6.6740102955932974</c:v>
                </c:pt>
                <c:pt idx="7">
                  <c:v>6.8547241398340395</c:v>
                </c:pt>
                <c:pt idx="8">
                  <c:v>7.3802041902743785</c:v>
                </c:pt>
                <c:pt idx="9">
                  <c:v>7.3254630637195808</c:v>
                </c:pt>
                <c:pt idx="10">
                  <c:v>7.1888489745130428</c:v>
                </c:pt>
                <c:pt idx="11">
                  <c:v>6.8192966981711791</c:v>
                </c:pt>
                <c:pt idx="12">
                  <c:v>6.5407471744693249</c:v>
                </c:pt>
                <c:pt idx="13">
                  <c:v>7.0607994262294822</c:v>
                </c:pt>
                <c:pt idx="14">
                  <c:v>7.3976735388251464</c:v>
                </c:pt>
                <c:pt idx="15">
                  <c:v>7.4561784004072056</c:v>
                </c:pt>
                <c:pt idx="16">
                  <c:v>7.6457640997687522</c:v>
                </c:pt>
                <c:pt idx="17">
                  <c:v>7.6065960488146551</c:v>
                </c:pt>
                <c:pt idx="18">
                  <c:v>7.1211364521328342</c:v>
                </c:pt>
                <c:pt idx="19">
                  <c:v>7.2480218325564802</c:v>
                </c:pt>
                <c:pt idx="20">
                  <c:v>7.1962042795453547</c:v>
                </c:pt>
                <c:pt idx="21">
                  <c:v>7.2246143153287488</c:v>
                </c:pt>
                <c:pt idx="22">
                  <c:v>7.0892619835125892</c:v>
                </c:pt>
                <c:pt idx="23">
                  <c:v>7.1510596232079422</c:v>
                </c:pt>
                <c:pt idx="24">
                  <c:v>7.461343015082627</c:v>
                </c:pt>
                <c:pt idx="25">
                  <c:v>7.4937140082658455</c:v>
                </c:pt>
                <c:pt idx="26">
                  <c:v>6.7995730700425145</c:v>
                </c:pt>
                <c:pt idx="27">
                  <c:v>7.1843541066703995</c:v>
                </c:pt>
                <c:pt idx="28">
                  <c:v>6.6714569004433599</c:v>
                </c:pt>
                <c:pt idx="29">
                  <c:v>6.5954707647424629</c:v>
                </c:pt>
                <c:pt idx="30">
                  <c:v>6.7052335012095003</c:v>
                </c:pt>
                <c:pt idx="31">
                  <c:v>7.1007887452412017</c:v>
                </c:pt>
                <c:pt idx="32">
                  <c:v>7.2437926430925579</c:v>
                </c:pt>
                <c:pt idx="33">
                  <c:v>7.2376453383314274</c:v>
                </c:pt>
                <c:pt idx="34">
                  <c:v>7.2726833966076283</c:v>
                </c:pt>
                <c:pt idx="35">
                  <c:v>7.1469846395838292</c:v>
                </c:pt>
                <c:pt idx="36">
                  <c:v>7.4330002773917121</c:v>
                </c:pt>
                <c:pt idx="37">
                  <c:v>6.8266363522729945</c:v>
                </c:pt>
                <c:pt idx="38">
                  <c:v>7.0460120114138771</c:v>
                </c:pt>
                <c:pt idx="39">
                  <c:v>6.9687131448911295</c:v>
                </c:pt>
                <c:pt idx="40">
                  <c:v>7.4682644499673065</c:v>
                </c:pt>
                <c:pt idx="41">
                  <c:v>6.9633183102254597</c:v>
                </c:pt>
                <c:pt idx="42">
                  <c:v>6.3852520683063014</c:v>
                </c:pt>
                <c:pt idx="43">
                  <c:v>6.7119066553725713</c:v>
                </c:pt>
                <c:pt idx="44">
                  <c:v>6.7576965014731671</c:v>
                </c:pt>
                <c:pt idx="45">
                  <c:v>6.9452967501877012</c:v>
                </c:pt>
                <c:pt idx="46">
                  <c:v>5.5634138209088677</c:v>
                </c:pt>
                <c:pt idx="47">
                  <c:v>5.0362357463939134</c:v>
                </c:pt>
                <c:pt idx="48">
                  <c:v>5.1273255282099361</c:v>
                </c:pt>
                <c:pt idx="49">
                  <c:v>4.2263605218356854</c:v>
                </c:pt>
                <c:pt idx="50">
                  <c:v>4.0080972708067035</c:v>
                </c:pt>
                <c:pt idx="51">
                  <c:v>3.4125342977334858</c:v>
                </c:pt>
                <c:pt idx="52">
                  <c:v>2.9034706844753773</c:v>
                </c:pt>
                <c:pt idx="53">
                  <c:v>2.4645664113646557</c:v>
                </c:pt>
                <c:pt idx="54">
                  <c:v>2.4756076492004833</c:v>
                </c:pt>
                <c:pt idx="55">
                  <c:v>2.2558809493833047</c:v>
                </c:pt>
                <c:pt idx="56">
                  <c:v>2.587606124262416</c:v>
                </c:pt>
                <c:pt idx="57">
                  <c:v>2.9979453680852783</c:v>
                </c:pt>
                <c:pt idx="58">
                  <c:v>3.0950330877965673</c:v>
                </c:pt>
                <c:pt idx="59">
                  <c:v>3.3271170898256401</c:v>
                </c:pt>
                <c:pt idx="60">
                  <c:v>3.6794453252003105</c:v>
                </c:pt>
                <c:pt idx="61">
                  <c:v>3.7455148217874021</c:v>
                </c:pt>
                <c:pt idx="62">
                  <c:v>4.1315845319228739</c:v>
                </c:pt>
                <c:pt idx="63">
                  <c:v>4.1426252905782102</c:v>
                </c:pt>
                <c:pt idx="64">
                  <c:v>4.2840156981565549</c:v>
                </c:pt>
                <c:pt idx="65">
                  <c:v>3.8905059341615837</c:v>
                </c:pt>
                <c:pt idx="66">
                  <c:v>3.6971947775307443</c:v>
                </c:pt>
                <c:pt idx="67">
                  <c:v>4.2255455830909776</c:v>
                </c:pt>
                <c:pt idx="68">
                  <c:v>4.3026310984625447</c:v>
                </c:pt>
                <c:pt idx="69">
                  <c:v>3.809435327803484</c:v>
                </c:pt>
                <c:pt idx="70">
                  <c:v>3.5815919448135807</c:v>
                </c:pt>
                <c:pt idx="71">
                  <c:v>3.8031757617764415</c:v>
                </c:pt>
                <c:pt idx="72">
                  <c:v>3.5257337157296975</c:v>
                </c:pt>
                <c:pt idx="73">
                  <c:v>3.8524383645305651</c:v>
                </c:pt>
                <c:pt idx="74">
                  <c:v>3.5751801811327466</c:v>
                </c:pt>
                <c:pt idx="75">
                  <c:v>3.026800628089604</c:v>
                </c:pt>
                <c:pt idx="76">
                  <c:v>2.5952283720357463</c:v>
                </c:pt>
                <c:pt idx="77">
                  <c:v>2.7924427601108044</c:v>
                </c:pt>
                <c:pt idx="78">
                  <c:v>2.7220971663516629</c:v>
                </c:pt>
                <c:pt idx="79">
                  <c:v>2.5639235301583962</c:v>
                </c:pt>
                <c:pt idx="80">
                  <c:v>2.6084473207626426</c:v>
                </c:pt>
                <c:pt idx="81">
                  <c:v>2.7436254013515464</c:v>
                </c:pt>
                <c:pt idx="82">
                  <c:v>2.8671407580664718</c:v>
                </c:pt>
                <c:pt idx="83">
                  <c:v>2.9019686174535035</c:v>
                </c:pt>
                <c:pt idx="84">
                  <c:v>2.9141243635857834</c:v>
                </c:pt>
                <c:pt idx="85">
                  <c:v>2.9647424049465334</c:v>
                </c:pt>
                <c:pt idx="86">
                  <c:v>3.0577246292491056</c:v>
                </c:pt>
                <c:pt idx="87">
                  <c:v>3.090074050362781</c:v>
                </c:pt>
                <c:pt idx="88">
                  <c:v>3.2654789819720267</c:v>
                </c:pt>
                <c:pt idx="89">
                  <c:v>3.4134394610560004</c:v>
                </c:pt>
                <c:pt idx="90">
                  <c:v>3.3349485101779175</c:v>
                </c:pt>
                <c:pt idx="91">
                  <c:v>3.4200545028139113</c:v>
                </c:pt>
                <c:pt idx="92">
                  <c:v>3.4262010977665796</c:v>
                </c:pt>
                <c:pt idx="93">
                  <c:v>3.4652317850784371</c:v>
                </c:pt>
                <c:pt idx="94">
                  <c:v>3.4876631326585019</c:v>
                </c:pt>
                <c:pt idx="95">
                  <c:v>3.5781224623527992</c:v>
                </c:pt>
                <c:pt idx="96">
                  <c:v>3.6649564301110749</c:v>
                </c:pt>
                <c:pt idx="97">
                  <c:v>3.7471924921902859</c:v>
                </c:pt>
                <c:pt idx="98">
                  <c:v>3.8413019602139129</c:v>
                </c:pt>
                <c:pt idx="99">
                  <c:v>3.841582019416391</c:v>
                </c:pt>
                <c:pt idx="100">
                  <c:v>3.5091105743896871</c:v>
                </c:pt>
                <c:pt idx="101">
                  <c:v>3.4632178212485476</c:v>
                </c:pt>
                <c:pt idx="102">
                  <c:v>3.5237864497831248</c:v>
                </c:pt>
                <c:pt idx="103">
                  <c:v>3.5056660667136845</c:v>
                </c:pt>
                <c:pt idx="104">
                  <c:v>3.5149712004564275</c:v>
                </c:pt>
                <c:pt idx="105">
                  <c:v>3.7050608559846334</c:v>
                </c:pt>
                <c:pt idx="106">
                  <c:v>3.6987814305400768</c:v>
                </c:pt>
                <c:pt idx="107">
                  <c:v>3.7236955911706566</c:v>
                </c:pt>
                <c:pt idx="108">
                  <c:v>3.7370731369532852</c:v>
                </c:pt>
                <c:pt idx="109">
                  <c:v>3.7547454962389422</c:v>
                </c:pt>
                <c:pt idx="110">
                  <c:v>3.829477425824976</c:v>
                </c:pt>
                <c:pt idx="111">
                  <c:v>3.843736150972374</c:v>
                </c:pt>
                <c:pt idx="112">
                  <c:v>3.7425937282449011</c:v>
                </c:pt>
                <c:pt idx="113">
                  <c:v>3.7506605629900709</c:v>
                </c:pt>
                <c:pt idx="114">
                  <c:v>3.7378039555793614</c:v>
                </c:pt>
                <c:pt idx="115">
                  <c:v>3.683444244098161</c:v>
                </c:pt>
                <c:pt idx="116">
                  <c:v>3.6701859667287877</c:v>
                </c:pt>
                <c:pt idx="117">
                  <c:v>3.7240846514265136</c:v>
                </c:pt>
                <c:pt idx="118">
                  <c:v>3.7063694886716161</c:v>
                </c:pt>
                <c:pt idx="119">
                  <c:v>3.8221436642663034</c:v>
                </c:pt>
                <c:pt idx="120">
                  <c:v>3.8684382808074811</c:v>
                </c:pt>
                <c:pt idx="121">
                  <c:v>3.8408008112384904</c:v>
                </c:pt>
                <c:pt idx="122">
                  <c:v>3.764940008371668</c:v>
                </c:pt>
                <c:pt idx="123">
                  <c:v>3.7630058452652775</c:v>
                </c:pt>
                <c:pt idx="124">
                  <c:v>3.6755968589216503</c:v>
                </c:pt>
                <c:pt idx="125">
                  <c:v>3.561186826059656</c:v>
                </c:pt>
                <c:pt idx="126">
                  <c:v>3.5209846961909825</c:v>
                </c:pt>
                <c:pt idx="127">
                  <c:v>3.5300406007170917</c:v>
                </c:pt>
                <c:pt idx="128">
                  <c:v>3.523779893976057</c:v>
                </c:pt>
                <c:pt idx="129">
                  <c:v>3.7358731865556893</c:v>
                </c:pt>
                <c:pt idx="130">
                  <c:v>3.9470532560259746</c:v>
                </c:pt>
                <c:pt idx="131">
                  <c:v>4.0305969363092107</c:v>
                </c:pt>
                <c:pt idx="132">
                  <c:v>4.1710362412397872</c:v>
                </c:pt>
                <c:pt idx="133">
                  <c:v>4.4144501401907652</c:v>
                </c:pt>
                <c:pt idx="134">
                  <c:v>4.7796753739235465</c:v>
                </c:pt>
                <c:pt idx="135">
                  <c:v>5.2765966684345393</c:v>
                </c:pt>
                <c:pt idx="136">
                  <c:v>5.7119906405033145</c:v>
                </c:pt>
                <c:pt idx="137">
                  <c:v>5.9916547616071494</c:v>
                </c:pt>
                <c:pt idx="138">
                  <c:v>5.9532642287419355</c:v>
                </c:pt>
                <c:pt idx="139">
                  <c:v>5.976797218720872</c:v>
                </c:pt>
                <c:pt idx="140">
                  <c:v>6.0538712541943536</c:v>
                </c:pt>
              </c:numCache>
            </c:numRef>
          </c:val>
          <c:smooth val="0"/>
          <c:extLst>
            <c:ext xmlns:c16="http://schemas.microsoft.com/office/drawing/2014/chart" uri="{C3380CC4-5D6E-409C-BE32-E72D297353CC}">
              <c16:uniqueId val="{00000004-6586-8849-8C09-5198143ED81C}"/>
            </c:ext>
          </c:extLst>
        </c:ser>
        <c:ser>
          <c:idx val="4"/>
          <c:order val="4"/>
          <c:tx>
            <c:strRef>
              <c:f>Sheet1!$F$2</c:f>
              <c:strCache>
                <c:ptCount val="1"/>
                <c:pt idx="0">
                  <c:v>UK</c:v>
                </c:pt>
              </c:strCache>
            </c:strRef>
          </c:tx>
          <c:spPr>
            <a:ln w="28575" cap="rnd">
              <a:solidFill>
                <a:schemeClr val="accent5"/>
              </a:solidFill>
              <a:round/>
            </a:ln>
            <a:effectLst/>
          </c:spPr>
          <c:marker>
            <c:symbol val="none"/>
          </c:marker>
          <c:cat>
            <c:numRef>
              <c:f>Sheet1!$A$3:$A$173</c:f>
              <c:numCache>
                <c:formatCode>General</c:formatCode>
                <c:ptCount val="171"/>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pt idx="146">
                  <c:v>2016</c:v>
                </c:pt>
                <c:pt idx="147">
                  <c:v>2017</c:v>
                </c:pt>
                <c:pt idx="148">
                  <c:v>2018</c:v>
                </c:pt>
                <c:pt idx="149">
                  <c:v>2019</c:v>
                </c:pt>
                <c:pt idx="150">
                  <c:v>2020</c:v>
                </c:pt>
                <c:pt idx="151">
                  <c:v>2021</c:v>
                </c:pt>
                <c:pt idx="152">
                  <c:v>2022</c:v>
                </c:pt>
                <c:pt idx="153">
                  <c:v>2023</c:v>
                </c:pt>
                <c:pt idx="154">
                  <c:v>2024</c:v>
                </c:pt>
                <c:pt idx="155">
                  <c:v>2025</c:v>
                </c:pt>
                <c:pt idx="156">
                  <c:v>2026</c:v>
                </c:pt>
                <c:pt idx="157">
                  <c:v>2027</c:v>
                </c:pt>
                <c:pt idx="158">
                  <c:v>2028</c:v>
                </c:pt>
                <c:pt idx="159">
                  <c:v>2029</c:v>
                </c:pt>
                <c:pt idx="160">
                  <c:v>2030</c:v>
                </c:pt>
                <c:pt idx="161">
                  <c:v>2031</c:v>
                </c:pt>
                <c:pt idx="162">
                  <c:v>2032</c:v>
                </c:pt>
                <c:pt idx="163">
                  <c:v>2033</c:v>
                </c:pt>
                <c:pt idx="164">
                  <c:v>2034</c:v>
                </c:pt>
                <c:pt idx="165">
                  <c:v>2035</c:v>
                </c:pt>
                <c:pt idx="166">
                  <c:v>2036</c:v>
                </c:pt>
                <c:pt idx="167">
                  <c:v>2037</c:v>
                </c:pt>
                <c:pt idx="168">
                  <c:v>2038</c:v>
                </c:pt>
                <c:pt idx="169">
                  <c:v>2039</c:v>
                </c:pt>
                <c:pt idx="170">
                  <c:v>2040</c:v>
                </c:pt>
              </c:numCache>
            </c:numRef>
          </c:cat>
          <c:val>
            <c:numRef>
              <c:f>Sheet1!$F$3:$F$173</c:f>
              <c:numCache>
                <c:formatCode>0.00</c:formatCode>
                <c:ptCount val="171"/>
                <c:pt idx="0">
                  <c:v>6.558889539047108</c:v>
                </c:pt>
                <c:pt idx="1">
                  <c:v>6.383189340210377</c:v>
                </c:pt>
                <c:pt idx="2">
                  <c:v>6.5258267971270278</c:v>
                </c:pt>
                <c:pt idx="3">
                  <c:v>6.6240962271709254</c:v>
                </c:pt>
                <c:pt idx="4">
                  <c:v>6.7219121291718018</c:v>
                </c:pt>
                <c:pt idx="5">
                  <c:v>6.7203658180781707</c:v>
                </c:pt>
                <c:pt idx="6">
                  <c:v>6.8702470670085409</c:v>
                </c:pt>
                <c:pt idx="7">
                  <c:v>6.8993619313350987</c:v>
                </c:pt>
                <c:pt idx="8">
                  <c:v>6.9628161066655609</c:v>
                </c:pt>
                <c:pt idx="9">
                  <c:v>6.793966271131886</c:v>
                </c:pt>
                <c:pt idx="10">
                  <c:v>6.7736360112905656</c:v>
                </c:pt>
                <c:pt idx="11">
                  <c:v>6.4924335509159583</c:v>
                </c:pt>
                <c:pt idx="12">
                  <c:v>6.3593450236213247</c:v>
                </c:pt>
                <c:pt idx="13">
                  <c:v>6.4072301619591947</c:v>
                </c:pt>
                <c:pt idx="14">
                  <c:v>6.4708206425697945</c:v>
                </c:pt>
                <c:pt idx="15">
                  <c:v>6.3877551020408179</c:v>
                </c:pt>
                <c:pt idx="16">
                  <c:v>6.3515612312961744</c:v>
                </c:pt>
                <c:pt idx="17">
                  <c:v>6.2266374927582326</c:v>
                </c:pt>
                <c:pt idx="18">
                  <c:v>6.2015865885205059</c:v>
                </c:pt>
                <c:pt idx="19">
                  <c:v>6.1385304979957898</c:v>
                </c:pt>
                <c:pt idx="20">
                  <c:v>6.2073771482613207</c:v>
                </c:pt>
                <c:pt idx="21">
                  <c:v>6.6276532611729895</c:v>
                </c:pt>
                <c:pt idx="22">
                  <c:v>6.9726158346308136</c:v>
                </c:pt>
                <c:pt idx="23">
                  <c:v>7.0237287627611318</c:v>
                </c:pt>
                <c:pt idx="24">
                  <c:v>6.6371972434233868</c:v>
                </c:pt>
                <c:pt idx="25">
                  <c:v>6.5552059848930444</c:v>
                </c:pt>
                <c:pt idx="26">
                  <c:v>6.5011636306391907</c:v>
                </c:pt>
                <c:pt idx="27">
                  <c:v>6.6900881507567176</c:v>
                </c:pt>
                <c:pt idx="28">
                  <c:v>6.6079828386276143</c:v>
                </c:pt>
                <c:pt idx="29">
                  <c:v>6.5772528858727579</c:v>
                </c:pt>
                <c:pt idx="30">
                  <c:v>6.922040199910791</c:v>
                </c:pt>
                <c:pt idx="31">
                  <c:v>7.0885452637156767</c:v>
                </c:pt>
                <c:pt idx="32">
                  <c:v>7.084506319493757</c:v>
                </c:pt>
                <c:pt idx="33">
                  <c:v>7.3740748814498795</c:v>
                </c:pt>
                <c:pt idx="34">
                  <c:v>7.4982487923379502</c:v>
                </c:pt>
                <c:pt idx="35">
                  <c:v>7.2709535297352703</c:v>
                </c:pt>
                <c:pt idx="36">
                  <c:v>7.0037450427491112</c:v>
                </c:pt>
                <c:pt idx="37">
                  <c:v>6.8651677164851925</c:v>
                </c:pt>
                <c:pt idx="38">
                  <c:v>7.2978230144553429</c:v>
                </c:pt>
                <c:pt idx="39">
                  <c:v>7.3348741386017764</c:v>
                </c:pt>
                <c:pt idx="40">
                  <c:v>7.1864424691487558</c:v>
                </c:pt>
                <c:pt idx="41">
                  <c:v>7.0034569723569335</c:v>
                </c:pt>
                <c:pt idx="42">
                  <c:v>6.9890969060772994</c:v>
                </c:pt>
                <c:pt idx="43">
                  <c:v>6.7933641327173433</c:v>
                </c:pt>
                <c:pt idx="44">
                  <c:v>5.6093050835126688</c:v>
                </c:pt>
                <c:pt idx="45">
                  <c:v>4.432631700362526</c:v>
                </c:pt>
                <c:pt idx="46">
                  <c:v>3.514626363443317</c:v>
                </c:pt>
                <c:pt idx="47">
                  <c:v>3.1381578230046436</c:v>
                </c:pt>
                <c:pt idx="48">
                  <c:v>2.9028991687603218</c:v>
                </c:pt>
                <c:pt idx="49">
                  <c:v>2.5460271334586668</c:v>
                </c:pt>
                <c:pt idx="50">
                  <c:v>2.5306307971687181</c:v>
                </c:pt>
                <c:pt idx="51">
                  <c:v>3.1699177207123519</c:v>
                </c:pt>
                <c:pt idx="52">
                  <c:v>3.0171491922605918</c:v>
                </c:pt>
                <c:pt idx="53">
                  <c:v>3.1410964111377502</c:v>
                </c:pt>
                <c:pt idx="54">
                  <c:v>3.3051126062083211</c:v>
                </c:pt>
                <c:pt idx="55">
                  <c:v>3.3491583986694984</c:v>
                </c:pt>
                <c:pt idx="56">
                  <c:v>3.599784792809225</c:v>
                </c:pt>
                <c:pt idx="57">
                  <c:v>3.3725392381717993</c:v>
                </c:pt>
                <c:pt idx="58">
                  <c:v>3.4373026512772848</c:v>
                </c:pt>
                <c:pt idx="59">
                  <c:v>3.2514165106517732</c:v>
                </c:pt>
                <c:pt idx="60">
                  <c:v>3.3419103299290089</c:v>
                </c:pt>
                <c:pt idx="61">
                  <c:v>3.6271622977848867</c:v>
                </c:pt>
                <c:pt idx="62">
                  <c:v>3.9792535544056564</c:v>
                </c:pt>
                <c:pt idx="63">
                  <c:v>4.0633333398763174</c:v>
                </c:pt>
                <c:pt idx="64">
                  <c:v>4.1133368634799989</c:v>
                </c:pt>
                <c:pt idx="65">
                  <c:v>4.275202658825032</c:v>
                </c:pt>
                <c:pt idx="66">
                  <c:v>3.9451608267784639</c:v>
                </c:pt>
                <c:pt idx="67">
                  <c:v>3.5963250264176541</c:v>
                </c:pt>
                <c:pt idx="68">
                  <c:v>3.5560802490564507</c:v>
                </c:pt>
                <c:pt idx="69">
                  <c:v>3.2100720459262866</c:v>
                </c:pt>
                <c:pt idx="70">
                  <c:v>2.8499322524666235</c:v>
                </c:pt>
                <c:pt idx="71">
                  <c:v>2.6716438014477668</c:v>
                </c:pt>
                <c:pt idx="72">
                  <c:v>2.6074343632952686</c:v>
                </c:pt>
                <c:pt idx="73">
                  <c:v>2.5943153928189675</c:v>
                </c:pt>
                <c:pt idx="74">
                  <c:v>2.6072020604447825</c:v>
                </c:pt>
                <c:pt idx="75">
                  <c:v>2.6776762815268187</c:v>
                </c:pt>
                <c:pt idx="76">
                  <c:v>2.7557972432947819</c:v>
                </c:pt>
                <c:pt idx="77">
                  <c:v>2.0697611397826825</c:v>
                </c:pt>
                <c:pt idx="78">
                  <c:v>1.9620352170690267</c:v>
                </c:pt>
                <c:pt idx="79">
                  <c:v>2.1694637304190243</c:v>
                </c:pt>
                <c:pt idx="80">
                  <c:v>2.408694463290959</c:v>
                </c:pt>
                <c:pt idx="81">
                  <c:v>2.4082680106395031</c:v>
                </c:pt>
                <c:pt idx="82">
                  <c:v>2.4547184574564254</c:v>
                </c:pt>
                <c:pt idx="83">
                  <c:v>2.4093993946289429</c:v>
                </c:pt>
                <c:pt idx="84">
                  <c:v>2.4348641637770871</c:v>
                </c:pt>
                <c:pt idx="85">
                  <c:v>2.5699273268277172</c:v>
                </c:pt>
                <c:pt idx="86">
                  <c:v>2.6469013743417991</c:v>
                </c:pt>
                <c:pt idx="87">
                  <c:v>2.7528783093565075</c:v>
                </c:pt>
                <c:pt idx="88">
                  <c:v>2.8589184872954059</c:v>
                </c:pt>
                <c:pt idx="89">
                  <c:v>2.9208839798383512</c:v>
                </c:pt>
                <c:pt idx="90">
                  <c:v>2.9626899194121274</c:v>
                </c:pt>
                <c:pt idx="91">
                  <c:v>3.0762886865311962</c:v>
                </c:pt>
                <c:pt idx="92">
                  <c:v>3.1523811933538473</c:v>
                </c:pt>
                <c:pt idx="93">
                  <c:v>3.3580400323036637</c:v>
                </c:pt>
                <c:pt idx="94">
                  <c:v>3.2900055301754265</c:v>
                </c:pt>
                <c:pt idx="95">
                  <c:v>3.2336068761989258</c:v>
                </c:pt>
                <c:pt idx="96">
                  <c:v>3.3161232083177192</c:v>
                </c:pt>
                <c:pt idx="97">
                  <c:v>3.4508012803335686</c:v>
                </c:pt>
                <c:pt idx="98">
                  <c:v>3.4801075681322691</c:v>
                </c:pt>
                <c:pt idx="99">
                  <c:v>3.5083839486883708</c:v>
                </c:pt>
                <c:pt idx="100">
                  <c:v>3.6472728843759317</c:v>
                </c:pt>
                <c:pt idx="101">
                  <c:v>3.971956557000949</c:v>
                </c:pt>
                <c:pt idx="102">
                  <c:v>4.3275621584853239</c:v>
                </c:pt>
                <c:pt idx="103">
                  <c:v>4.3289133060150942</c:v>
                </c:pt>
                <c:pt idx="104">
                  <c:v>4.487892141104961</c:v>
                </c:pt>
                <c:pt idx="105">
                  <c:v>4.0280190948789265</c:v>
                </c:pt>
                <c:pt idx="106">
                  <c:v>3.7586996687997565</c:v>
                </c:pt>
                <c:pt idx="107">
                  <c:v>3.7320274720828106</c:v>
                </c:pt>
                <c:pt idx="108">
                  <c:v>3.8909314095957805</c:v>
                </c:pt>
                <c:pt idx="109">
                  <c:v>4.127597807204431</c:v>
                </c:pt>
                <c:pt idx="110">
                  <c:v>4.1565420537535545</c:v>
                </c:pt>
                <c:pt idx="111">
                  <c:v>4.2169127937426314</c:v>
                </c:pt>
                <c:pt idx="112">
                  <c:v>4.195657901986996</c:v>
                </c:pt>
                <c:pt idx="113">
                  <c:v>4.1865995614106692</c:v>
                </c:pt>
                <c:pt idx="114">
                  <c:v>4.2590696249834012</c:v>
                </c:pt>
                <c:pt idx="115">
                  <c:v>4.2924163305981669</c:v>
                </c:pt>
                <c:pt idx="116">
                  <c:v>4.4964757868547807</c:v>
                </c:pt>
                <c:pt idx="117">
                  <c:v>4.6571355510743881</c:v>
                </c:pt>
                <c:pt idx="118">
                  <c:v>4.9084580286661881</c:v>
                </c:pt>
                <c:pt idx="119">
                  <c:v>5.2247281224390356</c:v>
                </c:pt>
                <c:pt idx="120">
                  <c:v>5.0541955271039383</c:v>
                </c:pt>
                <c:pt idx="121">
                  <c:v>4.8421843687374748</c:v>
                </c:pt>
                <c:pt idx="122">
                  <c:v>4.6481718048902749</c:v>
                </c:pt>
                <c:pt idx="123">
                  <c:v>4.6090915389370908</c:v>
                </c:pt>
                <c:pt idx="124">
                  <c:v>4.4523255467788667</c:v>
                </c:pt>
                <c:pt idx="125">
                  <c:v>4.3236043730193661</c:v>
                </c:pt>
                <c:pt idx="126">
                  <c:v>4.3284068319617299</c:v>
                </c:pt>
                <c:pt idx="127">
                  <c:v>4.5032855305589159</c:v>
                </c:pt>
                <c:pt idx="128">
                  <c:v>4.7002056851267584</c:v>
                </c:pt>
                <c:pt idx="129">
                  <c:v>5.1219750521526954</c:v>
                </c:pt>
                <c:pt idx="130">
                  <c:v>5.3762422689428995</c:v>
                </c:pt>
                <c:pt idx="131">
                  <c:v>5.2333398762834147</c:v>
                </c:pt>
                <c:pt idx="132">
                  <c:v>4.9800739080615077</c:v>
                </c:pt>
                <c:pt idx="133">
                  <c:v>4.9626197543142636</c:v>
                </c:pt>
                <c:pt idx="134">
                  <c:v>5.1289395612804247</c:v>
                </c:pt>
                <c:pt idx="135">
                  <c:v>5.3095093618828777</c:v>
                </c:pt>
                <c:pt idx="136">
                  <c:v>5.5106046976931875</c:v>
                </c:pt>
                <c:pt idx="137">
                  <c:v>5.5478799521998985</c:v>
                </c:pt>
                <c:pt idx="138">
                  <c:v>5.1867441725935315</c:v>
                </c:pt>
                <c:pt idx="139">
                  <c:v>5.2292761948657676</c:v>
                </c:pt>
                <c:pt idx="140">
                  <c:v>5.2740688104854074</c:v>
                </c:pt>
              </c:numCache>
            </c:numRef>
          </c:val>
          <c:smooth val="0"/>
          <c:extLst>
            <c:ext xmlns:c16="http://schemas.microsoft.com/office/drawing/2014/chart" uri="{C3380CC4-5D6E-409C-BE32-E72D297353CC}">
              <c16:uniqueId val="{00000005-6586-8849-8C09-5198143ED81C}"/>
            </c:ext>
          </c:extLst>
        </c:ser>
        <c:ser>
          <c:idx val="5"/>
          <c:order val="5"/>
          <c:tx>
            <c:strRef>
              <c:f>Sheet1!$G$2</c:f>
              <c:strCache>
                <c:ptCount val="1"/>
                <c:pt idx="0">
                  <c:v>Italy</c:v>
                </c:pt>
              </c:strCache>
            </c:strRef>
          </c:tx>
          <c:spPr>
            <a:ln w="28575" cap="rnd">
              <a:solidFill>
                <a:schemeClr val="accent6"/>
              </a:solidFill>
              <a:round/>
            </a:ln>
            <a:effectLst/>
          </c:spPr>
          <c:marker>
            <c:symbol val="none"/>
          </c:marker>
          <c:cat>
            <c:numRef>
              <c:f>Sheet1!$A$3:$A$173</c:f>
              <c:numCache>
                <c:formatCode>General</c:formatCode>
                <c:ptCount val="171"/>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pt idx="146">
                  <c:v>2016</c:v>
                </c:pt>
                <c:pt idx="147">
                  <c:v>2017</c:v>
                </c:pt>
                <c:pt idx="148">
                  <c:v>2018</c:v>
                </c:pt>
                <c:pt idx="149">
                  <c:v>2019</c:v>
                </c:pt>
                <c:pt idx="150">
                  <c:v>2020</c:v>
                </c:pt>
                <c:pt idx="151">
                  <c:v>2021</c:v>
                </c:pt>
                <c:pt idx="152">
                  <c:v>2022</c:v>
                </c:pt>
                <c:pt idx="153">
                  <c:v>2023</c:v>
                </c:pt>
                <c:pt idx="154">
                  <c:v>2024</c:v>
                </c:pt>
                <c:pt idx="155">
                  <c:v>2025</c:v>
                </c:pt>
                <c:pt idx="156">
                  <c:v>2026</c:v>
                </c:pt>
                <c:pt idx="157">
                  <c:v>2027</c:v>
                </c:pt>
                <c:pt idx="158">
                  <c:v>2028</c:v>
                </c:pt>
                <c:pt idx="159">
                  <c:v>2029</c:v>
                </c:pt>
                <c:pt idx="160">
                  <c:v>2030</c:v>
                </c:pt>
                <c:pt idx="161">
                  <c:v>2031</c:v>
                </c:pt>
                <c:pt idx="162">
                  <c:v>2032</c:v>
                </c:pt>
                <c:pt idx="163">
                  <c:v>2033</c:v>
                </c:pt>
                <c:pt idx="164">
                  <c:v>2034</c:v>
                </c:pt>
                <c:pt idx="165">
                  <c:v>2035</c:v>
                </c:pt>
                <c:pt idx="166">
                  <c:v>2036</c:v>
                </c:pt>
                <c:pt idx="167">
                  <c:v>2037</c:v>
                </c:pt>
                <c:pt idx="168">
                  <c:v>2038</c:v>
                </c:pt>
                <c:pt idx="169">
                  <c:v>2039</c:v>
                </c:pt>
                <c:pt idx="170">
                  <c:v>2040</c:v>
                </c:pt>
              </c:numCache>
            </c:numRef>
          </c:cat>
          <c:val>
            <c:numRef>
              <c:f>Sheet1!$G$3:$G$173</c:f>
              <c:numCache>
                <c:formatCode>General</c:formatCode>
                <c:ptCount val="171"/>
                <c:pt idx="100" formatCode="0.00">
                  <c:v>2.5884069080626637</c:v>
                </c:pt>
                <c:pt idx="101" formatCode="0.00">
                  <c:v>2.6079492123138257</c:v>
                </c:pt>
                <c:pt idx="102" formatCode="0.00">
                  <c:v>2.6896852835205434</c:v>
                </c:pt>
                <c:pt idx="103" formatCode="0.00">
                  <c:v>2.6283901887984769</c:v>
                </c:pt>
                <c:pt idx="104" formatCode="0.00">
                  <c:v>2.9289632709495939</c:v>
                </c:pt>
                <c:pt idx="105" formatCode="0.00">
                  <c:v>3.2543055592147949</c:v>
                </c:pt>
                <c:pt idx="106" formatCode="0.00">
                  <c:v>3.0646794924473744</c:v>
                </c:pt>
                <c:pt idx="107" formatCode="0.00">
                  <c:v>3.0131118977700986</c:v>
                </c:pt>
                <c:pt idx="108" formatCode="0.00">
                  <c:v>2.9386717527461315</c:v>
                </c:pt>
                <c:pt idx="109" formatCode="0.00">
                  <c:v>2.9926297002628433</c:v>
                </c:pt>
                <c:pt idx="110" formatCode="0.00">
                  <c:v>3.2564862433370187</c:v>
                </c:pt>
                <c:pt idx="111" formatCode="0.00">
                  <c:v>3.6606550138628777</c:v>
                </c:pt>
                <c:pt idx="112" formatCode="0.00">
                  <c:v>3.7916425535929887</c:v>
                </c:pt>
                <c:pt idx="113" formatCode="0.00">
                  <c:v>3.6733981282036816</c:v>
                </c:pt>
                <c:pt idx="114" formatCode="0.00">
                  <c:v>3.5012445152988336</c:v>
                </c:pt>
                <c:pt idx="115" formatCode="0.00">
                  <c:v>3.3787707166554393</c:v>
                </c:pt>
                <c:pt idx="116" formatCode="0.00">
                  <c:v>3.3940355788414016</c:v>
                </c:pt>
                <c:pt idx="117" formatCode="0.00">
                  <c:v>3.3549289326882064</c:v>
                </c:pt>
                <c:pt idx="118" formatCode="0.00">
                  <c:v>3.2884191180642706</c:v>
                </c:pt>
                <c:pt idx="119" formatCode="0.00">
                  <c:v>3.6163705473742707</c:v>
                </c:pt>
                <c:pt idx="120" formatCode="0.00">
                  <c:v>4.0964853790782358</c:v>
                </c:pt>
                <c:pt idx="121" formatCode="0.00">
                  <c:v>4.4247768924242079</c:v>
                </c:pt>
                <c:pt idx="122" formatCode="0.00">
                  <c:v>4.8294809302109698</c:v>
                </c:pt>
                <c:pt idx="123" formatCode="0.00">
                  <c:v>5.1425463674154557</c:v>
                </c:pt>
                <c:pt idx="124" formatCode="0.00">
                  <c:v>4.8975063227055067</c:v>
                </c:pt>
                <c:pt idx="125" formatCode="0.00">
                  <c:v>4.5493054571694396</c:v>
                </c:pt>
                <c:pt idx="126" formatCode="0.00">
                  <c:v>4.491478032108513</c:v>
                </c:pt>
                <c:pt idx="127" formatCode="0.00">
                  <c:v>4.6187628295052043</c:v>
                </c:pt>
                <c:pt idx="128" formatCode="0.00">
                  <c:v>4.8149921292725866</c:v>
                </c:pt>
                <c:pt idx="129" formatCode="0.00">
                  <c:v>4.9428037954198381</c:v>
                </c:pt>
                <c:pt idx="130" formatCode="0.00">
                  <c:v>5.0346136514040181</c:v>
                </c:pt>
                <c:pt idx="131" formatCode="0.00">
                  <c:v>5.0406646338947567</c:v>
                </c:pt>
                <c:pt idx="132" formatCode="0.00">
                  <c:v>5.1079046360185014</c:v>
                </c:pt>
                <c:pt idx="133" formatCode="0.00">
                  <c:v>5.3108969273512834</c:v>
                </c:pt>
                <c:pt idx="134" formatCode="0.00">
                  <c:v>5.449969121885557</c:v>
                </c:pt>
                <c:pt idx="135" formatCode="0.00">
                  <c:v>5.6784608489204729</c:v>
                </c:pt>
                <c:pt idx="136" formatCode="0.00">
                  <c:v>5.8328100792705628</c:v>
                </c:pt>
                <c:pt idx="137" formatCode="0.00">
                  <c:v>5.9052760352006439</c:v>
                </c:pt>
                <c:pt idx="138" formatCode="0.00">
                  <c:v>6.0840971777097268</c:v>
                </c:pt>
                <c:pt idx="139" formatCode="0.00">
                  <c:v>6.2586268701048056</c:v>
                </c:pt>
                <c:pt idx="140" formatCode="0.00">
                  <c:v>6.0887328411070012</c:v>
                </c:pt>
              </c:numCache>
            </c:numRef>
          </c:val>
          <c:smooth val="0"/>
          <c:extLst>
            <c:ext xmlns:c16="http://schemas.microsoft.com/office/drawing/2014/chart" uri="{C3380CC4-5D6E-409C-BE32-E72D297353CC}">
              <c16:uniqueId val="{00000006-6586-8849-8C09-5198143ED81C}"/>
            </c:ext>
          </c:extLst>
        </c:ser>
        <c:ser>
          <c:idx val="6"/>
          <c:order val="6"/>
          <c:tx>
            <c:strRef>
              <c:f>Sheet1!$H$2</c:f>
              <c:strCache>
                <c:ptCount val="1"/>
                <c:pt idx="0">
                  <c:v>Canada</c:v>
                </c:pt>
              </c:strCache>
            </c:strRef>
          </c:tx>
          <c:spPr>
            <a:ln w="28575" cap="rnd">
              <a:solidFill>
                <a:schemeClr val="accent1">
                  <a:lumMod val="60000"/>
                </a:schemeClr>
              </a:solidFill>
              <a:round/>
            </a:ln>
            <a:effectLst/>
          </c:spPr>
          <c:marker>
            <c:symbol val="none"/>
          </c:marker>
          <c:cat>
            <c:numRef>
              <c:f>Sheet1!$A$3:$A$173</c:f>
              <c:numCache>
                <c:formatCode>General</c:formatCode>
                <c:ptCount val="171"/>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pt idx="146">
                  <c:v>2016</c:v>
                </c:pt>
                <c:pt idx="147">
                  <c:v>2017</c:v>
                </c:pt>
                <c:pt idx="148">
                  <c:v>2018</c:v>
                </c:pt>
                <c:pt idx="149">
                  <c:v>2019</c:v>
                </c:pt>
                <c:pt idx="150">
                  <c:v>2020</c:v>
                </c:pt>
                <c:pt idx="151">
                  <c:v>2021</c:v>
                </c:pt>
                <c:pt idx="152">
                  <c:v>2022</c:v>
                </c:pt>
                <c:pt idx="153">
                  <c:v>2023</c:v>
                </c:pt>
                <c:pt idx="154">
                  <c:v>2024</c:v>
                </c:pt>
                <c:pt idx="155">
                  <c:v>2025</c:v>
                </c:pt>
                <c:pt idx="156">
                  <c:v>2026</c:v>
                </c:pt>
                <c:pt idx="157">
                  <c:v>2027</c:v>
                </c:pt>
                <c:pt idx="158">
                  <c:v>2028</c:v>
                </c:pt>
                <c:pt idx="159">
                  <c:v>2029</c:v>
                </c:pt>
                <c:pt idx="160">
                  <c:v>2030</c:v>
                </c:pt>
                <c:pt idx="161">
                  <c:v>2031</c:v>
                </c:pt>
                <c:pt idx="162">
                  <c:v>2032</c:v>
                </c:pt>
                <c:pt idx="163">
                  <c:v>2033</c:v>
                </c:pt>
                <c:pt idx="164">
                  <c:v>2034</c:v>
                </c:pt>
                <c:pt idx="165">
                  <c:v>2035</c:v>
                </c:pt>
                <c:pt idx="166">
                  <c:v>2036</c:v>
                </c:pt>
                <c:pt idx="167">
                  <c:v>2037</c:v>
                </c:pt>
                <c:pt idx="168">
                  <c:v>2038</c:v>
                </c:pt>
                <c:pt idx="169">
                  <c:v>2039</c:v>
                </c:pt>
                <c:pt idx="170">
                  <c:v>2040</c:v>
                </c:pt>
              </c:numCache>
            </c:numRef>
          </c:cat>
          <c:val>
            <c:numRef>
              <c:f>Sheet1!$H$3:$H$173</c:f>
              <c:numCache>
                <c:formatCode>General</c:formatCode>
                <c:ptCount val="171"/>
                <c:pt idx="100" formatCode="0.00">
                  <c:v>2.8355651373515611</c:v>
                </c:pt>
                <c:pt idx="101" formatCode="0.00">
                  <c:v>2.9118960330889267</c:v>
                </c:pt>
                <c:pt idx="102" formatCode="0.00">
                  <c:v>2.9087281380872709</c:v>
                </c:pt>
                <c:pt idx="103" formatCode="0.00">
                  <c:v>2.8637013881530144</c:v>
                </c:pt>
                <c:pt idx="104" formatCode="0.00">
                  <c:v>2.8228067975630262</c:v>
                </c:pt>
                <c:pt idx="105" formatCode="0.00">
                  <c:v>2.8808813947519107</c:v>
                </c:pt>
                <c:pt idx="106" formatCode="0.00">
                  <c:v>2.776272446528651</c:v>
                </c:pt>
                <c:pt idx="107" formatCode="0.00">
                  <c:v>2.8204651503804681</c:v>
                </c:pt>
                <c:pt idx="108" formatCode="0.00">
                  <c:v>2.8613607948625663</c:v>
                </c:pt>
                <c:pt idx="109" formatCode="0.00">
                  <c:v>2.8646837609685196</c:v>
                </c:pt>
                <c:pt idx="110" formatCode="0.00">
                  <c:v>2.9393294799404543</c:v>
                </c:pt>
                <c:pt idx="111" formatCode="0.00">
                  <c:v>2.9114901063663381</c:v>
                </c:pt>
                <c:pt idx="112" formatCode="0.00">
                  <c:v>3.0030971533012911</c:v>
                </c:pt>
                <c:pt idx="113" formatCode="0.00">
                  <c:v>2.9389944124463616</c:v>
                </c:pt>
                <c:pt idx="114" formatCode="0.00">
                  <c:v>2.8338936646718524</c:v>
                </c:pt>
                <c:pt idx="115" formatCode="0.00">
                  <c:v>2.7265593361317837</c:v>
                </c:pt>
                <c:pt idx="116" formatCode="0.00">
                  <c:v>2.7428719285734138</c:v>
                </c:pt>
                <c:pt idx="117" formatCode="0.00">
                  <c:v>2.6743301848187881</c:v>
                </c:pt>
                <c:pt idx="118" formatCode="0.00">
                  <c:v>2.6067436505455466</c:v>
                </c:pt>
                <c:pt idx="119" formatCode="0.00">
                  <c:v>2.6615466262590886</c:v>
                </c:pt>
                <c:pt idx="120" formatCode="0.00">
                  <c:v>2.735495547356761</c:v>
                </c:pt>
                <c:pt idx="121" formatCode="0.00">
                  <c:v>2.8000676355311991</c:v>
                </c:pt>
                <c:pt idx="122" formatCode="0.00">
                  <c:v>2.8698413975916814</c:v>
                </c:pt>
                <c:pt idx="123" formatCode="0.00">
                  <c:v>2.9144598969660773</c:v>
                </c:pt>
                <c:pt idx="124" formatCode="0.00">
                  <c:v>2.9287548728427497</c:v>
                </c:pt>
                <c:pt idx="125" formatCode="0.00">
                  <c:v>2.8767288536239737</c:v>
                </c:pt>
                <c:pt idx="126" formatCode="0.00">
                  <c:v>2.9822002897760691</c:v>
                </c:pt>
                <c:pt idx="127" formatCode="0.00">
                  <c:v>3.1228507118247419</c:v>
                </c:pt>
                <c:pt idx="128" formatCode="0.00">
                  <c:v>3.22942104198785</c:v>
                </c:pt>
                <c:pt idx="129" formatCode="0.00">
                  <c:v>3.2725810403742042</c:v>
                </c:pt>
                <c:pt idx="130" formatCode="0.00">
                  <c:v>3.2613692317646499</c:v>
                </c:pt>
                <c:pt idx="131" formatCode="0.00">
                  <c:v>3.3322364843693641</c:v>
                </c:pt>
                <c:pt idx="132" formatCode="0.00">
                  <c:v>3.2451197765026047</c:v>
                </c:pt>
                <c:pt idx="133" formatCode="0.00">
                  <c:v>3.2609662694397277</c:v>
                </c:pt>
                <c:pt idx="134" formatCode="0.00">
                  <c:v>3.3786635799796754</c:v>
                </c:pt>
                <c:pt idx="135" formatCode="0.00">
                  <c:v>3.5630671970741155</c:v>
                </c:pt>
                <c:pt idx="136" formatCode="0.00">
                  <c:v>3.7827763947962971</c:v>
                </c:pt>
                <c:pt idx="137" formatCode="0.00">
                  <c:v>3.9852832976624808</c:v>
                </c:pt>
                <c:pt idx="138" formatCode="0.00">
                  <c:v>3.8254367874746222</c:v>
                </c:pt>
                <c:pt idx="139" formatCode="0.00">
                  <c:v>4.1076293578523995</c:v>
                </c:pt>
                <c:pt idx="140" formatCode="0.00">
                  <c:v>4.1177303076424607</c:v>
                </c:pt>
              </c:numCache>
            </c:numRef>
          </c:val>
          <c:smooth val="0"/>
          <c:extLst>
            <c:ext xmlns:c16="http://schemas.microsoft.com/office/drawing/2014/chart" uri="{C3380CC4-5D6E-409C-BE32-E72D297353CC}">
              <c16:uniqueId val="{00000007-6586-8849-8C09-5198143ED81C}"/>
            </c:ext>
          </c:extLst>
        </c:ser>
        <c:ser>
          <c:idx val="7"/>
          <c:order val="7"/>
          <c:tx>
            <c:strRef>
              <c:f>Sheet1!$I$2</c:f>
              <c:strCache>
                <c:ptCount val="1"/>
                <c:pt idx="0">
                  <c:v>Australia</c:v>
                </c:pt>
              </c:strCache>
            </c:strRef>
          </c:tx>
          <c:spPr>
            <a:ln w="28575" cap="rnd">
              <a:solidFill>
                <a:schemeClr val="accent2">
                  <a:lumMod val="60000"/>
                </a:schemeClr>
              </a:solidFill>
              <a:round/>
            </a:ln>
            <a:effectLst/>
          </c:spPr>
          <c:marker>
            <c:symbol val="none"/>
          </c:marker>
          <c:cat>
            <c:numRef>
              <c:f>Sheet1!$A$3:$A$173</c:f>
              <c:numCache>
                <c:formatCode>General</c:formatCode>
                <c:ptCount val="171"/>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pt idx="146">
                  <c:v>2016</c:v>
                </c:pt>
                <c:pt idx="147">
                  <c:v>2017</c:v>
                </c:pt>
                <c:pt idx="148">
                  <c:v>2018</c:v>
                </c:pt>
                <c:pt idx="149">
                  <c:v>2019</c:v>
                </c:pt>
                <c:pt idx="150">
                  <c:v>2020</c:v>
                </c:pt>
                <c:pt idx="151">
                  <c:v>2021</c:v>
                </c:pt>
                <c:pt idx="152">
                  <c:v>2022</c:v>
                </c:pt>
                <c:pt idx="153">
                  <c:v>2023</c:v>
                </c:pt>
                <c:pt idx="154">
                  <c:v>2024</c:v>
                </c:pt>
                <c:pt idx="155">
                  <c:v>2025</c:v>
                </c:pt>
                <c:pt idx="156">
                  <c:v>2026</c:v>
                </c:pt>
                <c:pt idx="157">
                  <c:v>2027</c:v>
                </c:pt>
                <c:pt idx="158">
                  <c:v>2028</c:v>
                </c:pt>
                <c:pt idx="159">
                  <c:v>2029</c:v>
                </c:pt>
                <c:pt idx="160">
                  <c:v>2030</c:v>
                </c:pt>
                <c:pt idx="161">
                  <c:v>2031</c:v>
                </c:pt>
                <c:pt idx="162">
                  <c:v>2032</c:v>
                </c:pt>
                <c:pt idx="163">
                  <c:v>2033</c:v>
                </c:pt>
                <c:pt idx="164">
                  <c:v>2034</c:v>
                </c:pt>
                <c:pt idx="165">
                  <c:v>2035</c:v>
                </c:pt>
                <c:pt idx="166">
                  <c:v>2036</c:v>
                </c:pt>
                <c:pt idx="167">
                  <c:v>2037</c:v>
                </c:pt>
                <c:pt idx="168">
                  <c:v>2038</c:v>
                </c:pt>
                <c:pt idx="169">
                  <c:v>2039</c:v>
                </c:pt>
                <c:pt idx="170">
                  <c:v>2040</c:v>
                </c:pt>
              </c:numCache>
            </c:numRef>
          </c:cat>
          <c:val>
            <c:numRef>
              <c:f>Sheet1!$I$3:$I$173</c:f>
              <c:numCache>
                <c:formatCode>General</c:formatCode>
                <c:ptCount val="171"/>
                <c:pt idx="90" formatCode="0.00">
                  <c:v>3.6554794853685539</c:v>
                </c:pt>
                <c:pt idx="91" formatCode="0.00">
                  <c:v>3.75622261269005</c:v>
                </c:pt>
                <c:pt idx="92" formatCode="0.00">
                  <c:v>4.0030876080954716</c:v>
                </c:pt>
                <c:pt idx="93" formatCode="0.00">
                  <c:v>3.9743758560859965</c:v>
                </c:pt>
                <c:pt idx="94" formatCode="0.00">
                  <c:v>3.9017303239482715</c:v>
                </c:pt>
                <c:pt idx="95" formatCode="0.00">
                  <c:v>3.9737785458293509</c:v>
                </c:pt>
                <c:pt idx="96" formatCode="0.00">
                  <c:v>4.1485536439841937</c:v>
                </c:pt>
                <c:pt idx="97" formatCode="0.00">
                  <c:v>3.989191216749238</c:v>
                </c:pt>
                <c:pt idx="98" formatCode="0.00">
                  <c:v>3.9850302685113155</c:v>
                </c:pt>
                <c:pt idx="99" formatCode="0.00">
                  <c:v>3.8809731042216118</c:v>
                </c:pt>
                <c:pt idx="100" formatCode="0.00">
                  <c:v>3.9060119179406083</c:v>
                </c:pt>
                <c:pt idx="101" formatCode="0.00">
                  <c:v>4.0350723618773294</c:v>
                </c:pt>
                <c:pt idx="102" formatCode="0.00">
                  <c:v>4.1155453693722164</c:v>
                </c:pt>
                <c:pt idx="103" formatCode="0.00">
                  <c:v>4.180076574154465</c:v>
                </c:pt>
                <c:pt idx="104" formatCode="0.00">
                  <c:v>4.258150574185203</c:v>
                </c:pt>
                <c:pt idx="105" formatCode="0.00">
                  <c:v>4.3309599567048762</c:v>
                </c:pt>
                <c:pt idx="106" formatCode="0.00">
                  <c:v>4.3158305705183153</c:v>
                </c:pt>
                <c:pt idx="107" formatCode="0.00">
                  <c:v>4.2775319933134979</c:v>
                </c:pt>
                <c:pt idx="108" formatCode="0.00">
                  <c:v>4.3565749846235029</c:v>
                </c:pt>
                <c:pt idx="109" formatCode="0.00">
                  <c:v>4.2044765259655845</c:v>
                </c:pt>
                <c:pt idx="110" formatCode="0.00">
                  <c:v>4.2225287410250925</c:v>
                </c:pt>
                <c:pt idx="111" formatCode="0.00">
                  <c:v>4.3407273236524073</c:v>
                </c:pt>
                <c:pt idx="112" formatCode="0.00">
                  <c:v>4.3724148773218836</c:v>
                </c:pt>
                <c:pt idx="113" formatCode="0.00">
                  <c:v>4.4265560692936079</c:v>
                </c:pt>
                <c:pt idx="114" formatCode="0.00">
                  <c:v>4.3174120757915082</c:v>
                </c:pt>
                <c:pt idx="115" formatCode="0.00">
                  <c:v>4.3396435304848922</c:v>
                </c:pt>
                <c:pt idx="116" formatCode="0.00">
                  <c:v>4.3281300197563883</c:v>
                </c:pt>
                <c:pt idx="117" formatCode="0.00">
                  <c:v>4.3167147168894413</c:v>
                </c:pt>
                <c:pt idx="118" formatCode="0.00">
                  <c:v>4.3499409836443697</c:v>
                </c:pt>
                <c:pt idx="119" formatCode="0.00">
                  <c:v>4.5890443369533491</c:v>
                </c:pt>
                <c:pt idx="120" formatCode="0.00">
                  <c:v>4.7302313601309063</c:v>
                </c:pt>
                <c:pt idx="121" formatCode="0.00">
                  <c:v>4.8817634790830722</c:v>
                </c:pt>
                <c:pt idx="122" formatCode="0.00">
                  <c:v>4.9185745254586788</c:v>
                </c:pt>
                <c:pt idx="123" formatCode="0.00">
                  <c:v>4.7285150218379126</c:v>
                </c:pt>
                <c:pt idx="124" formatCode="0.00">
                  <c:v>4.6797547357457772</c:v>
                </c:pt>
                <c:pt idx="125" formatCode="0.00">
                  <c:v>4.6669713808770297</c:v>
                </c:pt>
                <c:pt idx="126" formatCode="0.00">
                  <c:v>4.5205930272711905</c:v>
                </c:pt>
                <c:pt idx="127" formatCode="0.00">
                  <c:v>4.5656659817456511</c:v>
                </c:pt>
                <c:pt idx="128" formatCode="0.00">
                  <c:v>4.7282670498599213</c:v>
                </c:pt>
                <c:pt idx="129" formatCode="0.00">
                  <c:v>4.9313666678429025</c:v>
                </c:pt>
                <c:pt idx="130" formatCode="0.00">
                  <c:v>5.0912264698717271</c:v>
                </c:pt>
                <c:pt idx="131" formatCode="0.00">
                  <c:v>5.1902929779501505</c:v>
                </c:pt>
                <c:pt idx="132" formatCode="0.00">
                  <c:v>5.2637023375165386</c:v>
                </c:pt>
                <c:pt idx="133" formatCode="0.00">
                  <c:v>5.4367299626140841</c:v>
                </c:pt>
                <c:pt idx="134" formatCode="0.00">
                  <c:v>5.6282724346003201</c:v>
                </c:pt>
                <c:pt idx="135" formatCode="0.00">
                  <c:v>5.8931656754280786</c:v>
                </c:pt>
                <c:pt idx="136" formatCode="0.00">
                  <c:v>6.0060985340440078</c:v>
                </c:pt>
                <c:pt idx="137" formatCode="0.00">
                  <c:v>6.242245085384944</c:v>
                </c:pt>
                <c:pt idx="138" formatCode="0.00">
                  <c:v>6.1510680645476601</c:v>
                </c:pt>
                <c:pt idx="139" formatCode="0.00">
                  <c:v>5.744108656492954</c:v>
                </c:pt>
                <c:pt idx="140" formatCode="0.00">
                  <c:v>5.8449916060436484</c:v>
                </c:pt>
              </c:numCache>
            </c:numRef>
          </c:val>
          <c:smooth val="0"/>
          <c:extLst>
            <c:ext xmlns:c16="http://schemas.microsoft.com/office/drawing/2014/chart" uri="{C3380CC4-5D6E-409C-BE32-E72D297353CC}">
              <c16:uniqueId val="{00000008-6586-8849-8C09-5198143ED81C}"/>
            </c:ext>
          </c:extLst>
        </c:ser>
        <c:ser>
          <c:idx val="8"/>
          <c:order val="8"/>
          <c:tx>
            <c:strRef>
              <c:f>Sheet1!$J$2</c:f>
              <c:strCache>
                <c:ptCount val="1"/>
                <c:pt idx="0">
                  <c:v>Spain</c:v>
                </c:pt>
              </c:strCache>
            </c:strRef>
          </c:tx>
          <c:spPr>
            <a:ln w="28575" cap="rnd">
              <a:solidFill>
                <a:schemeClr val="accent3">
                  <a:lumMod val="60000"/>
                </a:schemeClr>
              </a:solidFill>
              <a:round/>
            </a:ln>
            <a:effectLst/>
          </c:spPr>
          <c:marker>
            <c:symbol val="none"/>
          </c:marker>
          <c:cat>
            <c:numRef>
              <c:f>Sheet1!$A$3:$A$173</c:f>
              <c:numCache>
                <c:formatCode>General</c:formatCode>
                <c:ptCount val="171"/>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pt idx="146">
                  <c:v>2016</c:v>
                </c:pt>
                <c:pt idx="147">
                  <c:v>2017</c:v>
                </c:pt>
                <c:pt idx="148">
                  <c:v>2018</c:v>
                </c:pt>
                <c:pt idx="149">
                  <c:v>2019</c:v>
                </c:pt>
                <c:pt idx="150">
                  <c:v>2020</c:v>
                </c:pt>
                <c:pt idx="151">
                  <c:v>2021</c:v>
                </c:pt>
                <c:pt idx="152">
                  <c:v>2022</c:v>
                </c:pt>
                <c:pt idx="153">
                  <c:v>2023</c:v>
                </c:pt>
                <c:pt idx="154">
                  <c:v>2024</c:v>
                </c:pt>
                <c:pt idx="155">
                  <c:v>2025</c:v>
                </c:pt>
                <c:pt idx="156">
                  <c:v>2026</c:v>
                </c:pt>
                <c:pt idx="157">
                  <c:v>2027</c:v>
                </c:pt>
                <c:pt idx="158">
                  <c:v>2028</c:v>
                </c:pt>
                <c:pt idx="159">
                  <c:v>2029</c:v>
                </c:pt>
                <c:pt idx="160">
                  <c:v>2030</c:v>
                </c:pt>
                <c:pt idx="161">
                  <c:v>2031</c:v>
                </c:pt>
                <c:pt idx="162">
                  <c:v>2032</c:v>
                </c:pt>
                <c:pt idx="163">
                  <c:v>2033</c:v>
                </c:pt>
                <c:pt idx="164">
                  <c:v>2034</c:v>
                </c:pt>
                <c:pt idx="165">
                  <c:v>2035</c:v>
                </c:pt>
                <c:pt idx="166">
                  <c:v>2036</c:v>
                </c:pt>
                <c:pt idx="167">
                  <c:v>2037</c:v>
                </c:pt>
                <c:pt idx="168">
                  <c:v>2038</c:v>
                </c:pt>
                <c:pt idx="169">
                  <c:v>2039</c:v>
                </c:pt>
                <c:pt idx="170">
                  <c:v>2040</c:v>
                </c:pt>
              </c:numCache>
            </c:numRef>
          </c:cat>
          <c:val>
            <c:numRef>
              <c:f>Sheet1!$J$3:$J$173</c:f>
              <c:numCache>
                <c:formatCode>General</c:formatCode>
                <c:ptCount val="171"/>
                <c:pt idx="120" formatCode="0.00">
                  <c:v>4.5139068795418202</c:v>
                </c:pt>
                <c:pt idx="121" formatCode="0.00">
                  <c:v>4.7120633290989655</c:v>
                </c:pt>
                <c:pt idx="122" formatCode="0.00">
                  <c:v>4.6469450426357675</c:v>
                </c:pt>
                <c:pt idx="123" formatCode="0.00">
                  <c:v>4.481627296033027</c:v>
                </c:pt>
                <c:pt idx="124" formatCode="0.00">
                  <c:v>4.4251498712192294</c:v>
                </c:pt>
                <c:pt idx="125" formatCode="0.00">
                  <c:v>4.2518728116024533</c:v>
                </c:pt>
                <c:pt idx="126" formatCode="0.00">
                  <c:v>4.2283038361947307</c:v>
                </c:pt>
                <c:pt idx="127" formatCode="0.00">
                  <c:v>4.2061739605014825</c:v>
                </c:pt>
                <c:pt idx="128" formatCode="0.00">
                  <c:v>4.3106570628608818</c:v>
                </c:pt>
                <c:pt idx="129" formatCode="0.00">
                  <c:v>4.5553265368412168</c:v>
                </c:pt>
                <c:pt idx="130" formatCode="0.00">
                  <c:v>4.7737760002820577</c:v>
                </c:pt>
                <c:pt idx="131" formatCode="0.00">
                  <c:v>5.0802851481608124</c:v>
                </c:pt>
                <c:pt idx="132" formatCode="0.00">
                  <c:v>5.4923237584147735</c:v>
                </c:pt>
                <c:pt idx="133" formatCode="0.00">
                  <c:v>6.0449728558808227</c:v>
                </c:pt>
                <c:pt idx="134" formatCode="0.00">
                  <c:v>6.7479825457088918</c:v>
                </c:pt>
                <c:pt idx="135" formatCode="0.00">
                  <c:v>7.3770762776214376</c:v>
                </c:pt>
                <c:pt idx="136" formatCode="0.00">
                  <c:v>7.8874416262593163</c:v>
                </c:pt>
                <c:pt idx="137" formatCode="0.00">
                  <c:v>8.187883725496329</c:v>
                </c:pt>
                <c:pt idx="138" formatCode="0.00">
                  <c:v>8.1163276362390544</c:v>
                </c:pt>
                <c:pt idx="139" formatCode="0.00">
                  <c:v>8.0323248286876918</c:v>
                </c:pt>
                <c:pt idx="140" formatCode="0.00">
                  <c:v>7.5996561533068689</c:v>
                </c:pt>
              </c:numCache>
            </c:numRef>
          </c:val>
          <c:smooth val="0"/>
          <c:extLst>
            <c:ext xmlns:c16="http://schemas.microsoft.com/office/drawing/2014/chart" uri="{C3380CC4-5D6E-409C-BE32-E72D297353CC}">
              <c16:uniqueId val="{00000009-6586-8849-8C09-5198143ED81C}"/>
            </c:ext>
          </c:extLst>
        </c:ser>
        <c:dLbls>
          <c:showLegendKey val="0"/>
          <c:showVal val="0"/>
          <c:showCatName val="0"/>
          <c:showSerName val="0"/>
          <c:showPercent val="0"/>
          <c:showBubbleSize val="0"/>
        </c:dLbls>
        <c:smooth val="0"/>
        <c:axId val="1155770560"/>
        <c:axId val="949770335"/>
      </c:lineChart>
      <c:catAx>
        <c:axId val="115577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949770335"/>
        <c:crosses val="autoZero"/>
        <c:auto val="1"/>
        <c:lblAlgn val="ctr"/>
        <c:lblOffset val="100"/>
        <c:tickLblSkip val="20"/>
        <c:noMultiLvlLbl val="0"/>
      </c:catAx>
      <c:valAx>
        <c:axId val="949770335"/>
        <c:scaling>
          <c:orientation val="minMax"/>
        </c:scaling>
        <c:delete val="0"/>
        <c:axPos val="l"/>
        <c:majorGridlines>
          <c:spPr>
            <a:ln w="1587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55770560"/>
        <c:crosses val="autoZero"/>
        <c:crossBetween val="midCat"/>
      </c:valAx>
      <c:spPr>
        <a:noFill/>
        <a:ln w="2222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solidFill>
                  <a:srgbClr val="0070C0"/>
                </a:solidFill>
              </a:rPr>
              <a:t>U.S. Gini Income Inequality</a:t>
            </a:r>
          </a:p>
        </c:rich>
      </c:tx>
      <c:layout>
        <c:manualLayout>
          <c:xMode val="edge"/>
          <c:yMode val="edge"/>
          <c:x val="0.27667210197369357"/>
          <c:y val="3.8377251391499001E-2"/>
        </c:manualLayout>
      </c:layout>
      <c:overlay val="0"/>
      <c:spPr>
        <a:solidFill>
          <a:schemeClr val="accent3"/>
        </a:solidFill>
        <a:ln w="31750">
          <a:solidFill>
            <a:srgbClr val="C00000"/>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86317423537371"/>
          <c:y val="0.17073301473817104"/>
          <c:w val="0.83104230138540069"/>
          <c:h val="0.55858388681523763"/>
        </c:manualLayout>
      </c:layout>
      <c:lineChart>
        <c:grouping val="standard"/>
        <c:varyColors val="0"/>
        <c:ser>
          <c:idx val="0"/>
          <c:order val="0"/>
          <c:tx>
            <c:strRef>
              <c:f>Sheet1!$B$2</c:f>
              <c:strCache>
                <c:ptCount val="1"/>
                <c:pt idx="0">
                  <c:v>All races</c:v>
                </c:pt>
              </c:strCache>
            </c:strRef>
          </c:tx>
          <c:spPr>
            <a:ln w="28575" cap="rnd">
              <a:solidFill>
                <a:schemeClr val="accent1"/>
              </a:solidFill>
              <a:round/>
            </a:ln>
            <a:effectLst/>
          </c:spPr>
          <c:marker>
            <c:symbol val="none"/>
          </c:marker>
          <c:cat>
            <c:strRef>
              <c:f>Sheet1!$H$3:$H$73</c:f>
              <c:strCache>
                <c:ptCount val="71"/>
                <c:pt idx="0">
                  <c:v>1968</c:v>
                </c:pt>
                <c:pt idx="1">
                  <c:v>1969</c:v>
                </c:pt>
                <c:pt idx="2">
                  <c:v>1970</c:v>
                </c:pt>
                <c:pt idx="3">
                  <c:v>1973</c:v>
                </c:pt>
                <c:pt idx="4">
                  <c:v>1977</c:v>
                </c:pt>
                <c:pt idx="5">
                  <c:v>1978</c:v>
                </c:pt>
                <c:pt idx="6">
                  <c:v>1980</c:v>
                </c:pt>
                <c:pt idx="7">
                  <c:v>1981</c:v>
                </c:pt>
                <c:pt idx="8">
                  <c:v>1982</c:v>
                </c:pt>
                <c:pt idx="9">
                  <c:v>1983</c:v>
                </c:pt>
                <c:pt idx="10">
                  <c:v>1986</c:v>
                </c:pt>
                <c:pt idx="11">
                  <c:v>1988</c:v>
                </c:pt>
                <c:pt idx="12">
                  <c:v>1989</c:v>
                </c:pt>
                <c:pt idx="13">
                  <c:v>1990</c:v>
                </c:pt>
                <c:pt idx="14">
                  <c:v>1991</c:v>
                </c:pt>
                <c:pt idx="15">
                  <c:v>1996</c:v>
                </c:pt>
                <c:pt idx="16">
                  <c:v>1997</c:v>
                </c:pt>
                <c:pt idx="17">
                  <c:v>1998</c:v>
                </c:pt>
                <c:pt idx="18">
                  <c:v>2001</c:v>
                </c:pt>
                <c:pt idx="19">
                  <c:v>2002</c:v>
                </c:pt>
                <c:pt idx="20">
                  <c:v>2003</c:v>
                </c:pt>
                <c:pt idx="21">
                  <c:v>2005</c:v>
                </c:pt>
                <c:pt idx="22">
                  <c:v>2006</c:v>
                </c:pt>
                <c:pt idx="23">
                  <c:v>2007</c:v>
                </c:pt>
                <c:pt idx="24">
                  <c:v>2008</c:v>
                </c:pt>
                <c:pt idx="25">
                  <c:v>2011</c:v>
                </c:pt>
                <c:pt idx="26">
                  <c:v>2012</c:v>
                </c:pt>
                <c:pt idx="27">
                  <c:v>2014</c:v>
                </c:pt>
                <c:pt idx="28">
                  <c:v>2015</c:v>
                </c:pt>
                <c:pt idx="29">
                  <c:v>2016</c:v>
                </c:pt>
                <c:pt idx="30">
                  <c:v>2017</c:v>
                </c:pt>
                <c:pt idx="31">
                  <c:v>2018</c:v>
                </c:pt>
                <c:pt idx="32">
                  <c:v>2019</c:v>
                </c:pt>
                <c:pt idx="33">
                  <c:v>2021</c:v>
                </c:pt>
                <c:pt idx="34">
                  <c:v>1967</c:v>
                </c:pt>
                <c:pt idx="35">
                  <c:v>1971</c:v>
                </c:pt>
                <c:pt idx="36">
                  <c:v>1972</c:v>
                </c:pt>
                <c:pt idx="37">
                  <c:v>1974</c:v>
                </c:pt>
                <c:pt idx="38">
                  <c:v>1975</c:v>
                </c:pt>
                <c:pt idx="39">
                  <c:v>1976</c:v>
                </c:pt>
                <c:pt idx="40">
                  <c:v>1979</c:v>
                </c:pt>
                <c:pt idx="41">
                  <c:v>1984</c:v>
                </c:pt>
                <c:pt idx="42">
                  <c:v>1985</c:v>
                </c:pt>
                <c:pt idx="43">
                  <c:v>1987</c:v>
                </c:pt>
                <c:pt idx="44">
                  <c:v>1992</c:v>
                </c:pt>
                <c:pt idx="45">
                  <c:v>1993</c:v>
                </c:pt>
                <c:pt idx="46">
                  <c:v>1994</c:v>
                </c:pt>
                <c:pt idx="47">
                  <c:v>1995</c:v>
                </c:pt>
                <c:pt idx="48">
                  <c:v>1999</c:v>
                </c:pt>
                <c:pt idx="49">
                  <c:v>2000</c:v>
                </c:pt>
                <c:pt idx="50">
                  <c:v>2004</c:v>
                </c:pt>
                <c:pt idx="51">
                  <c:v>2009</c:v>
                </c:pt>
                <c:pt idx="52">
                  <c:v>2010</c:v>
                </c:pt>
                <c:pt idx="53">
                  <c:v>2013</c:v>
                </c:pt>
                <c:pt idx="54">
                  <c:v>2017</c:v>
                </c:pt>
                <c:pt idx="55">
                  <c:v>2020</c:v>
                </c:pt>
                <c:pt idx="56">
                  <c:v>2021</c:v>
                </c:pt>
                <c:pt idx="57">
                  <c:v>2022</c:v>
                </c:pt>
                <c:pt idx="58">
                  <c:v>2023</c:v>
                </c:pt>
                <c:pt idx="59">
                  <c:v>2024</c:v>
                </c:pt>
                <c:pt idx="60">
                  <c:v>2025</c:v>
                </c:pt>
                <c:pt idx="61">
                  <c:v>2026</c:v>
                </c:pt>
                <c:pt idx="62">
                  <c:v>2027</c:v>
                </c:pt>
                <c:pt idx="63">
                  <c:v>2028</c:v>
                </c:pt>
                <c:pt idx="64">
                  <c:v>2029</c:v>
                </c:pt>
                <c:pt idx="65">
                  <c:v>2030</c:v>
                </c:pt>
                <c:pt idx="66">
                  <c:v>2031</c:v>
                </c:pt>
                <c:pt idx="67">
                  <c:v>2032</c:v>
                </c:pt>
                <c:pt idx="68">
                  <c:v>2033</c:v>
                </c:pt>
                <c:pt idx="69">
                  <c:v>2034</c:v>
                </c:pt>
                <c:pt idx="70">
                  <c:v>2035</c:v>
                </c:pt>
              </c:strCache>
            </c:strRef>
          </c:cat>
          <c:val>
            <c:numRef>
              <c:f>Sheet1!$B$3:$B$73</c:f>
              <c:numCache>
                <c:formatCode>0.000</c:formatCode>
                <c:ptCount val="71"/>
                <c:pt idx="0">
                  <c:v>0.38600000000000001</c:v>
                </c:pt>
                <c:pt idx="1">
                  <c:v>0.39100000000000001</c:v>
                </c:pt>
                <c:pt idx="2">
                  <c:v>0.39400000000000002</c:v>
                </c:pt>
                <c:pt idx="3">
                  <c:v>0.4</c:v>
                </c:pt>
                <c:pt idx="4">
                  <c:v>0.40200000000000002</c:v>
                </c:pt>
                <c:pt idx="5">
                  <c:v>0.40200000000000002</c:v>
                </c:pt>
                <c:pt idx="6">
                  <c:v>0.40300000000000002</c:v>
                </c:pt>
                <c:pt idx="7">
                  <c:v>0.40600000000000003</c:v>
                </c:pt>
                <c:pt idx="8">
                  <c:v>0.41199999999999998</c:v>
                </c:pt>
                <c:pt idx="9">
                  <c:v>0.41399999999999998</c:v>
                </c:pt>
                <c:pt idx="10">
                  <c:v>0.42499999999999999</c:v>
                </c:pt>
                <c:pt idx="11">
                  <c:v>0.42599999999999999</c:v>
                </c:pt>
                <c:pt idx="12">
                  <c:v>0.43099999999999999</c:v>
                </c:pt>
                <c:pt idx="13">
                  <c:v>0.42799999999999999</c:v>
                </c:pt>
                <c:pt idx="14">
                  <c:v>0.42799999999999999</c:v>
                </c:pt>
                <c:pt idx="15">
                  <c:v>0.45500000000000002</c:v>
                </c:pt>
                <c:pt idx="16">
                  <c:v>0.45900000000000002</c:v>
                </c:pt>
                <c:pt idx="17">
                  <c:v>0.45600000000000002</c:v>
                </c:pt>
                <c:pt idx="18">
                  <c:v>0.46600000000000003</c:v>
                </c:pt>
                <c:pt idx="19">
                  <c:v>0.46200000000000002</c:v>
                </c:pt>
                <c:pt idx="20">
                  <c:v>0.46400000000000002</c:v>
                </c:pt>
                <c:pt idx="21">
                  <c:v>0.46899999999999997</c:v>
                </c:pt>
                <c:pt idx="22">
                  <c:v>0.47</c:v>
                </c:pt>
                <c:pt idx="23">
                  <c:v>0.46300000000000002</c:v>
                </c:pt>
                <c:pt idx="24">
                  <c:v>0.46600000000000003</c:v>
                </c:pt>
                <c:pt idx="25">
                  <c:v>0.47699999999999998</c:v>
                </c:pt>
                <c:pt idx="26">
                  <c:v>0.47699999999999998</c:v>
                </c:pt>
                <c:pt idx="27">
                  <c:v>0.48</c:v>
                </c:pt>
                <c:pt idx="28">
                  <c:v>0.47899999999999998</c:v>
                </c:pt>
                <c:pt idx="29">
                  <c:v>0.48099999999999998</c:v>
                </c:pt>
                <c:pt idx="30">
                  <c:v>0.48199999999999998</c:v>
                </c:pt>
                <c:pt idx="31">
                  <c:v>0.48599999999999999</c:v>
                </c:pt>
                <c:pt idx="32">
                  <c:v>0.48399999999999999</c:v>
                </c:pt>
                <c:pt idx="33">
                  <c:v>0.49399999999999999</c:v>
                </c:pt>
                <c:pt idx="34">
                  <c:v>0.39700000000000002</c:v>
                </c:pt>
                <c:pt idx="35">
                  <c:v>0.39600000000000002</c:v>
                </c:pt>
                <c:pt idx="36">
                  <c:v>0.40100000000000002</c:v>
                </c:pt>
                <c:pt idx="37">
                  <c:v>0.39500000000000002</c:v>
                </c:pt>
                <c:pt idx="38">
                  <c:v>0.39700000000000002</c:v>
                </c:pt>
                <c:pt idx="39">
                  <c:v>0.39800000000000002</c:v>
                </c:pt>
                <c:pt idx="40">
                  <c:v>0.40400000000000003</c:v>
                </c:pt>
                <c:pt idx="41">
                  <c:v>0.41499999999999998</c:v>
                </c:pt>
                <c:pt idx="42">
                  <c:v>0.41899999999999998</c:v>
                </c:pt>
                <c:pt idx="43">
                  <c:v>0.42599999999999999</c:v>
                </c:pt>
                <c:pt idx="44">
                  <c:v>0.433</c:v>
                </c:pt>
                <c:pt idx="45">
                  <c:v>0.45400000000000001</c:v>
                </c:pt>
                <c:pt idx="46">
                  <c:v>0.45600000000000002</c:v>
                </c:pt>
                <c:pt idx="47">
                  <c:v>0.45</c:v>
                </c:pt>
                <c:pt idx="48">
                  <c:v>0.45800000000000002</c:v>
                </c:pt>
                <c:pt idx="49">
                  <c:v>0.46200000000000002</c:v>
                </c:pt>
                <c:pt idx="50">
                  <c:v>0.46600000000000003</c:v>
                </c:pt>
                <c:pt idx="51">
                  <c:v>0.46800000000000003</c:v>
                </c:pt>
                <c:pt idx="52">
                  <c:v>0.47</c:v>
                </c:pt>
                <c:pt idx="53">
                  <c:v>0.48199999999999998</c:v>
                </c:pt>
                <c:pt idx="54">
                  <c:v>0.48899999999999999</c:v>
                </c:pt>
                <c:pt idx="55">
                  <c:v>0.48799999999999999</c:v>
                </c:pt>
              </c:numCache>
            </c:numRef>
          </c:val>
          <c:smooth val="0"/>
          <c:extLst>
            <c:ext xmlns:c16="http://schemas.microsoft.com/office/drawing/2014/chart" uri="{C3380CC4-5D6E-409C-BE32-E72D297353CC}">
              <c16:uniqueId val="{00000000-5C71-3441-910F-2B1E0074F4C7}"/>
            </c:ext>
          </c:extLst>
        </c:ser>
        <c:ser>
          <c:idx val="1"/>
          <c:order val="1"/>
          <c:tx>
            <c:strRef>
              <c:f>Sheet1!$C$2</c:f>
              <c:strCache>
                <c:ptCount val="1"/>
                <c:pt idx="0">
                  <c:v>White</c:v>
                </c:pt>
              </c:strCache>
            </c:strRef>
          </c:tx>
          <c:spPr>
            <a:ln w="28575" cap="rnd">
              <a:solidFill>
                <a:schemeClr val="accent2"/>
              </a:solidFill>
              <a:round/>
            </a:ln>
            <a:effectLst/>
          </c:spPr>
          <c:marker>
            <c:symbol val="none"/>
          </c:marker>
          <c:cat>
            <c:strRef>
              <c:f>Sheet1!$H$3:$H$73</c:f>
              <c:strCache>
                <c:ptCount val="71"/>
                <c:pt idx="0">
                  <c:v>1968</c:v>
                </c:pt>
                <c:pt idx="1">
                  <c:v>1969</c:v>
                </c:pt>
                <c:pt idx="2">
                  <c:v>1970</c:v>
                </c:pt>
                <c:pt idx="3">
                  <c:v>1973</c:v>
                </c:pt>
                <c:pt idx="4">
                  <c:v>1977</c:v>
                </c:pt>
                <c:pt idx="5">
                  <c:v>1978</c:v>
                </c:pt>
                <c:pt idx="6">
                  <c:v>1980</c:v>
                </c:pt>
                <c:pt idx="7">
                  <c:v>1981</c:v>
                </c:pt>
                <c:pt idx="8">
                  <c:v>1982</c:v>
                </c:pt>
                <c:pt idx="9">
                  <c:v>1983</c:v>
                </c:pt>
                <c:pt idx="10">
                  <c:v>1986</c:v>
                </c:pt>
                <c:pt idx="11">
                  <c:v>1988</c:v>
                </c:pt>
                <c:pt idx="12">
                  <c:v>1989</c:v>
                </c:pt>
                <c:pt idx="13">
                  <c:v>1990</c:v>
                </c:pt>
                <c:pt idx="14">
                  <c:v>1991</c:v>
                </c:pt>
                <c:pt idx="15">
                  <c:v>1996</c:v>
                </c:pt>
                <c:pt idx="16">
                  <c:v>1997</c:v>
                </c:pt>
                <c:pt idx="17">
                  <c:v>1998</c:v>
                </c:pt>
                <c:pt idx="18">
                  <c:v>2001</c:v>
                </c:pt>
                <c:pt idx="19">
                  <c:v>2002</c:v>
                </c:pt>
                <c:pt idx="20">
                  <c:v>2003</c:v>
                </c:pt>
                <c:pt idx="21">
                  <c:v>2005</c:v>
                </c:pt>
                <c:pt idx="22">
                  <c:v>2006</c:v>
                </c:pt>
                <c:pt idx="23">
                  <c:v>2007</c:v>
                </c:pt>
                <c:pt idx="24">
                  <c:v>2008</c:v>
                </c:pt>
                <c:pt idx="25">
                  <c:v>2011</c:v>
                </c:pt>
                <c:pt idx="26">
                  <c:v>2012</c:v>
                </c:pt>
                <c:pt idx="27">
                  <c:v>2014</c:v>
                </c:pt>
                <c:pt idx="28">
                  <c:v>2015</c:v>
                </c:pt>
                <c:pt idx="29">
                  <c:v>2016</c:v>
                </c:pt>
                <c:pt idx="30">
                  <c:v>2017</c:v>
                </c:pt>
                <c:pt idx="31">
                  <c:v>2018</c:v>
                </c:pt>
                <c:pt idx="32">
                  <c:v>2019</c:v>
                </c:pt>
                <c:pt idx="33">
                  <c:v>2021</c:v>
                </c:pt>
                <c:pt idx="34">
                  <c:v>1967</c:v>
                </c:pt>
                <c:pt idx="35">
                  <c:v>1971</c:v>
                </c:pt>
                <c:pt idx="36">
                  <c:v>1972</c:v>
                </c:pt>
                <c:pt idx="37">
                  <c:v>1974</c:v>
                </c:pt>
                <c:pt idx="38">
                  <c:v>1975</c:v>
                </c:pt>
                <c:pt idx="39">
                  <c:v>1976</c:v>
                </c:pt>
                <c:pt idx="40">
                  <c:v>1979</c:v>
                </c:pt>
                <c:pt idx="41">
                  <c:v>1984</c:v>
                </c:pt>
                <c:pt idx="42">
                  <c:v>1985</c:v>
                </c:pt>
                <c:pt idx="43">
                  <c:v>1987</c:v>
                </c:pt>
                <c:pt idx="44">
                  <c:v>1992</c:v>
                </c:pt>
                <c:pt idx="45">
                  <c:v>1993</c:v>
                </c:pt>
                <c:pt idx="46">
                  <c:v>1994</c:v>
                </c:pt>
                <c:pt idx="47">
                  <c:v>1995</c:v>
                </c:pt>
                <c:pt idx="48">
                  <c:v>1999</c:v>
                </c:pt>
                <c:pt idx="49">
                  <c:v>2000</c:v>
                </c:pt>
                <c:pt idx="50">
                  <c:v>2004</c:v>
                </c:pt>
                <c:pt idx="51">
                  <c:v>2009</c:v>
                </c:pt>
                <c:pt idx="52">
                  <c:v>2010</c:v>
                </c:pt>
                <c:pt idx="53">
                  <c:v>2013</c:v>
                </c:pt>
                <c:pt idx="54">
                  <c:v>2017</c:v>
                </c:pt>
                <c:pt idx="55">
                  <c:v>2020</c:v>
                </c:pt>
                <c:pt idx="56">
                  <c:v>2021</c:v>
                </c:pt>
                <c:pt idx="57">
                  <c:v>2022</c:v>
                </c:pt>
                <c:pt idx="58">
                  <c:v>2023</c:v>
                </c:pt>
                <c:pt idx="59">
                  <c:v>2024</c:v>
                </c:pt>
                <c:pt idx="60">
                  <c:v>2025</c:v>
                </c:pt>
                <c:pt idx="61">
                  <c:v>2026</c:v>
                </c:pt>
                <c:pt idx="62">
                  <c:v>2027</c:v>
                </c:pt>
                <c:pt idx="63">
                  <c:v>2028</c:v>
                </c:pt>
                <c:pt idx="64">
                  <c:v>2029</c:v>
                </c:pt>
                <c:pt idx="65">
                  <c:v>2030</c:v>
                </c:pt>
                <c:pt idx="66">
                  <c:v>2031</c:v>
                </c:pt>
                <c:pt idx="67">
                  <c:v>2032</c:v>
                </c:pt>
                <c:pt idx="68">
                  <c:v>2033</c:v>
                </c:pt>
                <c:pt idx="69">
                  <c:v>2034</c:v>
                </c:pt>
                <c:pt idx="70">
                  <c:v>2035</c:v>
                </c:pt>
              </c:strCache>
            </c:strRef>
          </c:cat>
          <c:val>
            <c:numRef>
              <c:f>Sheet1!$C$3:$C$73</c:f>
              <c:numCache>
                <c:formatCode>0.000</c:formatCode>
                <c:ptCount val="71"/>
                <c:pt idx="0">
                  <c:v>0.38015151515151513</c:v>
                </c:pt>
                <c:pt idx="1">
                  <c:v>0.38507575757575757</c:v>
                </c:pt>
                <c:pt idx="2">
                  <c:v>0.388030303030303</c:v>
                </c:pt>
                <c:pt idx="3">
                  <c:v>0.39393939393939392</c:v>
                </c:pt>
                <c:pt idx="4">
                  <c:v>0.39590909090909088</c:v>
                </c:pt>
                <c:pt idx="5">
                  <c:v>0.39590909090909088</c:v>
                </c:pt>
                <c:pt idx="6">
                  <c:v>0.39689393939393935</c:v>
                </c:pt>
                <c:pt idx="7">
                  <c:v>0.39984848484848484</c:v>
                </c:pt>
                <c:pt idx="8">
                  <c:v>0.40575757575757571</c:v>
                </c:pt>
                <c:pt idx="9">
                  <c:v>0.40772727272727266</c:v>
                </c:pt>
                <c:pt idx="10">
                  <c:v>0.41856060606060602</c:v>
                </c:pt>
                <c:pt idx="11">
                  <c:v>0.4195454545454545</c:v>
                </c:pt>
                <c:pt idx="12">
                  <c:v>0.42446969696969694</c:v>
                </c:pt>
                <c:pt idx="13">
                  <c:v>0.42151515151515145</c:v>
                </c:pt>
                <c:pt idx="14">
                  <c:v>0.42151515151515145</c:v>
                </c:pt>
                <c:pt idx="15">
                  <c:v>0.44810606060606056</c:v>
                </c:pt>
                <c:pt idx="16">
                  <c:v>0.45204545454545453</c:v>
                </c:pt>
                <c:pt idx="17">
                  <c:v>0.4490909090909091</c:v>
                </c:pt>
                <c:pt idx="18">
                  <c:v>0.45893939393939398</c:v>
                </c:pt>
                <c:pt idx="19">
                  <c:v>0.45500000000000002</c:v>
                </c:pt>
                <c:pt idx="20">
                  <c:v>0.45800000000000002</c:v>
                </c:pt>
                <c:pt idx="21">
                  <c:v>0.46200000000000002</c:v>
                </c:pt>
                <c:pt idx="22">
                  <c:v>0.46200000000000002</c:v>
                </c:pt>
                <c:pt idx="23">
                  <c:v>0.45500000000000002</c:v>
                </c:pt>
                <c:pt idx="24">
                  <c:v>0.45800000000000002</c:v>
                </c:pt>
                <c:pt idx="25">
                  <c:v>0.46899999999999997</c:v>
                </c:pt>
                <c:pt idx="26">
                  <c:v>0.46899999999999997</c:v>
                </c:pt>
                <c:pt idx="27">
                  <c:v>0.47199999999999998</c:v>
                </c:pt>
                <c:pt idx="28">
                  <c:v>0.46800000000000003</c:v>
                </c:pt>
                <c:pt idx="29">
                  <c:v>0.47199999999999998</c:v>
                </c:pt>
                <c:pt idx="30">
                  <c:v>0.47199999999999998</c:v>
                </c:pt>
                <c:pt idx="31">
                  <c:v>0.47699999999999998</c:v>
                </c:pt>
                <c:pt idx="32">
                  <c:v>0.47599999999999998</c:v>
                </c:pt>
                <c:pt idx="33">
                  <c:v>0.48599999999999999</c:v>
                </c:pt>
                <c:pt idx="34">
                  <c:v>0.39188841201716745</c:v>
                </c:pt>
                <c:pt idx="35">
                  <c:v>0.39090128755364811</c:v>
                </c:pt>
                <c:pt idx="36">
                  <c:v>0.3958369098712447</c:v>
                </c:pt>
                <c:pt idx="37">
                  <c:v>0.38991416309012877</c:v>
                </c:pt>
                <c:pt idx="38">
                  <c:v>0.39188841201716745</c:v>
                </c:pt>
                <c:pt idx="39">
                  <c:v>0.39287553648068674</c:v>
                </c:pt>
                <c:pt idx="40">
                  <c:v>0.39879828326180267</c:v>
                </c:pt>
                <c:pt idx="41">
                  <c:v>0.40965665236051507</c:v>
                </c:pt>
                <c:pt idx="42">
                  <c:v>0.41360515021459232</c:v>
                </c:pt>
                <c:pt idx="43">
                  <c:v>0.42051502145922753</c:v>
                </c:pt>
                <c:pt idx="44">
                  <c:v>0.42742489270386269</c:v>
                </c:pt>
                <c:pt idx="45">
                  <c:v>0.44815450643776827</c:v>
                </c:pt>
                <c:pt idx="46">
                  <c:v>0.4501287553648069</c:v>
                </c:pt>
                <c:pt idx="47">
                  <c:v>0.44420600858369097</c:v>
                </c:pt>
                <c:pt idx="48">
                  <c:v>0.45210300429184552</c:v>
                </c:pt>
                <c:pt idx="49">
                  <c:v>0.45605150214592277</c:v>
                </c:pt>
                <c:pt idx="50">
                  <c:v>0.46</c:v>
                </c:pt>
                <c:pt idx="51">
                  <c:v>0.45800000000000002</c:v>
                </c:pt>
                <c:pt idx="52">
                  <c:v>0.46100000000000002</c:v>
                </c:pt>
                <c:pt idx="53">
                  <c:v>0.47099999999999997</c:v>
                </c:pt>
                <c:pt idx="54">
                  <c:v>0.48</c:v>
                </c:pt>
                <c:pt idx="55">
                  <c:v>0.47799999999999998</c:v>
                </c:pt>
              </c:numCache>
            </c:numRef>
          </c:val>
          <c:smooth val="0"/>
          <c:extLst>
            <c:ext xmlns:c16="http://schemas.microsoft.com/office/drawing/2014/chart" uri="{C3380CC4-5D6E-409C-BE32-E72D297353CC}">
              <c16:uniqueId val="{00000001-5C71-3441-910F-2B1E0074F4C7}"/>
            </c:ext>
          </c:extLst>
        </c:ser>
        <c:ser>
          <c:idx val="2"/>
          <c:order val="2"/>
          <c:tx>
            <c:strRef>
              <c:f>Sheet1!$D$2</c:f>
              <c:strCache>
                <c:ptCount val="1"/>
                <c:pt idx="0">
                  <c:v>Black</c:v>
                </c:pt>
              </c:strCache>
            </c:strRef>
          </c:tx>
          <c:spPr>
            <a:ln w="34925" cap="rnd">
              <a:solidFill>
                <a:srgbClr val="00B050"/>
              </a:solidFill>
              <a:round/>
            </a:ln>
            <a:effectLst/>
          </c:spPr>
          <c:marker>
            <c:symbol val="none"/>
          </c:marker>
          <c:cat>
            <c:strRef>
              <c:f>Sheet1!$H$3:$H$73</c:f>
              <c:strCache>
                <c:ptCount val="71"/>
                <c:pt idx="0">
                  <c:v>1968</c:v>
                </c:pt>
                <c:pt idx="1">
                  <c:v>1969</c:v>
                </c:pt>
                <c:pt idx="2">
                  <c:v>1970</c:v>
                </c:pt>
                <c:pt idx="3">
                  <c:v>1973</c:v>
                </c:pt>
                <c:pt idx="4">
                  <c:v>1977</c:v>
                </c:pt>
                <c:pt idx="5">
                  <c:v>1978</c:v>
                </c:pt>
                <c:pt idx="6">
                  <c:v>1980</c:v>
                </c:pt>
                <c:pt idx="7">
                  <c:v>1981</c:v>
                </c:pt>
                <c:pt idx="8">
                  <c:v>1982</c:v>
                </c:pt>
                <c:pt idx="9">
                  <c:v>1983</c:v>
                </c:pt>
                <c:pt idx="10">
                  <c:v>1986</c:v>
                </c:pt>
                <c:pt idx="11">
                  <c:v>1988</c:v>
                </c:pt>
                <c:pt idx="12">
                  <c:v>1989</c:v>
                </c:pt>
                <c:pt idx="13">
                  <c:v>1990</c:v>
                </c:pt>
                <c:pt idx="14">
                  <c:v>1991</c:v>
                </c:pt>
                <c:pt idx="15">
                  <c:v>1996</c:v>
                </c:pt>
                <c:pt idx="16">
                  <c:v>1997</c:v>
                </c:pt>
                <c:pt idx="17">
                  <c:v>1998</c:v>
                </c:pt>
                <c:pt idx="18">
                  <c:v>2001</c:v>
                </c:pt>
                <c:pt idx="19">
                  <c:v>2002</c:v>
                </c:pt>
                <c:pt idx="20">
                  <c:v>2003</c:v>
                </c:pt>
                <c:pt idx="21">
                  <c:v>2005</c:v>
                </c:pt>
                <c:pt idx="22">
                  <c:v>2006</c:v>
                </c:pt>
                <c:pt idx="23">
                  <c:v>2007</c:v>
                </c:pt>
                <c:pt idx="24">
                  <c:v>2008</c:v>
                </c:pt>
                <c:pt idx="25">
                  <c:v>2011</c:v>
                </c:pt>
                <c:pt idx="26">
                  <c:v>2012</c:v>
                </c:pt>
                <c:pt idx="27">
                  <c:v>2014</c:v>
                </c:pt>
                <c:pt idx="28">
                  <c:v>2015</c:v>
                </c:pt>
                <c:pt idx="29">
                  <c:v>2016</c:v>
                </c:pt>
                <c:pt idx="30">
                  <c:v>2017</c:v>
                </c:pt>
                <c:pt idx="31">
                  <c:v>2018</c:v>
                </c:pt>
                <c:pt idx="32">
                  <c:v>2019</c:v>
                </c:pt>
                <c:pt idx="33">
                  <c:v>2021</c:v>
                </c:pt>
                <c:pt idx="34">
                  <c:v>1967</c:v>
                </c:pt>
                <c:pt idx="35">
                  <c:v>1971</c:v>
                </c:pt>
                <c:pt idx="36">
                  <c:v>1972</c:v>
                </c:pt>
                <c:pt idx="37">
                  <c:v>1974</c:v>
                </c:pt>
                <c:pt idx="38">
                  <c:v>1975</c:v>
                </c:pt>
                <c:pt idx="39">
                  <c:v>1976</c:v>
                </c:pt>
                <c:pt idx="40">
                  <c:v>1979</c:v>
                </c:pt>
                <c:pt idx="41">
                  <c:v>1984</c:v>
                </c:pt>
                <c:pt idx="42">
                  <c:v>1985</c:v>
                </c:pt>
                <c:pt idx="43">
                  <c:v>1987</c:v>
                </c:pt>
                <c:pt idx="44">
                  <c:v>1992</c:v>
                </c:pt>
                <c:pt idx="45">
                  <c:v>1993</c:v>
                </c:pt>
                <c:pt idx="46">
                  <c:v>1994</c:v>
                </c:pt>
                <c:pt idx="47">
                  <c:v>1995</c:v>
                </c:pt>
                <c:pt idx="48">
                  <c:v>1999</c:v>
                </c:pt>
                <c:pt idx="49">
                  <c:v>2000</c:v>
                </c:pt>
                <c:pt idx="50">
                  <c:v>2004</c:v>
                </c:pt>
                <c:pt idx="51">
                  <c:v>2009</c:v>
                </c:pt>
                <c:pt idx="52">
                  <c:v>2010</c:v>
                </c:pt>
                <c:pt idx="53">
                  <c:v>2013</c:v>
                </c:pt>
                <c:pt idx="54">
                  <c:v>2017</c:v>
                </c:pt>
                <c:pt idx="55">
                  <c:v>2020</c:v>
                </c:pt>
                <c:pt idx="56">
                  <c:v>2021</c:v>
                </c:pt>
                <c:pt idx="57">
                  <c:v>2022</c:v>
                </c:pt>
                <c:pt idx="58">
                  <c:v>2023</c:v>
                </c:pt>
                <c:pt idx="59">
                  <c:v>2024</c:v>
                </c:pt>
                <c:pt idx="60">
                  <c:v>2025</c:v>
                </c:pt>
                <c:pt idx="61">
                  <c:v>2026</c:v>
                </c:pt>
                <c:pt idx="62">
                  <c:v>2027</c:v>
                </c:pt>
                <c:pt idx="63">
                  <c:v>2028</c:v>
                </c:pt>
                <c:pt idx="64">
                  <c:v>2029</c:v>
                </c:pt>
                <c:pt idx="65">
                  <c:v>2030</c:v>
                </c:pt>
                <c:pt idx="66">
                  <c:v>2031</c:v>
                </c:pt>
                <c:pt idx="67">
                  <c:v>2032</c:v>
                </c:pt>
                <c:pt idx="68">
                  <c:v>2033</c:v>
                </c:pt>
                <c:pt idx="69">
                  <c:v>2034</c:v>
                </c:pt>
                <c:pt idx="70">
                  <c:v>2035</c:v>
                </c:pt>
              </c:strCache>
            </c:strRef>
          </c:cat>
          <c:val>
            <c:numRef>
              <c:f>Sheet1!$D$3:$D$73</c:f>
              <c:numCache>
                <c:formatCode>0.000</c:formatCode>
                <c:ptCount val="71"/>
                <c:pt idx="0">
                  <c:v>0.40187445887445894</c:v>
                </c:pt>
                <c:pt idx="1">
                  <c:v>0.40708008658008665</c:v>
                </c:pt>
                <c:pt idx="2">
                  <c:v>0.41020346320346329</c:v>
                </c:pt>
                <c:pt idx="3">
                  <c:v>0.41645021645021657</c:v>
                </c:pt>
                <c:pt idx="4">
                  <c:v>0.41853246753246764</c:v>
                </c:pt>
                <c:pt idx="5">
                  <c:v>0.41853246753246764</c:v>
                </c:pt>
                <c:pt idx="6">
                  <c:v>0.41957359307359315</c:v>
                </c:pt>
                <c:pt idx="7">
                  <c:v>0.42269696969696979</c:v>
                </c:pt>
                <c:pt idx="8">
                  <c:v>0.42894372294372296</c:v>
                </c:pt>
                <c:pt idx="9">
                  <c:v>0.43102597402597403</c:v>
                </c:pt>
                <c:pt idx="10">
                  <c:v>0.44247835497835503</c:v>
                </c:pt>
                <c:pt idx="11">
                  <c:v>0.44351948051948054</c:v>
                </c:pt>
                <c:pt idx="12">
                  <c:v>0.44872510822510825</c:v>
                </c:pt>
                <c:pt idx="13">
                  <c:v>0.44560173160173161</c:v>
                </c:pt>
                <c:pt idx="14">
                  <c:v>0.44560173160173161</c:v>
                </c:pt>
                <c:pt idx="15">
                  <c:v>0.47371212121212125</c:v>
                </c:pt>
                <c:pt idx="16">
                  <c:v>0.4778766233766234</c:v>
                </c:pt>
                <c:pt idx="17">
                  <c:v>0.47475324675324676</c:v>
                </c:pt>
                <c:pt idx="18">
                  <c:v>0.48516450216450219</c:v>
                </c:pt>
                <c:pt idx="19">
                  <c:v>0.48099999999999998</c:v>
                </c:pt>
                <c:pt idx="20">
                  <c:v>0.47299999999999998</c:v>
                </c:pt>
                <c:pt idx="21">
                  <c:v>0.48099999999999998</c:v>
                </c:pt>
                <c:pt idx="22">
                  <c:v>0.48599999999999999</c:v>
                </c:pt>
                <c:pt idx="23">
                  <c:v>0.48</c:v>
                </c:pt>
                <c:pt idx="24">
                  <c:v>0.47399999999999998</c:v>
                </c:pt>
                <c:pt idx="25">
                  <c:v>0.502</c:v>
                </c:pt>
                <c:pt idx="26">
                  <c:v>0.49</c:v>
                </c:pt>
                <c:pt idx="27">
                  <c:v>0.499</c:v>
                </c:pt>
                <c:pt idx="28">
                  <c:v>0.504</c:v>
                </c:pt>
                <c:pt idx="29">
                  <c:v>0.50600000000000001</c:v>
                </c:pt>
                <c:pt idx="30">
                  <c:v>0.501</c:v>
                </c:pt>
                <c:pt idx="31">
                  <c:v>0.49099999999999999</c:v>
                </c:pt>
                <c:pt idx="32">
                  <c:v>0.504</c:v>
                </c:pt>
                <c:pt idx="33">
                  <c:v>0.50600000000000001</c:v>
                </c:pt>
                <c:pt idx="34">
                  <c:v>0.40637124463519325</c:v>
                </c:pt>
                <c:pt idx="35">
                  <c:v>0.40534763948497865</c:v>
                </c:pt>
                <c:pt idx="36">
                  <c:v>0.41046566523605166</c:v>
                </c:pt>
                <c:pt idx="37">
                  <c:v>0.4043240343347641</c:v>
                </c:pt>
                <c:pt idx="38">
                  <c:v>0.40637124463519325</c:v>
                </c:pt>
                <c:pt idx="39">
                  <c:v>0.4073948497854078</c:v>
                </c:pt>
                <c:pt idx="40">
                  <c:v>0.41353648068669535</c:v>
                </c:pt>
                <c:pt idx="41">
                  <c:v>0.42479613733905586</c:v>
                </c:pt>
                <c:pt idx="42">
                  <c:v>0.42889055793991421</c:v>
                </c:pt>
                <c:pt idx="43">
                  <c:v>0.43605579399141636</c:v>
                </c:pt>
                <c:pt idx="44">
                  <c:v>0.44322103004291852</c:v>
                </c:pt>
                <c:pt idx="45">
                  <c:v>0.46471673819742498</c:v>
                </c:pt>
                <c:pt idx="46">
                  <c:v>0.46676394849785413</c:v>
                </c:pt>
                <c:pt idx="47">
                  <c:v>0.46062231759656658</c:v>
                </c:pt>
                <c:pt idx="48">
                  <c:v>0.46881115879828328</c:v>
                </c:pt>
                <c:pt idx="49">
                  <c:v>0.47290557939914163</c:v>
                </c:pt>
                <c:pt idx="50">
                  <c:v>0.47699999999999998</c:v>
                </c:pt>
                <c:pt idx="51">
                  <c:v>0.48099999999999998</c:v>
                </c:pt>
                <c:pt idx="52">
                  <c:v>0.48699999999999999</c:v>
                </c:pt>
                <c:pt idx="53">
                  <c:v>0.498</c:v>
                </c:pt>
                <c:pt idx="54">
                  <c:v>0.502</c:v>
                </c:pt>
                <c:pt idx="55">
                  <c:v>0.51300000000000001</c:v>
                </c:pt>
              </c:numCache>
            </c:numRef>
          </c:val>
          <c:smooth val="0"/>
          <c:extLst>
            <c:ext xmlns:c16="http://schemas.microsoft.com/office/drawing/2014/chart" uri="{C3380CC4-5D6E-409C-BE32-E72D297353CC}">
              <c16:uniqueId val="{00000002-5C71-3441-910F-2B1E0074F4C7}"/>
            </c:ext>
          </c:extLst>
        </c:ser>
        <c:ser>
          <c:idx val="3"/>
          <c:order val="3"/>
          <c:tx>
            <c:strRef>
              <c:f>Sheet1!$E$2</c:f>
              <c:strCache>
                <c:ptCount val="1"/>
                <c:pt idx="0">
                  <c:v>Asian</c:v>
                </c:pt>
              </c:strCache>
            </c:strRef>
          </c:tx>
          <c:spPr>
            <a:ln w="28575" cap="rnd">
              <a:solidFill>
                <a:schemeClr val="accent4"/>
              </a:solidFill>
              <a:round/>
            </a:ln>
            <a:effectLst/>
          </c:spPr>
          <c:marker>
            <c:symbol val="none"/>
          </c:marker>
          <c:cat>
            <c:strRef>
              <c:f>Sheet1!$H$3:$H$73</c:f>
              <c:strCache>
                <c:ptCount val="71"/>
                <c:pt idx="0">
                  <c:v>1968</c:v>
                </c:pt>
                <c:pt idx="1">
                  <c:v>1969</c:v>
                </c:pt>
                <c:pt idx="2">
                  <c:v>1970</c:v>
                </c:pt>
                <c:pt idx="3">
                  <c:v>1973</c:v>
                </c:pt>
                <c:pt idx="4">
                  <c:v>1977</c:v>
                </c:pt>
                <c:pt idx="5">
                  <c:v>1978</c:v>
                </c:pt>
                <c:pt idx="6">
                  <c:v>1980</c:v>
                </c:pt>
                <c:pt idx="7">
                  <c:v>1981</c:v>
                </c:pt>
                <c:pt idx="8">
                  <c:v>1982</c:v>
                </c:pt>
                <c:pt idx="9">
                  <c:v>1983</c:v>
                </c:pt>
                <c:pt idx="10">
                  <c:v>1986</c:v>
                </c:pt>
                <c:pt idx="11">
                  <c:v>1988</c:v>
                </c:pt>
                <c:pt idx="12">
                  <c:v>1989</c:v>
                </c:pt>
                <c:pt idx="13">
                  <c:v>1990</c:v>
                </c:pt>
                <c:pt idx="14">
                  <c:v>1991</c:v>
                </c:pt>
                <c:pt idx="15">
                  <c:v>1996</c:v>
                </c:pt>
                <c:pt idx="16">
                  <c:v>1997</c:v>
                </c:pt>
                <c:pt idx="17">
                  <c:v>1998</c:v>
                </c:pt>
                <c:pt idx="18">
                  <c:v>2001</c:v>
                </c:pt>
                <c:pt idx="19">
                  <c:v>2002</c:v>
                </c:pt>
                <c:pt idx="20">
                  <c:v>2003</c:v>
                </c:pt>
                <c:pt idx="21">
                  <c:v>2005</c:v>
                </c:pt>
                <c:pt idx="22">
                  <c:v>2006</c:v>
                </c:pt>
                <c:pt idx="23">
                  <c:v>2007</c:v>
                </c:pt>
                <c:pt idx="24">
                  <c:v>2008</c:v>
                </c:pt>
                <c:pt idx="25">
                  <c:v>2011</c:v>
                </c:pt>
                <c:pt idx="26">
                  <c:v>2012</c:v>
                </c:pt>
                <c:pt idx="27">
                  <c:v>2014</c:v>
                </c:pt>
                <c:pt idx="28">
                  <c:v>2015</c:v>
                </c:pt>
                <c:pt idx="29">
                  <c:v>2016</c:v>
                </c:pt>
                <c:pt idx="30">
                  <c:v>2017</c:v>
                </c:pt>
                <c:pt idx="31">
                  <c:v>2018</c:v>
                </c:pt>
                <c:pt idx="32">
                  <c:v>2019</c:v>
                </c:pt>
                <c:pt idx="33">
                  <c:v>2021</c:v>
                </c:pt>
                <c:pt idx="34">
                  <c:v>1967</c:v>
                </c:pt>
                <c:pt idx="35">
                  <c:v>1971</c:v>
                </c:pt>
                <c:pt idx="36">
                  <c:v>1972</c:v>
                </c:pt>
                <c:pt idx="37">
                  <c:v>1974</c:v>
                </c:pt>
                <c:pt idx="38">
                  <c:v>1975</c:v>
                </c:pt>
                <c:pt idx="39">
                  <c:v>1976</c:v>
                </c:pt>
                <c:pt idx="40">
                  <c:v>1979</c:v>
                </c:pt>
                <c:pt idx="41">
                  <c:v>1984</c:v>
                </c:pt>
                <c:pt idx="42">
                  <c:v>1985</c:v>
                </c:pt>
                <c:pt idx="43">
                  <c:v>1987</c:v>
                </c:pt>
                <c:pt idx="44">
                  <c:v>1992</c:v>
                </c:pt>
                <c:pt idx="45">
                  <c:v>1993</c:v>
                </c:pt>
                <c:pt idx="46">
                  <c:v>1994</c:v>
                </c:pt>
                <c:pt idx="47">
                  <c:v>1995</c:v>
                </c:pt>
                <c:pt idx="48">
                  <c:v>1999</c:v>
                </c:pt>
                <c:pt idx="49">
                  <c:v>2000</c:v>
                </c:pt>
                <c:pt idx="50">
                  <c:v>2004</c:v>
                </c:pt>
                <c:pt idx="51">
                  <c:v>2009</c:v>
                </c:pt>
                <c:pt idx="52">
                  <c:v>2010</c:v>
                </c:pt>
                <c:pt idx="53">
                  <c:v>2013</c:v>
                </c:pt>
                <c:pt idx="54">
                  <c:v>2017</c:v>
                </c:pt>
                <c:pt idx="55">
                  <c:v>2020</c:v>
                </c:pt>
                <c:pt idx="56">
                  <c:v>2021</c:v>
                </c:pt>
                <c:pt idx="57">
                  <c:v>2022</c:v>
                </c:pt>
                <c:pt idx="58">
                  <c:v>2023</c:v>
                </c:pt>
                <c:pt idx="59">
                  <c:v>2024</c:v>
                </c:pt>
                <c:pt idx="60">
                  <c:v>2025</c:v>
                </c:pt>
                <c:pt idx="61">
                  <c:v>2026</c:v>
                </c:pt>
                <c:pt idx="62">
                  <c:v>2027</c:v>
                </c:pt>
                <c:pt idx="63">
                  <c:v>2028</c:v>
                </c:pt>
                <c:pt idx="64">
                  <c:v>2029</c:v>
                </c:pt>
                <c:pt idx="65">
                  <c:v>2030</c:v>
                </c:pt>
                <c:pt idx="66">
                  <c:v>2031</c:v>
                </c:pt>
                <c:pt idx="67">
                  <c:v>2032</c:v>
                </c:pt>
                <c:pt idx="68">
                  <c:v>2033</c:v>
                </c:pt>
                <c:pt idx="69">
                  <c:v>2034</c:v>
                </c:pt>
                <c:pt idx="70">
                  <c:v>2035</c:v>
                </c:pt>
              </c:strCache>
            </c:strRef>
          </c:cat>
          <c:val>
            <c:numRef>
              <c:f>Sheet1!$E$3:$E$73</c:f>
              <c:numCache>
                <c:formatCode>0.000</c:formatCode>
                <c:ptCount val="71"/>
                <c:pt idx="0">
                  <c:v>0.38015151515151513</c:v>
                </c:pt>
                <c:pt idx="1">
                  <c:v>0.38507575757575757</c:v>
                </c:pt>
                <c:pt idx="2">
                  <c:v>0.388030303030303</c:v>
                </c:pt>
                <c:pt idx="3">
                  <c:v>0.39393939393939392</c:v>
                </c:pt>
                <c:pt idx="4">
                  <c:v>0.39590909090909088</c:v>
                </c:pt>
                <c:pt idx="5">
                  <c:v>0.39590909090909088</c:v>
                </c:pt>
                <c:pt idx="6">
                  <c:v>0.39689393939393935</c:v>
                </c:pt>
                <c:pt idx="7">
                  <c:v>0.39984848484848484</c:v>
                </c:pt>
                <c:pt idx="8">
                  <c:v>0.40575757575757571</c:v>
                </c:pt>
                <c:pt idx="9">
                  <c:v>0.40772727272727266</c:v>
                </c:pt>
                <c:pt idx="10">
                  <c:v>0.41856060606060602</c:v>
                </c:pt>
                <c:pt idx="11">
                  <c:v>0.4195454545454545</c:v>
                </c:pt>
                <c:pt idx="12">
                  <c:v>0.42446969696969694</c:v>
                </c:pt>
                <c:pt idx="13">
                  <c:v>0.42151515151515145</c:v>
                </c:pt>
                <c:pt idx="14">
                  <c:v>0.42151515151515145</c:v>
                </c:pt>
                <c:pt idx="15">
                  <c:v>0.44810606060606056</c:v>
                </c:pt>
                <c:pt idx="16">
                  <c:v>0.45204545454545453</c:v>
                </c:pt>
                <c:pt idx="17">
                  <c:v>0.4490909090909091</c:v>
                </c:pt>
                <c:pt idx="18">
                  <c:v>0.45893939393939398</c:v>
                </c:pt>
                <c:pt idx="19">
                  <c:v>0.45500000000000002</c:v>
                </c:pt>
                <c:pt idx="20">
                  <c:v>0.45400000000000001</c:v>
                </c:pt>
                <c:pt idx="21">
                  <c:v>0.45800000000000002</c:v>
                </c:pt>
                <c:pt idx="22">
                  <c:v>0.47599999999999998</c:v>
                </c:pt>
                <c:pt idx="23">
                  <c:v>0.45100000000000001</c:v>
                </c:pt>
                <c:pt idx="24">
                  <c:v>0.46700000000000003</c:v>
                </c:pt>
                <c:pt idx="25">
                  <c:v>0.46600000000000003</c:v>
                </c:pt>
                <c:pt idx="26">
                  <c:v>0.46300000000000002</c:v>
                </c:pt>
                <c:pt idx="27">
                  <c:v>0.46300000000000002</c:v>
                </c:pt>
                <c:pt idx="28">
                  <c:v>0.47599999999999998</c:v>
                </c:pt>
                <c:pt idx="29">
                  <c:v>0.46</c:v>
                </c:pt>
                <c:pt idx="30">
                  <c:v>0.48199999999999998</c:v>
                </c:pt>
                <c:pt idx="31">
                  <c:v>0.48099999999999998</c:v>
                </c:pt>
                <c:pt idx="32">
                  <c:v>0.46899999999999997</c:v>
                </c:pt>
                <c:pt idx="33">
                  <c:v>0.48599999999999999</c:v>
                </c:pt>
                <c:pt idx="34">
                  <c:v>0.39188841201716745</c:v>
                </c:pt>
                <c:pt idx="35">
                  <c:v>0.39090128755364811</c:v>
                </c:pt>
                <c:pt idx="36">
                  <c:v>0.3958369098712447</c:v>
                </c:pt>
                <c:pt idx="37">
                  <c:v>0.38991416309012877</c:v>
                </c:pt>
                <c:pt idx="38">
                  <c:v>0.39188841201716745</c:v>
                </c:pt>
                <c:pt idx="39">
                  <c:v>0.39287553648068674</c:v>
                </c:pt>
                <c:pt idx="40">
                  <c:v>0.39879828326180267</c:v>
                </c:pt>
                <c:pt idx="41">
                  <c:v>0.40965665236051507</c:v>
                </c:pt>
                <c:pt idx="42">
                  <c:v>0.41360515021459232</c:v>
                </c:pt>
                <c:pt idx="43">
                  <c:v>0.42051502145922753</c:v>
                </c:pt>
                <c:pt idx="44">
                  <c:v>0.42742489270386269</c:v>
                </c:pt>
                <c:pt idx="45">
                  <c:v>0.44815450643776827</c:v>
                </c:pt>
                <c:pt idx="46">
                  <c:v>0.4501287553648069</c:v>
                </c:pt>
                <c:pt idx="47">
                  <c:v>0.44420600858369097</c:v>
                </c:pt>
                <c:pt idx="48">
                  <c:v>0.45210300429184552</c:v>
                </c:pt>
                <c:pt idx="49">
                  <c:v>0.45605150214592277</c:v>
                </c:pt>
                <c:pt idx="50">
                  <c:v>0.46</c:v>
                </c:pt>
                <c:pt idx="51">
                  <c:v>0.48899999999999999</c:v>
                </c:pt>
                <c:pt idx="52">
                  <c:v>0.45600000000000002</c:v>
                </c:pt>
                <c:pt idx="53">
                  <c:v>0.48499999999999999</c:v>
                </c:pt>
                <c:pt idx="54">
                  <c:v>0.48099999999999998</c:v>
                </c:pt>
                <c:pt idx="55">
                  <c:v>0.47299999999999998</c:v>
                </c:pt>
              </c:numCache>
            </c:numRef>
          </c:val>
          <c:smooth val="0"/>
          <c:extLst>
            <c:ext xmlns:c16="http://schemas.microsoft.com/office/drawing/2014/chart" uri="{C3380CC4-5D6E-409C-BE32-E72D297353CC}">
              <c16:uniqueId val="{00000003-5C71-3441-910F-2B1E0074F4C7}"/>
            </c:ext>
          </c:extLst>
        </c:ser>
        <c:ser>
          <c:idx val="4"/>
          <c:order val="4"/>
          <c:tx>
            <c:strRef>
              <c:f>Sheet1!$B$2</c:f>
              <c:strCache>
                <c:ptCount val="1"/>
                <c:pt idx="0">
                  <c:v>All races</c:v>
                </c:pt>
              </c:strCache>
            </c:strRef>
          </c:tx>
          <c:spPr>
            <a:ln w="28575" cap="rnd">
              <a:solidFill>
                <a:schemeClr val="accent5"/>
              </a:solidFill>
              <a:round/>
            </a:ln>
            <a:effectLst/>
          </c:spPr>
          <c:marker>
            <c:symbol val="none"/>
          </c:marker>
          <c:trendline>
            <c:name>All Race Trend</c:name>
            <c:spPr>
              <a:ln w="41275" cap="rnd">
                <a:solidFill>
                  <a:schemeClr val="tx1"/>
                </a:solidFill>
                <a:prstDash val="solid"/>
              </a:ln>
              <a:effectLst/>
            </c:spPr>
            <c:trendlineType val="poly"/>
            <c:order val="3"/>
            <c:dispRSqr val="1"/>
            <c:dispEq val="1"/>
            <c:trendlineLbl>
              <c:layout>
                <c:manualLayout>
                  <c:x val="-0.14016070359626098"/>
                  <c:y val="0.29507176053990858"/>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100" b="1" baseline="0"/>
                      <a:t>Aggregate Trend</a:t>
                    </a:r>
                  </a:p>
                  <a:p>
                    <a:pPr>
                      <a:defRPr/>
                    </a:pPr>
                    <a:r>
                      <a:rPr lang="en-US" sz="1100" b="1" baseline="0"/>
                      <a:t>y = 3E-06x</a:t>
                    </a:r>
                    <a:r>
                      <a:rPr lang="en-US" sz="1100" b="1" baseline="30000"/>
                      <a:t>3</a:t>
                    </a:r>
                    <a:r>
                      <a:rPr lang="en-US" sz="1100" b="1" baseline="0"/>
                      <a:t> - 0.0002x</a:t>
                    </a:r>
                    <a:r>
                      <a:rPr lang="en-US" sz="1100" b="1" baseline="30000"/>
                      <a:t>2</a:t>
                    </a:r>
                    <a:r>
                      <a:rPr lang="en-US" sz="1100" b="1" baseline="0"/>
                      <a:t> + 0.0067x + 0.3881</a:t>
                    </a:r>
                    <a:br>
                      <a:rPr lang="en-US" sz="1100" b="1" baseline="0"/>
                    </a:br>
                    <a:r>
                      <a:rPr lang="en-US" sz="1100" b="1" baseline="0"/>
                      <a:t>R² = 0.1991</a:t>
                    </a:r>
                    <a:endParaRPr lang="en-US" sz="1100" b="1"/>
                  </a:p>
                </c:rich>
              </c:tx>
              <c:numFmt formatCode="General" sourceLinked="0"/>
              <c:spPr>
                <a:solidFill>
                  <a:schemeClr val="accent3"/>
                </a:solidFill>
                <a:ln w="31750">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strRef>
              <c:f>Sheet1!$H$3:$H$73</c:f>
              <c:strCache>
                <c:ptCount val="71"/>
                <c:pt idx="0">
                  <c:v>1968</c:v>
                </c:pt>
                <c:pt idx="1">
                  <c:v>1969</c:v>
                </c:pt>
                <c:pt idx="2">
                  <c:v>1970</c:v>
                </c:pt>
                <c:pt idx="3">
                  <c:v>1973</c:v>
                </c:pt>
                <c:pt idx="4">
                  <c:v>1977</c:v>
                </c:pt>
                <c:pt idx="5">
                  <c:v>1978</c:v>
                </c:pt>
                <c:pt idx="6">
                  <c:v>1980</c:v>
                </c:pt>
                <c:pt idx="7">
                  <c:v>1981</c:v>
                </c:pt>
                <c:pt idx="8">
                  <c:v>1982</c:v>
                </c:pt>
                <c:pt idx="9">
                  <c:v>1983</c:v>
                </c:pt>
                <c:pt idx="10">
                  <c:v>1986</c:v>
                </c:pt>
                <c:pt idx="11">
                  <c:v>1988</c:v>
                </c:pt>
                <c:pt idx="12">
                  <c:v>1989</c:v>
                </c:pt>
                <c:pt idx="13">
                  <c:v>1990</c:v>
                </c:pt>
                <c:pt idx="14">
                  <c:v>1991</c:v>
                </c:pt>
                <c:pt idx="15">
                  <c:v>1996</c:v>
                </c:pt>
                <c:pt idx="16">
                  <c:v>1997</c:v>
                </c:pt>
                <c:pt idx="17">
                  <c:v>1998</c:v>
                </c:pt>
                <c:pt idx="18">
                  <c:v>2001</c:v>
                </c:pt>
                <c:pt idx="19">
                  <c:v>2002</c:v>
                </c:pt>
                <c:pt idx="20">
                  <c:v>2003</c:v>
                </c:pt>
                <c:pt idx="21">
                  <c:v>2005</c:v>
                </c:pt>
                <c:pt idx="22">
                  <c:v>2006</c:v>
                </c:pt>
                <c:pt idx="23">
                  <c:v>2007</c:v>
                </c:pt>
                <c:pt idx="24">
                  <c:v>2008</c:v>
                </c:pt>
                <c:pt idx="25">
                  <c:v>2011</c:v>
                </c:pt>
                <c:pt idx="26">
                  <c:v>2012</c:v>
                </c:pt>
                <c:pt idx="27">
                  <c:v>2014</c:v>
                </c:pt>
                <c:pt idx="28">
                  <c:v>2015</c:v>
                </c:pt>
                <c:pt idx="29">
                  <c:v>2016</c:v>
                </c:pt>
                <c:pt idx="30">
                  <c:v>2017</c:v>
                </c:pt>
                <c:pt idx="31">
                  <c:v>2018</c:v>
                </c:pt>
                <c:pt idx="32">
                  <c:v>2019</c:v>
                </c:pt>
                <c:pt idx="33">
                  <c:v>2021</c:v>
                </c:pt>
                <c:pt idx="34">
                  <c:v>1967</c:v>
                </c:pt>
                <c:pt idx="35">
                  <c:v>1971</c:v>
                </c:pt>
                <c:pt idx="36">
                  <c:v>1972</c:v>
                </c:pt>
                <c:pt idx="37">
                  <c:v>1974</c:v>
                </c:pt>
                <c:pt idx="38">
                  <c:v>1975</c:v>
                </c:pt>
                <c:pt idx="39">
                  <c:v>1976</c:v>
                </c:pt>
                <c:pt idx="40">
                  <c:v>1979</c:v>
                </c:pt>
                <c:pt idx="41">
                  <c:v>1984</c:v>
                </c:pt>
                <c:pt idx="42">
                  <c:v>1985</c:v>
                </c:pt>
                <c:pt idx="43">
                  <c:v>1987</c:v>
                </c:pt>
                <c:pt idx="44">
                  <c:v>1992</c:v>
                </c:pt>
                <c:pt idx="45">
                  <c:v>1993</c:v>
                </c:pt>
                <c:pt idx="46">
                  <c:v>1994</c:v>
                </c:pt>
                <c:pt idx="47">
                  <c:v>1995</c:v>
                </c:pt>
                <c:pt idx="48">
                  <c:v>1999</c:v>
                </c:pt>
                <c:pt idx="49">
                  <c:v>2000</c:v>
                </c:pt>
                <c:pt idx="50">
                  <c:v>2004</c:v>
                </c:pt>
                <c:pt idx="51">
                  <c:v>2009</c:v>
                </c:pt>
                <c:pt idx="52">
                  <c:v>2010</c:v>
                </c:pt>
                <c:pt idx="53">
                  <c:v>2013</c:v>
                </c:pt>
                <c:pt idx="54">
                  <c:v>2017</c:v>
                </c:pt>
                <c:pt idx="55">
                  <c:v>2020</c:v>
                </c:pt>
                <c:pt idx="56">
                  <c:v>2021</c:v>
                </c:pt>
                <c:pt idx="57">
                  <c:v>2022</c:v>
                </c:pt>
                <c:pt idx="58">
                  <c:v>2023</c:v>
                </c:pt>
                <c:pt idx="59">
                  <c:v>2024</c:v>
                </c:pt>
                <c:pt idx="60">
                  <c:v>2025</c:v>
                </c:pt>
                <c:pt idx="61">
                  <c:v>2026</c:v>
                </c:pt>
                <c:pt idx="62">
                  <c:v>2027</c:v>
                </c:pt>
                <c:pt idx="63">
                  <c:v>2028</c:v>
                </c:pt>
                <c:pt idx="64">
                  <c:v>2029</c:v>
                </c:pt>
                <c:pt idx="65">
                  <c:v>2030</c:v>
                </c:pt>
                <c:pt idx="66">
                  <c:v>2031</c:v>
                </c:pt>
                <c:pt idx="67">
                  <c:v>2032</c:v>
                </c:pt>
                <c:pt idx="68">
                  <c:v>2033</c:v>
                </c:pt>
                <c:pt idx="69">
                  <c:v>2034</c:v>
                </c:pt>
                <c:pt idx="70">
                  <c:v>2035</c:v>
                </c:pt>
              </c:strCache>
            </c:strRef>
          </c:cat>
          <c:val>
            <c:numRef>
              <c:f>Sheet1!$F$3:$F$73</c:f>
              <c:numCache>
                <c:formatCode>0.000</c:formatCode>
                <c:ptCount val="71"/>
                <c:pt idx="0">
                  <c:v>0.45411764705882357</c:v>
                </c:pt>
                <c:pt idx="1">
                  <c:v>0.43962690355329948</c:v>
                </c:pt>
                <c:pt idx="2">
                  <c:v>0.44325000000000003</c:v>
                </c:pt>
                <c:pt idx="3">
                  <c:v>0.36699999999999999</c:v>
                </c:pt>
                <c:pt idx="4">
                  <c:v>0.38300000000000001</c:v>
                </c:pt>
                <c:pt idx="5">
                  <c:v>0.38500000000000001</c:v>
                </c:pt>
                <c:pt idx="6">
                  <c:v>0.40500000000000003</c:v>
                </c:pt>
                <c:pt idx="7">
                  <c:v>0.39800000000000002</c:v>
                </c:pt>
                <c:pt idx="8">
                  <c:v>0.41699999999999998</c:v>
                </c:pt>
                <c:pt idx="9">
                  <c:v>0.41299999999999998</c:v>
                </c:pt>
                <c:pt idx="10">
                  <c:v>0.42399999999999999</c:v>
                </c:pt>
                <c:pt idx="11">
                  <c:v>0.437</c:v>
                </c:pt>
                <c:pt idx="12">
                  <c:v>0.43</c:v>
                </c:pt>
                <c:pt idx="13">
                  <c:v>0.42499999999999999</c:v>
                </c:pt>
                <c:pt idx="14">
                  <c:v>0.42699999999999999</c:v>
                </c:pt>
                <c:pt idx="15">
                  <c:v>0.45600000000000002</c:v>
                </c:pt>
                <c:pt idx="16">
                  <c:v>0.45800000000000002</c:v>
                </c:pt>
                <c:pt idx="17">
                  <c:v>0.46</c:v>
                </c:pt>
                <c:pt idx="18">
                  <c:v>0.443</c:v>
                </c:pt>
                <c:pt idx="19">
                  <c:v>0.45</c:v>
                </c:pt>
                <c:pt idx="20">
                  <c:v>0.44500000000000001</c:v>
                </c:pt>
                <c:pt idx="21">
                  <c:v>0.44</c:v>
                </c:pt>
                <c:pt idx="22">
                  <c:v>0.44800000000000001</c:v>
                </c:pt>
                <c:pt idx="23">
                  <c:v>0.44</c:v>
                </c:pt>
                <c:pt idx="24">
                  <c:v>0.45200000000000001</c:v>
                </c:pt>
                <c:pt idx="25">
                  <c:v>0.45800000000000002</c:v>
                </c:pt>
                <c:pt idx="26">
                  <c:v>0.46300000000000002</c:v>
                </c:pt>
                <c:pt idx="27">
                  <c:v>0.45500000000000002</c:v>
                </c:pt>
                <c:pt idx="28">
                  <c:v>0.47899999999999998</c:v>
                </c:pt>
                <c:pt idx="29">
                  <c:v>0.47</c:v>
                </c:pt>
                <c:pt idx="30">
                  <c:v>0.46</c:v>
                </c:pt>
                <c:pt idx="31">
                  <c:v>0.46800000000000003</c:v>
                </c:pt>
                <c:pt idx="32">
                  <c:v>0.44900000000000001</c:v>
                </c:pt>
                <c:pt idx="33">
                  <c:v>0.47199999999999998</c:v>
                </c:pt>
                <c:pt idx="34">
                  <c:v>0.4571515151515152</c:v>
                </c:pt>
                <c:pt idx="35">
                  <c:v>0.45228927680798009</c:v>
                </c:pt>
                <c:pt idx="36">
                  <c:v>0.373</c:v>
                </c:pt>
                <c:pt idx="37">
                  <c:v>0.376</c:v>
                </c:pt>
                <c:pt idx="38">
                  <c:v>0.38800000000000001</c:v>
                </c:pt>
                <c:pt idx="39">
                  <c:v>0.38700000000000001</c:v>
                </c:pt>
                <c:pt idx="40">
                  <c:v>0.39600000000000002</c:v>
                </c:pt>
                <c:pt idx="41">
                  <c:v>0.42</c:v>
                </c:pt>
                <c:pt idx="42">
                  <c:v>0.41799999999999998</c:v>
                </c:pt>
                <c:pt idx="43">
                  <c:v>0.441</c:v>
                </c:pt>
                <c:pt idx="44">
                  <c:v>0.43</c:v>
                </c:pt>
                <c:pt idx="45">
                  <c:v>0.44700000000000001</c:v>
                </c:pt>
                <c:pt idx="46">
                  <c:v>0.45900000000000002</c:v>
                </c:pt>
                <c:pt idx="47">
                  <c:v>0.45500000000000002</c:v>
                </c:pt>
                <c:pt idx="48">
                  <c:v>0.437</c:v>
                </c:pt>
                <c:pt idx="49">
                  <c:v>0.44400000000000001</c:v>
                </c:pt>
                <c:pt idx="50">
                  <c:v>0.45</c:v>
                </c:pt>
                <c:pt idx="51">
                  <c:v>0.45600000000000002</c:v>
                </c:pt>
                <c:pt idx="52">
                  <c:v>0.45800000000000002</c:v>
                </c:pt>
                <c:pt idx="53">
                  <c:v>0.48099999999999998</c:v>
                </c:pt>
                <c:pt idx="54">
                  <c:v>0.46100000000000002</c:v>
                </c:pt>
                <c:pt idx="55">
                  <c:v>0.45900000000000002</c:v>
                </c:pt>
              </c:numCache>
            </c:numRef>
          </c:val>
          <c:smooth val="0"/>
          <c:extLst>
            <c:ext xmlns:c16="http://schemas.microsoft.com/office/drawing/2014/chart" uri="{C3380CC4-5D6E-409C-BE32-E72D297353CC}">
              <c16:uniqueId val="{00000005-5C71-3441-910F-2B1E0074F4C7}"/>
            </c:ext>
          </c:extLst>
        </c:ser>
        <c:dLbls>
          <c:showLegendKey val="0"/>
          <c:showVal val="0"/>
          <c:showCatName val="0"/>
          <c:showSerName val="0"/>
          <c:showPercent val="0"/>
          <c:showBubbleSize val="0"/>
        </c:dLbls>
        <c:smooth val="0"/>
        <c:axId val="152785584"/>
        <c:axId val="152787232"/>
      </c:lineChart>
      <c:catAx>
        <c:axId val="15278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52787232"/>
        <c:crosses val="autoZero"/>
        <c:auto val="1"/>
        <c:lblAlgn val="ctr"/>
        <c:lblOffset val="100"/>
        <c:tickLblSkip val="10"/>
        <c:noMultiLvlLbl val="0"/>
      </c:catAx>
      <c:valAx>
        <c:axId val="152787232"/>
        <c:scaling>
          <c:orientation val="minMax"/>
        </c:scaling>
        <c:delete val="0"/>
        <c:axPos val="l"/>
        <c:majorGridlines>
          <c:spPr>
            <a:ln w="15875" cap="flat" cmpd="sng" algn="ctr">
              <a:solidFill>
                <a:schemeClr val="tx1"/>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52785584"/>
        <c:crosses val="autoZero"/>
        <c:crossBetween val="midCat"/>
      </c:valAx>
      <c:spPr>
        <a:noFill/>
        <a:ln w="28575">
          <a:solidFill>
            <a:schemeClr val="tx1"/>
          </a:solidFill>
        </a:ln>
        <a:effectLst/>
      </c:spPr>
    </c:plotArea>
    <c:legend>
      <c:legendPos val="b"/>
      <c:layout>
        <c:manualLayout>
          <c:xMode val="edge"/>
          <c:yMode val="edge"/>
          <c:x val="0.11332458442694664"/>
          <c:y val="0.86951264078448487"/>
          <c:w val="0.80274755731616765"/>
          <c:h val="0.1130459020442829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D4"/>
                </a:solidFill>
                <a:latin typeface="Helv"/>
                <a:ea typeface="Helv"/>
                <a:cs typeface="Helv"/>
              </a:defRPr>
            </a:pPr>
            <a:r>
              <a:rPr lang="en-US"/>
              <a:t>Income Inequality and per Capita Income</a:t>
            </a:r>
          </a:p>
        </c:rich>
      </c:tx>
      <c:layout>
        <c:manualLayout>
          <c:xMode val="edge"/>
          <c:yMode val="edge"/>
          <c:x val="0.2321413232436855"/>
          <c:y val="3.934458612012235E-2"/>
        </c:manualLayout>
      </c:layout>
      <c:overlay val="0"/>
      <c:spPr>
        <a:noFill/>
        <a:ln w="25400">
          <a:solidFill>
            <a:srgbClr val="DD0806"/>
          </a:solidFill>
          <a:prstDash val="solid"/>
        </a:ln>
      </c:spPr>
    </c:title>
    <c:autoTitleDeleted val="0"/>
    <c:plotArea>
      <c:layout>
        <c:manualLayout>
          <c:layoutTarget val="inner"/>
          <c:xMode val="edge"/>
          <c:yMode val="edge"/>
          <c:x val="6.633712023248764E-2"/>
          <c:y val="0.14738956726866012"/>
          <c:w val="0.88057606435559188"/>
          <c:h val="0.66992075407374241"/>
        </c:manualLayout>
      </c:layout>
      <c:lineChart>
        <c:grouping val="standard"/>
        <c:varyColors val="0"/>
        <c:ser>
          <c:idx val="0"/>
          <c:order val="0"/>
          <c:tx>
            <c:strRef>
              <c:f>'/Users/PhillipLeBel/Desktop/ A. P.LeBel files/H. HomePage/Econ 577 - Environmental Economics/Econ 674 - Natural Resource Economics/  Econ674 Class 13/HomePage/HomePage/[TheGiniInequalityModel.xls]Gini Inequality Model'!$G$657</c:f>
              <c:strCache>
                <c:ptCount val="1"/>
                <c:pt idx="0">
                  <c:v>Actual Gini</c:v>
                </c:pt>
              </c:strCache>
            </c:strRef>
          </c:tx>
          <c:spPr>
            <a:ln w="19050">
              <a:noFill/>
            </a:ln>
          </c:spPr>
          <c:marker>
            <c:symbol val="diamond"/>
            <c:size val="5"/>
            <c:spPr>
              <a:solidFill>
                <a:srgbClr val="000080"/>
              </a:solidFill>
              <a:ln>
                <a:solidFill>
                  <a:srgbClr val="000080"/>
                </a:solidFill>
                <a:prstDash val="solid"/>
              </a:ln>
            </c:spPr>
          </c:marker>
          <c:dLbls>
            <c:numFmt formatCode="\$#,##0" sourceLinked="0"/>
            <c:spPr>
              <a:noFill/>
              <a:ln w="25400">
                <a:noFill/>
              </a:ln>
            </c:spPr>
            <c:txPr>
              <a:bodyPr wrap="square" lIns="38100" tIns="19050" rIns="38100" bIns="19050" anchor="ctr">
                <a:spAutoFit/>
              </a:bodyPr>
              <a:lstStyle/>
              <a:p>
                <a:pPr>
                  <a:defRPr sz="900" b="0" i="0" u="none" strike="noStrike" baseline="0">
                    <a:solidFill>
                      <a:srgbClr val="000000"/>
                    </a:solidFill>
                    <a:latin typeface="Helv"/>
                    <a:ea typeface="Helv"/>
                    <a:cs typeface="Helv"/>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trendline>
            <c:name>Inequality-Income Trend</c:name>
            <c:spPr>
              <a:ln w="25400">
                <a:solidFill>
                  <a:srgbClr val="000000"/>
                </a:solidFill>
                <a:prstDash val="solid"/>
              </a:ln>
            </c:spPr>
            <c:trendlineType val="poly"/>
            <c:order val="2"/>
            <c:intercept val="0"/>
            <c:dispRSqr val="1"/>
            <c:dispEq val="1"/>
            <c:trendlineLbl>
              <c:layout>
                <c:manualLayout>
                  <c:x val="-4.472577291474937E-2"/>
                  <c:y val="-0.46888984392964611"/>
                </c:manualLayout>
              </c:layout>
              <c:tx>
                <c:rich>
                  <a:bodyPr/>
                  <a:lstStyle/>
                  <a:p>
                    <a:pPr>
                      <a:defRPr sz="900" b="1" i="0" u="none" strike="noStrike" baseline="0">
                        <a:solidFill>
                          <a:srgbClr val="000000"/>
                        </a:solidFill>
                        <a:latin typeface="Helv"/>
                        <a:ea typeface="Helv"/>
                        <a:cs typeface="Helv"/>
                      </a:defRPr>
                    </a:pPr>
                    <a:r>
                      <a:rPr lang="en-US" sz="900" b="1" i="0" u="none" strike="noStrike" baseline="0" dirty="0">
                        <a:solidFill>
                          <a:srgbClr val="000000"/>
                        </a:solidFill>
                        <a:latin typeface="Helv" charset="0"/>
                      </a:rPr>
                      <a:t>y = -0.0005x</a:t>
                    </a:r>
                    <a:r>
                      <a:rPr lang="en-US" sz="900" b="1" i="0" u="none" strike="noStrike" baseline="30000" dirty="0">
                        <a:solidFill>
                          <a:srgbClr val="000000"/>
                        </a:solidFill>
                        <a:latin typeface="Helv" charset="0"/>
                      </a:rPr>
                      <a:t>2</a:t>
                    </a:r>
                    <a:r>
                      <a:rPr lang="en-US" sz="900" b="1" i="0" u="none" strike="noStrike" baseline="0" dirty="0">
                        <a:solidFill>
                          <a:srgbClr val="000000"/>
                        </a:solidFill>
                        <a:latin typeface="Helv" charset="0"/>
                      </a:rPr>
                      <a:t> + 0.0213x</a:t>
                    </a:r>
                  </a:p>
                  <a:p>
                    <a:pPr>
                      <a:defRPr sz="900" b="1" i="0" u="none" strike="noStrike" baseline="0">
                        <a:solidFill>
                          <a:srgbClr val="000000"/>
                        </a:solidFill>
                        <a:latin typeface="Helv"/>
                        <a:ea typeface="Helv"/>
                        <a:cs typeface="Helv"/>
                      </a:defRPr>
                    </a:pPr>
                    <a:r>
                      <a:rPr lang="en-US" sz="900" b="1" i="0" u="none" strike="noStrike" baseline="0" dirty="0">
                        <a:solidFill>
                          <a:srgbClr val="000000"/>
                        </a:solidFill>
                        <a:latin typeface="Helv" charset="0"/>
                      </a:rPr>
                      <a:t>R</a:t>
                    </a:r>
                    <a:r>
                      <a:rPr lang="en-US" sz="900" b="1" i="0" u="none" strike="noStrike" baseline="30000" dirty="0">
                        <a:solidFill>
                          <a:srgbClr val="000000"/>
                        </a:solidFill>
                        <a:latin typeface="Helv" charset="0"/>
                      </a:rPr>
                      <a:t>2</a:t>
                    </a:r>
                    <a:r>
                      <a:rPr lang="en-US" sz="900" b="1" i="0" u="none" strike="noStrike" baseline="0" dirty="0">
                        <a:solidFill>
                          <a:srgbClr val="000000"/>
                        </a:solidFill>
                        <a:latin typeface="Helv" charset="0"/>
                      </a:rPr>
                      <a:t> = 0.5385</a:t>
                    </a:r>
                  </a:p>
                </c:rich>
              </c:tx>
              <c:numFmt formatCode="General" sourceLinked="0"/>
              <c:spPr>
                <a:solidFill>
                  <a:srgbClr val="FFFFFF"/>
                </a:solidFill>
                <a:ln w="25400">
                  <a:solidFill>
                    <a:srgbClr val="000000"/>
                  </a:solidFill>
                  <a:prstDash val="solid"/>
                </a:ln>
              </c:spPr>
            </c:trendlineLbl>
          </c:trendline>
          <c:cat>
            <c:multiLvlStrRef>
              <c:f>'[1]Gini Inequality Model'!$E$658:$F$699</c:f>
              <c:multiLvlStrCache>
                <c:ptCount val="42"/>
                <c:lvl>
                  <c:pt idx="0">
                    <c:v>Ethiopia</c:v>
                  </c:pt>
                  <c:pt idx="1">
                    <c:v>Tanzania</c:v>
                  </c:pt>
                  <c:pt idx="2">
                    <c:v>Rwanda</c:v>
                  </c:pt>
                  <c:pt idx="3">
                    <c:v>Uganda</c:v>
                  </c:pt>
                  <c:pt idx="4">
                    <c:v>India</c:v>
                  </c:pt>
                  <c:pt idx="5">
                    <c:v>Bangladesh</c:v>
                  </c:pt>
                  <c:pt idx="6">
                    <c:v>Kenya</c:v>
                  </c:pt>
                  <c:pt idx="7">
                    <c:v>Mauritania</c:v>
                  </c:pt>
                  <c:pt idx="8">
                    <c:v>Côte d'Ivoire</c:v>
                  </c:pt>
                  <c:pt idx="9">
                    <c:v>Senegal</c:v>
                  </c:pt>
                  <c:pt idx="10">
                    <c:v>China</c:v>
                  </c:pt>
                  <c:pt idx="11">
                    <c:v>Pakistan</c:v>
                  </c:pt>
                  <c:pt idx="12">
                    <c:v>Philippines</c:v>
                  </c:pt>
                  <c:pt idx="13">
                    <c:v>Sri Landa</c:v>
                  </c:pt>
                  <c:pt idx="14">
                    <c:v>Peru</c:v>
                  </c:pt>
                  <c:pt idx="15">
                    <c:v>Poland</c:v>
                  </c:pt>
                  <c:pt idx="16">
                    <c:v>Tunisia</c:v>
                  </c:pt>
                  <c:pt idx="17">
                    <c:v>Botswana</c:v>
                  </c:pt>
                  <c:pt idx="18">
                    <c:v>Algeria</c:v>
                  </c:pt>
                  <c:pt idx="19">
                    <c:v>Thailand</c:v>
                  </c:pt>
                  <c:pt idx="20">
                    <c:v>Mexico</c:v>
                  </c:pt>
                  <c:pt idx="21">
                    <c:v>Chile</c:v>
                  </c:pt>
                  <c:pt idx="22">
                    <c:v>S.Korea</c:v>
                  </c:pt>
                  <c:pt idx="23">
                    <c:v>Spain</c:v>
                  </c:pt>
                  <c:pt idx="24">
                    <c:v>N.Zealand</c:v>
                  </c:pt>
                  <c:pt idx="25">
                    <c:v>Israel</c:v>
                  </c:pt>
                  <c:pt idx="26">
                    <c:v>Singapore</c:v>
                  </c:pt>
                  <c:pt idx="27">
                    <c:v>United Kingdom</c:v>
                  </c:pt>
                  <c:pt idx="28">
                    <c:v>Australia</c:v>
                  </c:pt>
                  <c:pt idx="29">
                    <c:v>Netherlands</c:v>
                  </c:pt>
                  <c:pt idx="30">
                    <c:v>Sweden</c:v>
                  </c:pt>
                  <c:pt idx="31">
                    <c:v>Italy</c:v>
                  </c:pt>
                  <c:pt idx="32">
                    <c:v>Norway</c:v>
                  </c:pt>
                  <c:pt idx="33">
                    <c:v>Belgium</c:v>
                  </c:pt>
                  <c:pt idx="34">
                    <c:v>Denmark</c:v>
                  </c:pt>
                  <c:pt idx="35">
                    <c:v>France</c:v>
                  </c:pt>
                  <c:pt idx="36">
                    <c:v>Canada</c:v>
                  </c:pt>
                  <c:pt idx="37">
                    <c:v>Hong Kong</c:v>
                  </c:pt>
                  <c:pt idx="38">
                    <c:v>Japan</c:v>
                  </c:pt>
                  <c:pt idx="39">
                    <c:v>Germany</c:v>
                  </c:pt>
                  <c:pt idx="40">
                    <c:v>Switzerland</c:v>
                  </c:pt>
                  <c:pt idx="41">
                    <c:v>United States</c:v>
                  </c:pt>
                </c:lvl>
                <c:lvl>
                  <c:pt idx="0">
                    <c:v>340</c:v>
                  </c:pt>
                  <c:pt idx="1">
                    <c:v>630</c:v>
                  </c:pt>
                  <c:pt idx="2">
                    <c:v>770</c:v>
                  </c:pt>
                  <c:pt idx="3">
                    <c:v>1070</c:v>
                  </c:pt>
                  <c:pt idx="4">
                    <c:v>1210</c:v>
                  </c:pt>
                  <c:pt idx="5">
                    <c:v>1230</c:v>
                  </c:pt>
                  <c:pt idx="6">
                    <c:v>1360</c:v>
                  </c:pt>
                  <c:pt idx="7">
                    <c:v>1380</c:v>
                  </c:pt>
                  <c:pt idx="8">
                    <c:v>1640</c:v>
                  </c:pt>
                  <c:pt idx="9">
                    <c:v>1750</c:v>
                  </c:pt>
                  <c:pt idx="10">
                    <c:v>1910</c:v>
                  </c:pt>
                  <c:pt idx="11">
                    <c:v>2130</c:v>
                  </c:pt>
                  <c:pt idx="12">
                    <c:v>2480</c:v>
                  </c:pt>
                  <c:pt idx="13">
                    <c:v>2810</c:v>
                  </c:pt>
                  <c:pt idx="14">
                    <c:v>3080</c:v>
                  </c:pt>
                  <c:pt idx="15">
                    <c:v>4880</c:v>
                  </c:pt>
                  <c:pt idx="16">
                    <c:v>5130</c:v>
                  </c:pt>
                  <c:pt idx="17">
                    <c:v>5190</c:v>
                  </c:pt>
                  <c:pt idx="18">
                    <c:v>5740</c:v>
                  </c:pt>
                  <c:pt idx="19">
                    <c:v>5890</c:v>
                  </c:pt>
                  <c:pt idx="20">
                    <c:v>7490</c:v>
                  </c:pt>
                  <c:pt idx="21">
                    <c:v>8090</c:v>
                  </c:pt>
                  <c:pt idx="22">
                    <c:v>8950</c:v>
                  </c:pt>
                  <c:pt idx="23">
                    <c:v>13170</c:v>
                  </c:pt>
                  <c:pt idx="24">
                    <c:v>14400</c:v>
                  </c:pt>
                  <c:pt idx="25">
                    <c:v>14600</c:v>
                  </c:pt>
                  <c:pt idx="26">
                    <c:v>16720</c:v>
                  </c:pt>
                  <c:pt idx="27">
                    <c:v>16730</c:v>
                  </c:pt>
                  <c:pt idx="28">
                    <c:v>17350</c:v>
                  </c:pt>
                  <c:pt idx="29">
                    <c:v>17560</c:v>
                  </c:pt>
                  <c:pt idx="30">
                    <c:v>17610</c:v>
                  </c:pt>
                  <c:pt idx="31">
                    <c:v>17730</c:v>
                  </c:pt>
                  <c:pt idx="32">
                    <c:v>18040</c:v>
                  </c:pt>
                  <c:pt idx="33">
                    <c:v>18160</c:v>
                  </c:pt>
                  <c:pt idx="34">
                    <c:v>18650</c:v>
                  </c:pt>
                  <c:pt idx="35">
                    <c:v>19200</c:v>
                  </c:pt>
                  <c:pt idx="36">
                    <c:v>19720</c:v>
                  </c:pt>
                  <c:pt idx="37">
                    <c:v>20050</c:v>
                  </c:pt>
                  <c:pt idx="38">
                    <c:v>20160</c:v>
                  </c:pt>
                  <c:pt idx="39">
                    <c:v>20610</c:v>
                  </c:pt>
                  <c:pt idx="40">
                    <c:v>22100</c:v>
                  </c:pt>
                  <c:pt idx="41">
                    <c:v>23120</c:v>
                  </c:pt>
                </c:lvl>
              </c:multiLvlStrCache>
            </c:multiLvlStrRef>
          </c:cat>
          <c:val>
            <c:numRef>
              <c:f>'[1]Gini Inequality Model'!$G$658:$G$699</c:f>
              <c:numCache>
                <c:formatCode>General</c:formatCode>
                <c:ptCount val="42"/>
                <c:pt idx="0">
                  <c:v>0.13461047845513108</c:v>
                </c:pt>
                <c:pt idx="1">
                  <c:v>0.44556551754607354</c:v>
                </c:pt>
                <c:pt idx="2">
                  <c:v>0.11038402084121957</c:v>
                </c:pt>
                <c:pt idx="3">
                  <c:v>0.14263577740286859</c:v>
                </c:pt>
                <c:pt idx="4">
                  <c:v>0.1338693690517716</c:v>
                </c:pt>
                <c:pt idx="5">
                  <c:v>0.1091602178829475</c:v>
                </c:pt>
                <c:pt idx="6">
                  <c:v>0.39382372970199009</c:v>
                </c:pt>
                <c:pt idx="7">
                  <c:v>0.2719675217362385</c:v>
                </c:pt>
                <c:pt idx="8">
                  <c:v>0.16072371370218863</c:v>
                </c:pt>
                <c:pt idx="9">
                  <c:v>0.36848189762319694</c:v>
                </c:pt>
                <c:pt idx="10">
                  <c:v>0.18122131668447405</c:v>
                </c:pt>
                <c:pt idx="11">
                  <c:v>0.12880421954263621</c:v>
                </c:pt>
                <c:pt idx="12">
                  <c:v>0.21432632762136328</c:v>
                </c:pt>
                <c:pt idx="13">
                  <c:v>0.11999614563674765</c:v>
                </c:pt>
                <c:pt idx="14">
                  <c:v>0.27074458861261663</c:v>
                </c:pt>
                <c:pt idx="15">
                  <c:v>0.10025177022437448</c:v>
                </c:pt>
                <c:pt idx="16">
                  <c:v>0.2138959864437191</c:v>
                </c:pt>
                <c:pt idx="17">
                  <c:v>0.36894879901295263</c:v>
                </c:pt>
                <c:pt idx="18">
                  <c:v>0.19399029169970627</c:v>
                </c:pt>
                <c:pt idx="19">
                  <c:v>0.24276776182520066</c:v>
                </c:pt>
                <c:pt idx="20">
                  <c:v>0.32829327659160701</c:v>
                </c:pt>
                <c:pt idx="21">
                  <c:v>0.39221885859781913</c:v>
                </c:pt>
                <c:pt idx="22">
                  <c:v>0.15668722298462945</c:v>
                </c:pt>
                <c:pt idx="23">
                  <c:v>0.11210950583393975</c:v>
                </c:pt>
                <c:pt idx="24">
                  <c:v>0.21975517806873812</c:v>
                </c:pt>
                <c:pt idx="25">
                  <c:v>0.17088727048626262</c:v>
                </c:pt>
                <c:pt idx="26">
                  <c:v>0.24688605737429037</c:v>
                </c:pt>
                <c:pt idx="27">
                  <c:v>0.23618984697138323</c:v>
                </c:pt>
                <c:pt idx="28">
                  <c:v>0.22502878532778414</c:v>
                </c:pt>
                <c:pt idx="29">
                  <c:v>0.11879350122535581</c:v>
                </c:pt>
                <c:pt idx="30">
                  <c:v>0.12288284533470661</c:v>
                </c:pt>
                <c:pt idx="31">
                  <c:v>0.16319999500687621</c:v>
                </c:pt>
                <c:pt idx="32">
                  <c:v>0.15243205008711336</c:v>
                </c:pt>
                <c:pt idx="33">
                  <c:v>0.11627321876865016</c:v>
                </c:pt>
                <c:pt idx="34">
                  <c:v>0.18113176587596613</c:v>
                </c:pt>
                <c:pt idx="35">
                  <c:v>0.18951295454390205</c:v>
                </c:pt>
                <c:pt idx="36">
                  <c:v>0.18125575139583727</c:v>
                </c:pt>
                <c:pt idx="37">
                  <c:v>0.22408786023663063</c:v>
                </c:pt>
                <c:pt idx="38">
                  <c:v>0.11462979987787103</c:v>
                </c:pt>
                <c:pt idx="39">
                  <c:v>0.15807821375683662</c:v>
                </c:pt>
                <c:pt idx="40">
                  <c:v>0.21019106689305189</c:v>
                </c:pt>
                <c:pt idx="41">
                  <c:v>0.21691524557326625</c:v>
                </c:pt>
              </c:numCache>
            </c:numRef>
          </c:val>
          <c:smooth val="0"/>
          <c:extLst>
            <c:ext xmlns:c16="http://schemas.microsoft.com/office/drawing/2014/chart" uri="{C3380CC4-5D6E-409C-BE32-E72D297353CC}">
              <c16:uniqueId val="{00000001-1FAA-CD44-9E53-0F36915F2F5C}"/>
            </c:ext>
          </c:extLst>
        </c:ser>
        <c:dLbls>
          <c:showLegendKey val="0"/>
          <c:showVal val="0"/>
          <c:showCatName val="1"/>
          <c:showSerName val="0"/>
          <c:showPercent val="0"/>
          <c:showBubbleSize val="0"/>
        </c:dLbls>
        <c:marker val="1"/>
        <c:smooth val="0"/>
        <c:axId val="1865897024"/>
        <c:axId val="1"/>
      </c:lineChart>
      <c:catAx>
        <c:axId val="1865897024"/>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Helv"/>
                <a:ea typeface="Helv"/>
                <a:cs typeface="Helv"/>
              </a:defRPr>
            </a:pPr>
            <a:endParaRPr lang="en-US"/>
          </a:p>
        </c:txPr>
        <c:crossAx val="1"/>
        <c:crosses val="autoZero"/>
        <c:auto val="0"/>
        <c:lblAlgn val="ctr"/>
        <c:lblOffset val="100"/>
        <c:tickLblSkip val="5"/>
        <c:tickMarkSkip val="1"/>
        <c:noMultiLvlLbl val="0"/>
      </c:catAx>
      <c:valAx>
        <c:axId val="1"/>
        <c:scaling>
          <c:orientation val="minMax"/>
        </c:scaling>
        <c:delete val="0"/>
        <c:axPos val="l"/>
        <c:majorGridlines>
          <c:spPr>
            <a:ln w="3175">
              <a:solidFill>
                <a:srgbClr val="000000"/>
              </a:solidFill>
              <a:prstDash val="sysDash"/>
            </a:ln>
          </c:spPr>
        </c:majorGridlines>
        <c:numFmt formatCode="0.00" sourceLinked="0"/>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Helv"/>
                <a:ea typeface="Helv"/>
                <a:cs typeface="Helv"/>
              </a:defRPr>
            </a:pPr>
            <a:endParaRPr lang="en-US"/>
          </a:p>
        </c:txPr>
        <c:crossAx val="1865897024"/>
        <c:crosses val="autoZero"/>
        <c:crossBetween val="midCat"/>
      </c:valAx>
      <c:spPr>
        <a:solidFill>
          <a:srgbClr val="FFFFFF"/>
        </a:solidFill>
        <a:ln w="25400">
          <a:solidFill>
            <a:srgbClr val="000000"/>
          </a:solidFill>
          <a:prstDash val="solid"/>
        </a:ln>
      </c:spPr>
    </c:plotArea>
    <c:legend>
      <c:legendPos val="r"/>
      <c:layout>
        <c:manualLayout>
          <c:xMode val="edge"/>
          <c:yMode val="edge"/>
          <c:x val="0.28856647301132121"/>
          <c:y val="0.90126356634768867"/>
          <c:w val="0.36817101729030638"/>
          <c:h val="3.70382287540146E-2"/>
        </c:manualLayout>
      </c:layout>
      <c:overlay val="0"/>
      <c:spPr>
        <a:solidFill>
          <a:srgbClr val="FFFFFF"/>
        </a:solidFill>
        <a:ln w="3175">
          <a:solidFill>
            <a:srgbClr val="000000"/>
          </a:solidFill>
          <a:prstDash val="solid"/>
        </a:ln>
      </c:spPr>
      <c:txPr>
        <a:bodyPr/>
        <a:lstStyle/>
        <a:p>
          <a:pPr>
            <a:defRPr sz="825" b="0" i="0" u="none" strike="noStrike" baseline="0">
              <a:solidFill>
                <a:srgbClr val="000000"/>
              </a:solidFill>
              <a:latin typeface="Helv"/>
              <a:ea typeface="Helv"/>
              <a:cs typeface="Helv"/>
            </a:defRPr>
          </a:pPr>
          <a:endParaRPr lang="en-US"/>
        </a:p>
      </c:txPr>
    </c:legend>
    <c:plotVisOnly val="1"/>
    <c:dispBlanksAs val="gap"/>
    <c:showDLblsOverMax val="0"/>
  </c:chart>
  <c:spPr>
    <a:solidFill>
      <a:srgbClr val="FFFFFF"/>
    </a:solidFill>
    <a:ln w="25400">
      <a:solidFill>
        <a:srgbClr val="000000"/>
      </a:solidFill>
      <a:prstDash val="solid"/>
    </a:ln>
  </c:spPr>
  <c:txPr>
    <a:bodyPr/>
    <a:lstStyle/>
    <a:p>
      <a:pPr>
        <a:defRPr sz="900" b="0" i="0" u="none" strike="noStrike" baseline="0">
          <a:solidFill>
            <a:srgbClr val="000000"/>
          </a:solidFill>
          <a:latin typeface="Helv"/>
          <a:ea typeface="Helv"/>
          <a:cs typeface="Helv"/>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baseline="0" dirty="0">
                <a:solidFill>
                  <a:schemeClr val="accent2"/>
                </a:solidFill>
                <a:latin typeface="+mj-lt"/>
              </a:rPr>
              <a:t>A U.S. Social Welfare Index</a:t>
            </a:r>
          </a:p>
        </c:rich>
      </c:tx>
      <c:layout>
        <c:manualLayout>
          <c:xMode val="edge"/>
          <c:yMode val="edge"/>
          <c:x val="0.34089045854562289"/>
          <c:y val="0.04"/>
        </c:manualLayout>
      </c:layout>
      <c:overlay val="0"/>
      <c:spPr>
        <a:noFill/>
        <a:ln w="22225">
          <a:solidFill>
            <a:srgbClr val="C00000"/>
          </a:solid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856852724276273E-2"/>
          <c:y val="0.13768831315440408"/>
          <c:w val="0.84850676699239236"/>
          <c:h val="0.73769960206587071"/>
        </c:manualLayout>
      </c:layout>
      <c:lineChart>
        <c:grouping val="standard"/>
        <c:varyColors val="0"/>
        <c:ser>
          <c:idx val="0"/>
          <c:order val="0"/>
          <c:tx>
            <c:strRef>
              <c:f>[ASocialWelfareIndex.xlsx]Sheet1!$B$2</c:f>
              <c:strCache>
                <c:ptCount val="1"/>
                <c:pt idx="0">
                  <c:v>SWIndex</c:v>
                </c:pt>
              </c:strCache>
            </c:strRef>
          </c:tx>
          <c:spPr>
            <a:ln w="34925" cap="rnd">
              <a:solidFill>
                <a:srgbClr val="00B050"/>
              </a:solidFill>
              <a:round/>
            </a:ln>
            <a:effectLst/>
          </c:spPr>
          <c:marker>
            <c:symbol val="none"/>
          </c:marker>
          <c:trendline>
            <c:name>U.S. Trend</c:name>
            <c:spPr>
              <a:ln w="38100" cap="rnd">
                <a:solidFill>
                  <a:schemeClr val="tx1"/>
                </a:solidFill>
                <a:prstDash val="solid"/>
              </a:ln>
              <a:effectLst/>
            </c:spPr>
            <c:trendlineType val="poly"/>
            <c:order val="3"/>
            <c:dispRSqr val="1"/>
            <c:dispEq val="1"/>
            <c:trendlineLbl>
              <c:layout>
                <c:manualLayout>
                  <c:x val="-0.30447956873037929"/>
                  <c:y val="0.2066474617502081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050" b="1" baseline="0"/>
                      <a:t>U.S. Trend:</a:t>
                    </a:r>
                  </a:p>
                  <a:p>
                    <a:pPr>
                      <a:defRPr/>
                    </a:pPr>
                    <a:r>
                      <a:rPr lang="en-US" sz="1050" b="1" baseline="0"/>
                      <a:t>y = -0.0002x</a:t>
                    </a:r>
                    <a:r>
                      <a:rPr lang="en-US" sz="1050" b="1" baseline="30000"/>
                      <a:t>3</a:t>
                    </a:r>
                    <a:r>
                      <a:rPr lang="en-US" sz="1050" b="1" baseline="0"/>
                      <a:t> + 0.0112x</a:t>
                    </a:r>
                    <a:r>
                      <a:rPr lang="en-US" sz="1050" b="1" baseline="30000"/>
                      <a:t>2</a:t>
                    </a:r>
                    <a:r>
                      <a:rPr lang="en-US" sz="1050" b="1" baseline="0"/>
                      <a:t> - 0.1576x + 13.449</a:t>
                    </a:r>
                    <a:br>
                      <a:rPr lang="en-US" sz="1050" b="1" baseline="0"/>
                    </a:br>
                    <a:r>
                      <a:rPr lang="en-US" sz="1050" b="1" baseline="0"/>
                      <a:t>R² = 0.1159</a:t>
                    </a:r>
                    <a:endParaRPr lang="en-US" sz="1050" b="1"/>
                  </a:p>
                </c:rich>
              </c:tx>
              <c:numFmt formatCode="General" sourceLinked="0"/>
              <c:spPr>
                <a:solidFill>
                  <a:schemeClr val="accent5"/>
                </a:solidFill>
                <a:ln w="25400">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[ASocialWelfareIndex.xlsx]Sheet1!$A$3:$A$37</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[ASocialWelfareIndex.xlsx]Sheet1!$B$3:$B$37</c:f>
              <c:numCache>
                <c:formatCode>0.0</c:formatCode>
                <c:ptCount val="35"/>
                <c:pt idx="0">
                  <c:v>13.286586427023607</c:v>
                </c:pt>
                <c:pt idx="1">
                  <c:v>13.250449447791354</c:v>
                </c:pt>
                <c:pt idx="2">
                  <c:v>13.160955233541554</c:v>
                </c:pt>
                <c:pt idx="3">
                  <c:v>13.368986466849144</c:v>
                </c:pt>
                <c:pt idx="4">
                  <c:v>12.946900858045707</c:v>
                </c:pt>
                <c:pt idx="5">
                  <c:v>12.837067396626928</c:v>
                </c:pt>
                <c:pt idx="6">
                  <c:v>12.904582790766984</c:v>
                </c:pt>
                <c:pt idx="7">
                  <c:v>12.633416675377637</c:v>
                </c:pt>
                <c:pt idx="8">
                  <c:v>12.171408452549539</c:v>
                </c:pt>
                <c:pt idx="9">
                  <c:v>12.287071520340708</c:v>
                </c:pt>
                <c:pt idx="10">
                  <c:v>12.595333777936425</c:v>
                </c:pt>
                <c:pt idx="11">
                  <c:v>12.761249656326797</c:v>
                </c:pt>
                <c:pt idx="12">
                  <c:v>12.662896401267213</c:v>
                </c:pt>
                <c:pt idx="13">
                  <c:v>13.014017335933149</c:v>
                </c:pt>
                <c:pt idx="14">
                  <c:v>12.948206264094079</c:v>
                </c:pt>
                <c:pt idx="15">
                  <c:v>13.191640448626092</c:v>
                </c:pt>
                <c:pt idx="16">
                  <c:v>13.083510495379418</c:v>
                </c:pt>
                <c:pt idx="17">
                  <c:v>12.85475360479721</c:v>
                </c:pt>
                <c:pt idx="18">
                  <c:v>13.506946196021831</c:v>
                </c:pt>
                <c:pt idx="19">
                  <c:v>13.226374435304125</c:v>
                </c:pt>
                <c:pt idx="20">
                  <c:v>13.80931214447917</c:v>
                </c:pt>
                <c:pt idx="21">
                  <c:v>14.259962250319461</c:v>
                </c:pt>
                <c:pt idx="22">
                  <c:v>13.67814329101725</c:v>
                </c:pt>
                <c:pt idx="23">
                  <c:v>13.234051230622558</c:v>
                </c:pt>
                <c:pt idx="24">
                  <c:v>13.079735076247307</c:v>
                </c:pt>
                <c:pt idx="25">
                  <c:v>12.324306238252301</c:v>
                </c:pt>
                <c:pt idx="26">
                  <c:v>12.505515650719744</c:v>
                </c:pt>
                <c:pt idx="27">
                  <c:v>12.637283160478329</c:v>
                </c:pt>
                <c:pt idx="28">
                  <c:v>12.677357723232014</c:v>
                </c:pt>
                <c:pt idx="29">
                  <c:v>12.431778624109629</c:v>
                </c:pt>
                <c:pt idx="30">
                  <c:v>13.219143233921367</c:v>
                </c:pt>
                <c:pt idx="31">
                  <c:v>13.384567306038598</c:v>
                </c:pt>
                <c:pt idx="32">
                  <c:v>14.26570524104547</c:v>
                </c:pt>
                <c:pt idx="33">
                  <c:v>13.12608110208668</c:v>
                </c:pt>
                <c:pt idx="34">
                  <c:v>12.042962209317739</c:v>
                </c:pt>
              </c:numCache>
            </c:numRef>
          </c:val>
          <c:smooth val="0"/>
          <c:extLst>
            <c:ext xmlns:c16="http://schemas.microsoft.com/office/drawing/2014/chart" uri="{C3380CC4-5D6E-409C-BE32-E72D297353CC}">
              <c16:uniqueId val="{00000001-6DA0-554F-A569-7621B3B6331A}"/>
            </c:ext>
          </c:extLst>
        </c:ser>
        <c:dLbls>
          <c:showLegendKey val="0"/>
          <c:showVal val="0"/>
          <c:showCatName val="0"/>
          <c:showSerName val="0"/>
          <c:showPercent val="0"/>
          <c:showBubbleSize val="0"/>
        </c:dLbls>
        <c:smooth val="0"/>
        <c:axId val="1157440864"/>
        <c:axId val="1157234240"/>
      </c:lineChart>
      <c:catAx>
        <c:axId val="115744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57234240"/>
        <c:crosses val="autoZero"/>
        <c:auto val="1"/>
        <c:lblAlgn val="ctr"/>
        <c:lblOffset val="100"/>
        <c:tickLblSkip val="3"/>
        <c:noMultiLvlLbl val="0"/>
      </c:catAx>
      <c:valAx>
        <c:axId val="1157234240"/>
        <c:scaling>
          <c:orientation val="minMax"/>
        </c:scaling>
        <c:delete val="0"/>
        <c:axPos val="l"/>
        <c:majorGridlines>
          <c:spPr>
            <a:ln w="15875" cap="flat" cmpd="sng" algn="ctr">
              <a:solidFill>
                <a:schemeClr val="tx1"/>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57440864"/>
        <c:crosses val="autoZero"/>
        <c:crossBetween val="midCat"/>
      </c:valAx>
      <c:spPr>
        <a:noFill/>
        <a:ln w="254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0.01649</cdr:x>
      <cdr:y>0.94652</cdr:y>
    </cdr:from>
    <cdr:to>
      <cdr:x>0.61915</cdr:x>
      <cdr:y>0.98353</cdr:y>
    </cdr:to>
    <cdr:sp macro="" textlink="">
      <cdr:nvSpPr>
        <cdr:cNvPr id="8193" name="Text 1">
          <a:extLst xmlns:a="http://schemas.openxmlformats.org/drawingml/2006/main">
            <a:ext uri="{FF2B5EF4-FFF2-40B4-BE49-F238E27FC236}">
              <a16:creationId xmlns:a16="http://schemas.microsoft.com/office/drawing/2014/main" id="{F661B23D-7F14-D644-A38F-BEA0CA9376AC}"/>
            </a:ext>
          </a:extLst>
        </cdr:cNvPr>
        <cdr:cNvSpPr txBox="1">
          <a:spLocks xmlns:a="http://schemas.openxmlformats.org/drawingml/2006/main" noChangeArrowheads="1"/>
        </cdr:cNvSpPr>
      </cdr:nvSpPr>
      <cdr:spPr bwMode="auto">
        <a:xfrm xmlns:a="http://schemas.openxmlformats.org/drawingml/2006/main">
          <a:off x="126492" y="4880470"/>
          <a:ext cx="4622889" cy="19081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sz="900" b="1" i="0" u="none" strike="noStrike" baseline="0">
              <a:solidFill>
                <a:srgbClr val="000000"/>
              </a:solidFill>
              <a:latin typeface="Helv" charset="0"/>
            </a:rPr>
            <a:t>Source</a:t>
          </a:r>
          <a:r>
            <a:rPr lang="en-US" sz="900" b="0" i="0" u="none" strike="noStrike" baseline="0">
              <a:solidFill>
                <a:srgbClr val="000000"/>
              </a:solidFill>
              <a:latin typeface="Helv" charset="0"/>
            </a:rPr>
            <a:t>: </a:t>
          </a:r>
          <a:r>
            <a:rPr lang="en-US" sz="900" b="0" i="1" u="none" strike="noStrike" baseline="0">
              <a:solidFill>
                <a:srgbClr val="000000"/>
              </a:solidFill>
              <a:latin typeface="Helv" charset="0"/>
            </a:rPr>
            <a:t> World Development Report</a:t>
          </a:r>
          <a:r>
            <a:rPr lang="en-US" sz="900" b="0" i="0" u="none" strike="noStrike" baseline="0">
              <a:solidFill>
                <a:srgbClr val="000000"/>
              </a:solidFill>
              <a:latin typeface="Helv" charset="0"/>
            </a:rPr>
            <a:t> 1994 (Washington, D.C.:  The World Bank, 1994)</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9A49-2179-1ECD-8BAA-1819B17BE2A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072B5D-9667-8885-00B8-31DE9F13C1E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0AE8C3-EAD5-1F8A-0D5C-5F753ECD4D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C433E9D-EF9A-46BC-EB81-4E5B33962B2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B035150-C509-5FA5-346B-894348597A59}"/>
              </a:ext>
            </a:extLst>
          </p:cNvPr>
          <p:cNvSpPr>
            <a:spLocks noGrp="1"/>
          </p:cNvSpPr>
          <p:nvPr>
            <p:ph type="sldNum" sz="quarter" idx="12"/>
          </p:nvPr>
        </p:nvSpPr>
        <p:spPr/>
        <p:txBody>
          <a:bodyPr/>
          <a:lstStyle>
            <a:lvl1pPr>
              <a:defRPr/>
            </a:lvl1pPr>
          </a:lstStyle>
          <a:p>
            <a:fld id="{0BDA56F2-E6D3-2845-9C7D-F69BE3C4E690}" type="slidenum">
              <a:rPr lang="en-US" altLang="en-US"/>
              <a:pPr/>
              <a:t>‹#›</a:t>
            </a:fld>
            <a:endParaRPr lang="en-US" altLang="en-US"/>
          </a:p>
        </p:txBody>
      </p:sp>
    </p:spTree>
    <p:extLst>
      <p:ext uri="{BB962C8B-B14F-4D97-AF65-F5344CB8AC3E}">
        <p14:creationId xmlns:p14="http://schemas.microsoft.com/office/powerpoint/2010/main" val="47742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6FAF-0FD3-1812-DAA2-CF19B17A55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2FD14A-A7F4-F168-DA7D-68D38899BF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413B3-8CFC-C326-DB97-8FE88470C43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29D3D6B-0155-7DBB-6C77-F9CAB529CF3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9675352-9880-36A2-9F1D-2D89D507F8F2}"/>
              </a:ext>
            </a:extLst>
          </p:cNvPr>
          <p:cNvSpPr>
            <a:spLocks noGrp="1"/>
          </p:cNvSpPr>
          <p:nvPr>
            <p:ph type="sldNum" sz="quarter" idx="12"/>
          </p:nvPr>
        </p:nvSpPr>
        <p:spPr/>
        <p:txBody>
          <a:bodyPr/>
          <a:lstStyle>
            <a:lvl1pPr>
              <a:defRPr/>
            </a:lvl1pPr>
          </a:lstStyle>
          <a:p>
            <a:fld id="{DF4EE42D-29C9-9545-9E99-D364FABF9FD7}" type="slidenum">
              <a:rPr lang="en-US" altLang="en-US"/>
              <a:pPr/>
              <a:t>‹#›</a:t>
            </a:fld>
            <a:endParaRPr lang="en-US" altLang="en-US"/>
          </a:p>
        </p:txBody>
      </p:sp>
    </p:spTree>
    <p:extLst>
      <p:ext uri="{BB962C8B-B14F-4D97-AF65-F5344CB8AC3E}">
        <p14:creationId xmlns:p14="http://schemas.microsoft.com/office/powerpoint/2010/main" val="349313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39E938-DAF1-7801-57AF-6336A952AEA4}"/>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4AE507-4981-F385-D447-88720E0FEF26}"/>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F5CBB-17DB-A421-565C-1612BB7273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6086F5-2BD3-4E85-7CBA-AA503E0C5F8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8CE611A-B543-C10B-51F5-6CC6A8DE8753}"/>
              </a:ext>
            </a:extLst>
          </p:cNvPr>
          <p:cNvSpPr>
            <a:spLocks noGrp="1"/>
          </p:cNvSpPr>
          <p:nvPr>
            <p:ph type="sldNum" sz="quarter" idx="12"/>
          </p:nvPr>
        </p:nvSpPr>
        <p:spPr/>
        <p:txBody>
          <a:bodyPr/>
          <a:lstStyle>
            <a:lvl1pPr>
              <a:defRPr/>
            </a:lvl1pPr>
          </a:lstStyle>
          <a:p>
            <a:fld id="{29014E36-6CF3-4D49-94BD-B13EFB9902B1}" type="slidenum">
              <a:rPr lang="en-US" altLang="en-US"/>
              <a:pPr/>
              <a:t>‹#›</a:t>
            </a:fld>
            <a:endParaRPr lang="en-US" altLang="en-US"/>
          </a:p>
        </p:txBody>
      </p:sp>
    </p:spTree>
    <p:extLst>
      <p:ext uri="{BB962C8B-B14F-4D97-AF65-F5344CB8AC3E}">
        <p14:creationId xmlns:p14="http://schemas.microsoft.com/office/powerpoint/2010/main" val="1631100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F0B7-C1A1-8016-AD47-4BB4D6D38CBA}"/>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EB9701-EDAF-DEAA-460C-EC48EC1ABCE8}"/>
              </a:ext>
            </a:extLst>
          </p:cNvPr>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4D2540-06B9-B8EF-6DEE-F9FD8E984B4C}"/>
              </a:ext>
            </a:extLst>
          </p:cNvPr>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EA54F9-66BE-98CB-BBF7-F5CFE8530661}"/>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F1D3391-407F-A0AE-89E6-08F2D2026449}"/>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D5D2A54-BB0A-33A4-F580-48F010E1F2A5}"/>
              </a:ext>
            </a:extLst>
          </p:cNvPr>
          <p:cNvSpPr>
            <a:spLocks noGrp="1"/>
          </p:cNvSpPr>
          <p:nvPr>
            <p:ph type="sldNum" sz="quarter" idx="12"/>
          </p:nvPr>
        </p:nvSpPr>
        <p:spPr>
          <a:xfrm>
            <a:off x="6553200" y="6248400"/>
            <a:ext cx="1905000" cy="457200"/>
          </a:xfrm>
        </p:spPr>
        <p:txBody>
          <a:bodyPr/>
          <a:lstStyle>
            <a:lvl1pPr>
              <a:defRPr/>
            </a:lvl1pPr>
          </a:lstStyle>
          <a:p>
            <a:fld id="{7FD149D8-DB1D-8A4A-8191-6EF56B83860C}" type="slidenum">
              <a:rPr lang="en-US" altLang="en-US"/>
              <a:pPr/>
              <a:t>‹#›</a:t>
            </a:fld>
            <a:endParaRPr lang="en-US" altLang="en-US"/>
          </a:p>
        </p:txBody>
      </p:sp>
    </p:spTree>
    <p:extLst>
      <p:ext uri="{BB962C8B-B14F-4D97-AF65-F5344CB8AC3E}">
        <p14:creationId xmlns:p14="http://schemas.microsoft.com/office/powerpoint/2010/main" val="294641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D456-0864-C304-CC90-905C68B69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D2387-B637-8A8F-C0EE-19EA2054D3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72821-4C32-41BB-CB1D-5662F6E48E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0853F7-C9D0-0214-2815-01B88F08846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7A46161-6D85-66FC-14A7-95FF1C513626}"/>
              </a:ext>
            </a:extLst>
          </p:cNvPr>
          <p:cNvSpPr>
            <a:spLocks noGrp="1"/>
          </p:cNvSpPr>
          <p:nvPr>
            <p:ph type="sldNum" sz="quarter" idx="12"/>
          </p:nvPr>
        </p:nvSpPr>
        <p:spPr/>
        <p:txBody>
          <a:bodyPr/>
          <a:lstStyle>
            <a:lvl1pPr>
              <a:defRPr/>
            </a:lvl1pPr>
          </a:lstStyle>
          <a:p>
            <a:fld id="{08B601F6-3E7A-3646-8B82-90D0D4871FA0}" type="slidenum">
              <a:rPr lang="en-US" altLang="en-US"/>
              <a:pPr/>
              <a:t>‹#›</a:t>
            </a:fld>
            <a:endParaRPr lang="en-US" altLang="en-US"/>
          </a:p>
        </p:txBody>
      </p:sp>
    </p:spTree>
    <p:extLst>
      <p:ext uri="{BB962C8B-B14F-4D97-AF65-F5344CB8AC3E}">
        <p14:creationId xmlns:p14="http://schemas.microsoft.com/office/powerpoint/2010/main" val="278887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52A3-A34C-EE6A-F524-AE9929FA510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062DA3-A64F-F81E-0677-086954AA683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12393EB-C37A-C176-72C6-63D44F6433B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9B10314-F2C9-6775-CE70-36B66B933EF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DD2A6F-7421-ADBD-54E7-1876FF6814C9}"/>
              </a:ext>
            </a:extLst>
          </p:cNvPr>
          <p:cNvSpPr>
            <a:spLocks noGrp="1"/>
          </p:cNvSpPr>
          <p:nvPr>
            <p:ph type="sldNum" sz="quarter" idx="12"/>
          </p:nvPr>
        </p:nvSpPr>
        <p:spPr/>
        <p:txBody>
          <a:bodyPr/>
          <a:lstStyle>
            <a:lvl1pPr>
              <a:defRPr/>
            </a:lvl1pPr>
          </a:lstStyle>
          <a:p>
            <a:fld id="{7C815543-92B2-1249-87C3-1D1935D4430A}" type="slidenum">
              <a:rPr lang="en-US" altLang="en-US"/>
              <a:pPr/>
              <a:t>‹#›</a:t>
            </a:fld>
            <a:endParaRPr lang="en-US" altLang="en-US"/>
          </a:p>
        </p:txBody>
      </p:sp>
    </p:spTree>
    <p:extLst>
      <p:ext uri="{BB962C8B-B14F-4D97-AF65-F5344CB8AC3E}">
        <p14:creationId xmlns:p14="http://schemas.microsoft.com/office/powerpoint/2010/main" val="35425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8D7E-84D2-B104-E729-03AA49A42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5CDFC-618B-878E-CA3D-9AEC4B670B47}"/>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6730CF-CDB0-E85C-7D9F-988A2F251BBE}"/>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E5B86-567F-5EBB-C88A-E43835322BE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2209568-5A0C-559A-901E-8450F0CB106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80093F7-4EB4-ED3F-6A83-00D6D56D19B0}"/>
              </a:ext>
            </a:extLst>
          </p:cNvPr>
          <p:cNvSpPr>
            <a:spLocks noGrp="1"/>
          </p:cNvSpPr>
          <p:nvPr>
            <p:ph type="sldNum" sz="quarter" idx="12"/>
          </p:nvPr>
        </p:nvSpPr>
        <p:spPr/>
        <p:txBody>
          <a:bodyPr/>
          <a:lstStyle>
            <a:lvl1pPr>
              <a:defRPr/>
            </a:lvl1pPr>
          </a:lstStyle>
          <a:p>
            <a:fld id="{677A71CF-8F4F-C844-9D32-9F7A7114ED00}" type="slidenum">
              <a:rPr lang="en-US" altLang="en-US"/>
              <a:pPr/>
              <a:t>‹#›</a:t>
            </a:fld>
            <a:endParaRPr lang="en-US" altLang="en-US"/>
          </a:p>
        </p:txBody>
      </p:sp>
    </p:spTree>
    <p:extLst>
      <p:ext uri="{BB962C8B-B14F-4D97-AF65-F5344CB8AC3E}">
        <p14:creationId xmlns:p14="http://schemas.microsoft.com/office/powerpoint/2010/main" val="350647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CAF9-F7C8-9D8D-B7FE-D1DF9731BD5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945065-C711-AF0C-44A9-C11C408F11A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F2D6B3-A407-70CF-A850-7F7B15E157F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B7130C-883F-4819-4ED5-789B9F89098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03F309-68E3-AC9C-4987-EB07BEDFD4E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92C95E-A37B-D913-042F-F530049D39D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0A12D0A-FD94-7CC7-E424-E412381BD06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675DBD7-CE7D-F756-D8A0-2F55843BBCE0}"/>
              </a:ext>
            </a:extLst>
          </p:cNvPr>
          <p:cNvSpPr>
            <a:spLocks noGrp="1"/>
          </p:cNvSpPr>
          <p:nvPr>
            <p:ph type="sldNum" sz="quarter" idx="12"/>
          </p:nvPr>
        </p:nvSpPr>
        <p:spPr/>
        <p:txBody>
          <a:bodyPr/>
          <a:lstStyle>
            <a:lvl1pPr>
              <a:defRPr/>
            </a:lvl1pPr>
          </a:lstStyle>
          <a:p>
            <a:fld id="{EFD871BA-3AD6-BE4B-9BA5-77D7D9123B8C}" type="slidenum">
              <a:rPr lang="en-US" altLang="en-US"/>
              <a:pPr/>
              <a:t>‹#›</a:t>
            </a:fld>
            <a:endParaRPr lang="en-US" altLang="en-US"/>
          </a:p>
        </p:txBody>
      </p:sp>
    </p:spTree>
    <p:extLst>
      <p:ext uri="{BB962C8B-B14F-4D97-AF65-F5344CB8AC3E}">
        <p14:creationId xmlns:p14="http://schemas.microsoft.com/office/powerpoint/2010/main" val="396863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E6641-D407-0783-AA1F-AE9D5E901B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F80B97-ADFF-DF63-DC46-7253F660FF1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EEBD110-B2DA-69A3-535D-952044021E5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D1D264C-34BD-4EB9-535E-084D9433FB51}"/>
              </a:ext>
            </a:extLst>
          </p:cNvPr>
          <p:cNvSpPr>
            <a:spLocks noGrp="1"/>
          </p:cNvSpPr>
          <p:nvPr>
            <p:ph type="sldNum" sz="quarter" idx="12"/>
          </p:nvPr>
        </p:nvSpPr>
        <p:spPr/>
        <p:txBody>
          <a:bodyPr/>
          <a:lstStyle>
            <a:lvl1pPr>
              <a:defRPr/>
            </a:lvl1pPr>
          </a:lstStyle>
          <a:p>
            <a:fld id="{34819EDD-1E17-3B43-9FE3-C6CA2978B49A}" type="slidenum">
              <a:rPr lang="en-US" altLang="en-US"/>
              <a:pPr/>
              <a:t>‹#›</a:t>
            </a:fld>
            <a:endParaRPr lang="en-US" altLang="en-US"/>
          </a:p>
        </p:txBody>
      </p:sp>
    </p:spTree>
    <p:extLst>
      <p:ext uri="{BB962C8B-B14F-4D97-AF65-F5344CB8AC3E}">
        <p14:creationId xmlns:p14="http://schemas.microsoft.com/office/powerpoint/2010/main" val="420187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36E0BE-7E72-2ED2-EC40-2D5CAB5D34D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632C8F1-3D35-032D-1CB0-F8CCB4894A2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C66B94A-7BB7-0AD1-DD6F-4E1B5C997419}"/>
              </a:ext>
            </a:extLst>
          </p:cNvPr>
          <p:cNvSpPr>
            <a:spLocks noGrp="1"/>
          </p:cNvSpPr>
          <p:nvPr>
            <p:ph type="sldNum" sz="quarter" idx="12"/>
          </p:nvPr>
        </p:nvSpPr>
        <p:spPr/>
        <p:txBody>
          <a:bodyPr/>
          <a:lstStyle>
            <a:lvl1pPr>
              <a:defRPr/>
            </a:lvl1pPr>
          </a:lstStyle>
          <a:p>
            <a:fld id="{89CEC33F-BDDD-0F44-B124-D481F25BDF3B}" type="slidenum">
              <a:rPr lang="en-US" altLang="en-US"/>
              <a:pPr/>
              <a:t>‹#›</a:t>
            </a:fld>
            <a:endParaRPr lang="en-US" altLang="en-US"/>
          </a:p>
        </p:txBody>
      </p:sp>
    </p:spTree>
    <p:extLst>
      <p:ext uri="{BB962C8B-B14F-4D97-AF65-F5344CB8AC3E}">
        <p14:creationId xmlns:p14="http://schemas.microsoft.com/office/powerpoint/2010/main" val="239609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F51A-E9FB-B83C-2230-7783D60920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05A212-C8EC-8C47-4A73-FCB406B4CDF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5323E6-9F11-2058-23F9-7DED20DD17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64733-AC87-A425-7E0A-17494C1AAED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5803C5F-AF33-1277-602A-420C77008D7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72FA42F-180E-B93A-A38B-8B68C6ADA4B1}"/>
              </a:ext>
            </a:extLst>
          </p:cNvPr>
          <p:cNvSpPr>
            <a:spLocks noGrp="1"/>
          </p:cNvSpPr>
          <p:nvPr>
            <p:ph type="sldNum" sz="quarter" idx="12"/>
          </p:nvPr>
        </p:nvSpPr>
        <p:spPr/>
        <p:txBody>
          <a:bodyPr/>
          <a:lstStyle>
            <a:lvl1pPr>
              <a:defRPr/>
            </a:lvl1pPr>
          </a:lstStyle>
          <a:p>
            <a:fld id="{EB8532E9-55CA-F54D-8850-FBC9932235AE}" type="slidenum">
              <a:rPr lang="en-US" altLang="en-US"/>
              <a:pPr/>
              <a:t>‹#›</a:t>
            </a:fld>
            <a:endParaRPr lang="en-US" altLang="en-US"/>
          </a:p>
        </p:txBody>
      </p:sp>
    </p:spTree>
    <p:extLst>
      <p:ext uri="{BB962C8B-B14F-4D97-AF65-F5344CB8AC3E}">
        <p14:creationId xmlns:p14="http://schemas.microsoft.com/office/powerpoint/2010/main" val="351847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4FE-EB38-E379-FA82-1F9346D76C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5617A-18B8-5982-3D12-CF08C7F43A1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8849A8-8C6A-28FF-B8B1-72D0A673AB0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3556FA-FE34-FC18-14FD-C0BE306AAE5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4383329-768C-309B-D327-2DF6607FBFA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3DF33EE-F2F2-315D-56CB-C3968F216ABC}"/>
              </a:ext>
            </a:extLst>
          </p:cNvPr>
          <p:cNvSpPr>
            <a:spLocks noGrp="1"/>
          </p:cNvSpPr>
          <p:nvPr>
            <p:ph type="sldNum" sz="quarter" idx="12"/>
          </p:nvPr>
        </p:nvSpPr>
        <p:spPr/>
        <p:txBody>
          <a:bodyPr/>
          <a:lstStyle>
            <a:lvl1pPr>
              <a:defRPr/>
            </a:lvl1pPr>
          </a:lstStyle>
          <a:p>
            <a:fld id="{7974F476-E802-794E-A0DA-5AE1DD35DD9F}" type="slidenum">
              <a:rPr lang="en-US" altLang="en-US"/>
              <a:pPr/>
              <a:t>‹#›</a:t>
            </a:fld>
            <a:endParaRPr lang="en-US" altLang="en-US"/>
          </a:p>
        </p:txBody>
      </p:sp>
    </p:spTree>
    <p:extLst>
      <p:ext uri="{BB962C8B-B14F-4D97-AF65-F5344CB8AC3E}">
        <p14:creationId xmlns:p14="http://schemas.microsoft.com/office/powerpoint/2010/main" val="1002735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1ABFFAC-0921-29BB-BFF6-AA7102C40F4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72D6289-3B30-B5A2-51F9-2DFCE39F452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48E0EBD-7322-7692-0FC2-46D0B02F2FF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1FACF3FE-AD02-BCC7-CFF3-767E5966F2C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28A9D8E2-FA6B-69C8-74C6-5ED8FBBE4F8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93A58FE-C52E-6646-B4ED-029C18B2809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27C6DCB-BAAF-D140-2B4F-CC560C592423}"/>
              </a:ext>
            </a:extLst>
          </p:cNvPr>
          <p:cNvSpPr>
            <a:spLocks noGrp="1" noChangeArrowheads="1"/>
          </p:cNvSpPr>
          <p:nvPr>
            <p:ph type="title"/>
          </p:nvPr>
        </p:nvSpPr>
        <p:spPr>
          <a:xfrm>
            <a:off x="2133600" y="381000"/>
            <a:ext cx="4876800" cy="533400"/>
          </a:xfrm>
          <a:solidFill>
            <a:schemeClr val="bg1"/>
          </a:solidFill>
          <a:ln w="22225">
            <a:solidFill>
              <a:schemeClr val="tx1"/>
            </a:solidFill>
            <a:miter lim="800000"/>
            <a:headEnd/>
            <a:tailEnd/>
          </a:ln>
        </p:spPr>
        <p:txBody>
          <a:bodyPr/>
          <a:lstStyle/>
          <a:p>
            <a:r>
              <a:rPr lang="en-US" altLang="en-US" sz="3200" dirty="0"/>
              <a:t>On The Size of Government</a:t>
            </a:r>
          </a:p>
        </p:txBody>
      </p:sp>
      <p:sp>
        <p:nvSpPr>
          <p:cNvPr id="2052" name="Rectangle 4">
            <a:extLst>
              <a:ext uri="{FF2B5EF4-FFF2-40B4-BE49-F238E27FC236}">
                <a16:creationId xmlns:a16="http://schemas.microsoft.com/office/drawing/2014/main" id="{306F7B99-1902-416B-4022-3EA1DD564A39}"/>
              </a:ext>
            </a:extLst>
          </p:cNvPr>
          <p:cNvSpPr>
            <a:spLocks noGrp="1" noChangeArrowheads="1"/>
          </p:cNvSpPr>
          <p:nvPr>
            <p:ph type="body" sz="half" idx="2"/>
          </p:nvPr>
        </p:nvSpPr>
        <p:spPr>
          <a:xfrm>
            <a:off x="685800" y="4953000"/>
            <a:ext cx="7772400" cy="1676400"/>
          </a:xfrm>
          <a:solidFill>
            <a:schemeClr val="bg1"/>
          </a:solidFill>
          <a:ln w="22225">
            <a:solidFill>
              <a:schemeClr val="tx1"/>
            </a:solidFill>
            <a:miter lim="800000"/>
            <a:headEnd/>
            <a:tailEnd/>
          </a:ln>
        </p:spPr>
        <p:txBody>
          <a:bodyPr/>
          <a:lstStyle/>
          <a:p>
            <a:pPr marL="0" indent="0" algn="just">
              <a:lnSpc>
                <a:spcPct val="90000"/>
              </a:lnSpc>
              <a:buNone/>
            </a:pPr>
            <a:r>
              <a:rPr lang="en-US" altLang="en-US" sz="1400" dirty="0"/>
              <a:t>Arguments over the size of government are as old as the founding of the United States.  In 1776, the War of Independence was fought essentially over the size of government and against the rule of Great Britain.  When the Articles of Confederation were adopted in 1777 and ratified in 1781, they looked to government playing a small role in the economy, and limited essentially to matters of national defense.  When the U.S. Constitution replaced the Articles of Confederation in 1787, the notion of shared powers between the federal and state government institutions reflected a continuing commitment to a relatively small size of government in the economy. The original Bill of Rights, adopted in 1791, did not envision an enlargement of government size, but only a stipulation of </a:t>
            </a:r>
            <a:r>
              <a:rPr lang="en-US" altLang="en-US" sz="1400" dirty="0" err="1"/>
              <a:t>spectic</a:t>
            </a:r>
            <a:r>
              <a:rPr lang="en-US" altLang="en-US" sz="1400" dirty="0"/>
              <a:t> rights and responsibilities.</a:t>
            </a:r>
          </a:p>
        </p:txBody>
      </p:sp>
      <p:pic>
        <p:nvPicPr>
          <p:cNvPr id="6" name="Content Placeholder 5">
            <a:extLst>
              <a:ext uri="{FF2B5EF4-FFF2-40B4-BE49-F238E27FC236}">
                <a16:creationId xmlns:a16="http://schemas.microsoft.com/office/drawing/2014/main" id="{C56FB41F-62E9-9865-33A6-EA610CDD8CDB}"/>
              </a:ext>
            </a:extLst>
          </p:cNvPr>
          <p:cNvPicPr>
            <a:picLocks noGrp="1" noChangeAspect="1"/>
          </p:cNvPicPr>
          <p:nvPr>
            <p:ph sz="half" idx="1"/>
          </p:nvPr>
        </p:nvPicPr>
        <p:blipFill>
          <a:blip r:embed="rId2"/>
          <a:stretch>
            <a:fillRect/>
          </a:stretch>
        </p:blipFill>
        <p:spPr>
          <a:xfrm>
            <a:off x="1837113" y="1066800"/>
            <a:ext cx="5469774" cy="3581400"/>
          </a:xfrm>
          <a:ln w="25400">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E0D442A0-CD22-6465-53D7-E0F72BBDF77E}"/>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1240E7CB-77CC-F6DF-10A6-A70A6564081E}"/>
              </a:ext>
            </a:extLst>
          </p:cNvPr>
          <p:cNvSpPr>
            <a:spLocks noGrp="1" noChangeArrowheads="1"/>
          </p:cNvSpPr>
          <p:nvPr>
            <p:ph type="title"/>
          </p:nvPr>
        </p:nvSpPr>
        <p:spPr>
          <a:xfrm>
            <a:off x="2438400" y="228600"/>
            <a:ext cx="4267200" cy="457200"/>
          </a:xfrm>
          <a:solidFill>
            <a:schemeClr val="bg1"/>
          </a:solidFill>
          <a:ln w="22225">
            <a:solidFill>
              <a:schemeClr val="tx1"/>
            </a:solidFill>
            <a:miter lim="800000"/>
            <a:headEnd/>
            <a:tailEnd/>
          </a:ln>
        </p:spPr>
        <p:txBody>
          <a:bodyPr/>
          <a:lstStyle/>
          <a:p>
            <a:r>
              <a:rPr lang="en-US" altLang="en-US" sz="3200" dirty="0"/>
              <a:t>Measuring Inflation</a:t>
            </a:r>
          </a:p>
        </p:txBody>
      </p:sp>
      <p:sp>
        <p:nvSpPr>
          <p:cNvPr id="4099" name="Rectangle 3">
            <a:extLst>
              <a:ext uri="{FF2B5EF4-FFF2-40B4-BE49-F238E27FC236}">
                <a16:creationId xmlns:a16="http://schemas.microsoft.com/office/drawing/2014/main" id="{A12968F9-07D7-8897-C708-0C4DF632E379}"/>
              </a:ext>
            </a:extLst>
          </p:cNvPr>
          <p:cNvSpPr>
            <a:spLocks noGrp="1" noChangeArrowheads="1"/>
          </p:cNvSpPr>
          <p:nvPr>
            <p:ph type="body" sz="half" idx="2"/>
          </p:nvPr>
        </p:nvSpPr>
        <p:spPr>
          <a:xfrm>
            <a:off x="462455" y="3810000"/>
            <a:ext cx="8219090" cy="2819400"/>
          </a:xfrm>
          <a:solidFill>
            <a:schemeClr val="bg1"/>
          </a:solidFill>
          <a:ln w="22225">
            <a:solidFill>
              <a:schemeClr val="tx1"/>
            </a:solidFill>
            <a:miter lim="800000"/>
            <a:headEnd/>
            <a:tailEnd/>
          </a:ln>
        </p:spPr>
        <p:txBody>
          <a:bodyPr/>
          <a:lstStyle/>
          <a:p>
            <a:pPr marL="0" indent="0" algn="just">
              <a:buNone/>
            </a:pPr>
            <a:r>
              <a:rPr lang="en-US" altLang="en-US" sz="1400" dirty="0"/>
              <a:t>Inflation is measured in terms of indices of retail and wholesale prices for respective baskets of goods and services.  Surveys are undertaken on a monthly basis by the Department of Labor Statistics, which tracks both inflation and unemployment data.  There are two types of measures: the Laspeyres and Paasche indices.  The Laspeyres index is constructed for a representative group of consumers making purchases on a periodic basis and frequency.  With the fixed quantities of a basket, the survey then tracks the prices used to purchase the basked over time.  In contrast, the Paasche index takes today’s representative group of consumers and uses it to reconstruct the cost of a basket over the same time period.  Taking stock of the fact that consumers change the quantities of their purchases in part due to changes in prices, neither the Laspeyres nor the Paasche indices captures the most representative measure of inflation. Yale University economist Irving Fisher (1867-1947) long ago suggested a weighted average of the two indices, which he characterized as the geometric mean of the Laspeyres and Paasche indices. Today, the Bureau of Labor Statistics relies primarily on the Laspeyres index but updates the series through a periodic re-calculation of the base. Elections can be decided on such indices of economic welfare, so they are important indicators of how the economy is performing.</a:t>
            </a:r>
          </a:p>
        </p:txBody>
      </p:sp>
      <p:pic>
        <p:nvPicPr>
          <p:cNvPr id="5" name="Content Placeholder 4">
            <a:extLst>
              <a:ext uri="{FF2B5EF4-FFF2-40B4-BE49-F238E27FC236}">
                <a16:creationId xmlns:a16="http://schemas.microsoft.com/office/drawing/2014/main" id="{E6304270-9DC5-0C78-2E3A-F668C49161FC}"/>
              </a:ext>
            </a:extLst>
          </p:cNvPr>
          <p:cNvPicPr>
            <a:picLocks noGrp="1" noChangeAspect="1"/>
          </p:cNvPicPr>
          <p:nvPr>
            <p:ph sz="half" idx="1"/>
          </p:nvPr>
        </p:nvPicPr>
        <p:blipFill>
          <a:blip r:embed="rId2"/>
          <a:stretch>
            <a:fillRect/>
          </a:stretch>
        </p:blipFill>
        <p:spPr>
          <a:xfrm>
            <a:off x="2209800" y="894458"/>
            <a:ext cx="4800600" cy="2706884"/>
          </a:xfrm>
          <a:ln w="25400">
            <a:solidFill>
              <a:schemeClr val="tx1"/>
            </a:solidFill>
          </a:ln>
        </p:spPr>
      </p:pic>
    </p:spTree>
    <p:extLst>
      <p:ext uri="{BB962C8B-B14F-4D97-AF65-F5344CB8AC3E}">
        <p14:creationId xmlns:p14="http://schemas.microsoft.com/office/powerpoint/2010/main" val="107387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9EDF6207-87B6-747D-4784-52CE5B353ED1}"/>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06668A47-BE47-0FBE-BA99-6972389BAFB1}"/>
              </a:ext>
            </a:extLst>
          </p:cNvPr>
          <p:cNvSpPr>
            <a:spLocks noGrp="1" noChangeArrowheads="1"/>
          </p:cNvSpPr>
          <p:nvPr>
            <p:ph type="title"/>
          </p:nvPr>
        </p:nvSpPr>
        <p:spPr>
          <a:xfrm>
            <a:off x="2171700" y="228600"/>
            <a:ext cx="4800600" cy="457200"/>
          </a:xfrm>
          <a:solidFill>
            <a:schemeClr val="bg1"/>
          </a:solidFill>
          <a:ln w="22225">
            <a:solidFill>
              <a:schemeClr val="tx1"/>
            </a:solidFill>
            <a:miter lim="800000"/>
            <a:headEnd/>
            <a:tailEnd/>
          </a:ln>
        </p:spPr>
        <p:txBody>
          <a:bodyPr/>
          <a:lstStyle/>
          <a:p>
            <a:r>
              <a:rPr lang="en-US" altLang="en-US" sz="3200" dirty="0"/>
              <a:t>Measuring Unemployment</a:t>
            </a:r>
          </a:p>
        </p:txBody>
      </p:sp>
      <p:sp>
        <p:nvSpPr>
          <p:cNvPr id="4099" name="Rectangle 3">
            <a:extLst>
              <a:ext uri="{FF2B5EF4-FFF2-40B4-BE49-F238E27FC236}">
                <a16:creationId xmlns:a16="http://schemas.microsoft.com/office/drawing/2014/main" id="{FB3EC14F-4C25-0449-05EC-62CE98C7E8F7}"/>
              </a:ext>
            </a:extLst>
          </p:cNvPr>
          <p:cNvSpPr>
            <a:spLocks noGrp="1" noChangeArrowheads="1"/>
          </p:cNvSpPr>
          <p:nvPr>
            <p:ph type="body" sz="half" idx="2"/>
          </p:nvPr>
        </p:nvSpPr>
        <p:spPr>
          <a:xfrm>
            <a:off x="462455" y="4639770"/>
            <a:ext cx="8219090" cy="2057400"/>
          </a:xfrm>
          <a:solidFill>
            <a:schemeClr val="bg1"/>
          </a:solidFill>
          <a:ln w="22225">
            <a:solidFill>
              <a:schemeClr val="tx1"/>
            </a:solidFill>
            <a:miter lim="800000"/>
            <a:headEnd/>
            <a:tailEnd/>
          </a:ln>
        </p:spPr>
        <p:txBody>
          <a:bodyPr/>
          <a:lstStyle/>
          <a:p>
            <a:pPr marL="0" indent="0" algn="just">
              <a:buNone/>
            </a:pPr>
            <a:r>
              <a:rPr lang="en-US" altLang="en-US" sz="1400" dirty="0"/>
              <a:t>Beyond the measurement of inflation, the rate of unemployment stands as another critical benchmark of economic performance. The Bureau of Labor Statistics is the primary source of measuring employment and unemployment. As with inflation reports, the unemployment rate is usually measured by an estimate of the labor force both working and unemployed.  The unemployment rate is calculated as the total number of unemployed divided by the sum of the employed and unemployed workers.  The Bureau usually provides a civilian and total unemployment rate, the latter of which includes those in military service.  As the Equation of Exchange illustrates, one can link inflation and unemployment through estimates of changes in the money supply (and interest rates) and the level of output production.  Together, the inflation and unemployment rates constitute what the late New York Times columnist and economist Leonard Silk (1918-1995) dubbed as the Misery Index.</a:t>
            </a:r>
          </a:p>
        </p:txBody>
      </p:sp>
      <p:pic>
        <p:nvPicPr>
          <p:cNvPr id="5" name="Content Placeholder 4">
            <a:extLst>
              <a:ext uri="{FF2B5EF4-FFF2-40B4-BE49-F238E27FC236}">
                <a16:creationId xmlns:a16="http://schemas.microsoft.com/office/drawing/2014/main" id="{E9197B9C-1E8E-0149-13B6-8E7EE0D9BAEA}"/>
              </a:ext>
            </a:extLst>
          </p:cNvPr>
          <p:cNvPicPr>
            <a:picLocks noGrp="1" noChangeAspect="1"/>
          </p:cNvPicPr>
          <p:nvPr>
            <p:ph sz="half" idx="1"/>
          </p:nvPr>
        </p:nvPicPr>
        <p:blipFill>
          <a:blip r:embed="rId2"/>
          <a:stretch>
            <a:fillRect/>
          </a:stretch>
        </p:blipFill>
        <p:spPr>
          <a:xfrm>
            <a:off x="1586164" y="800737"/>
            <a:ext cx="5805236" cy="3697190"/>
          </a:xfrm>
          <a:prstGeom prst="rect">
            <a:avLst/>
          </a:prstGeom>
        </p:spPr>
      </p:pic>
    </p:spTree>
    <p:extLst>
      <p:ext uri="{BB962C8B-B14F-4D97-AF65-F5344CB8AC3E}">
        <p14:creationId xmlns:p14="http://schemas.microsoft.com/office/powerpoint/2010/main" val="800069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93678792-8A52-3AA7-9FA2-31927832B6EF}"/>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475C217A-A9E0-DFE7-6BCF-F48F2F6D4B31}"/>
              </a:ext>
            </a:extLst>
          </p:cNvPr>
          <p:cNvSpPr>
            <a:spLocks noGrp="1" noChangeArrowheads="1"/>
          </p:cNvSpPr>
          <p:nvPr>
            <p:ph type="title"/>
          </p:nvPr>
        </p:nvSpPr>
        <p:spPr>
          <a:xfrm>
            <a:off x="563615" y="188575"/>
            <a:ext cx="8001000" cy="349485"/>
          </a:xfrm>
          <a:solidFill>
            <a:schemeClr val="bg1"/>
          </a:solidFill>
          <a:ln w="22225">
            <a:solidFill>
              <a:schemeClr val="tx1"/>
            </a:solidFill>
            <a:miter lim="800000"/>
            <a:headEnd/>
            <a:tailEnd/>
          </a:ln>
        </p:spPr>
        <p:txBody>
          <a:bodyPr/>
          <a:lstStyle/>
          <a:p>
            <a:r>
              <a:rPr lang="en-US" altLang="en-US" sz="2800" dirty="0"/>
              <a:t>The Misery Index, Economic Growth, and Inequality</a:t>
            </a:r>
          </a:p>
        </p:txBody>
      </p:sp>
      <p:sp>
        <p:nvSpPr>
          <p:cNvPr id="4099" name="Rectangle 3">
            <a:extLst>
              <a:ext uri="{FF2B5EF4-FFF2-40B4-BE49-F238E27FC236}">
                <a16:creationId xmlns:a16="http://schemas.microsoft.com/office/drawing/2014/main" id="{7290F62C-8068-EB65-F6E6-AD7B90EC0554}"/>
              </a:ext>
            </a:extLst>
          </p:cNvPr>
          <p:cNvSpPr>
            <a:spLocks noGrp="1" noChangeArrowheads="1"/>
          </p:cNvSpPr>
          <p:nvPr>
            <p:ph type="body" sz="half" idx="2"/>
          </p:nvPr>
        </p:nvSpPr>
        <p:spPr>
          <a:xfrm>
            <a:off x="462455" y="4648200"/>
            <a:ext cx="8219090" cy="1366018"/>
          </a:xfrm>
          <a:solidFill>
            <a:schemeClr val="bg1"/>
          </a:solidFill>
          <a:ln w="22225">
            <a:solidFill>
              <a:schemeClr val="tx1"/>
            </a:solidFill>
            <a:miter lim="800000"/>
            <a:headEnd/>
            <a:tailEnd/>
          </a:ln>
        </p:spPr>
        <p:txBody>
          <a:bodyPr/>
          <a:lstStyle/>
          <a:p>
            <a:pPr marL="0" indent="0" algn="just">
              <a:buNone/>
            </a:pPr>
            <a:r>
              <a:rPr lang="en-US" altLang="en-US" sz="1400" dirty="0"/>
              <a:t>Elections, and political governance are decided on many issues, of which economic indicators is a key measure.  The Misery Index can be defined and calibrated in a variety of ways.  The simplest is the unweighted sum of the inflation and unemployment rates.  A more complex measure is the rate of per capita GDP (or personal income) growth minus the unweighted sum of the basic misery index, shown here as the Augmented Misery Index.  While taken together they include a broad indicator of the economy to which one can add a third indicator, namely, the distribution of income. </a:t>
            </a:r>
          </a:p>
        </p:txBody>
      </p:sp>
      <p:pic>
        <p:nvPicPr>
          <p:cNvPr id="3" name="Content Placeholder 2">
            <a:extLst>
              <a:ext uri="{FF2B5EF4-FFF2-40B4-BE49-F238E27FC236}">
                <a16:creationId xmlns:a16="http://schemas.microsoft.com/office/drawing/2014/main" id="{86FEB109-7B56-DBA2-26CD-B5CB84826CEB}"/>
              </a:ext>
            </a:extLst>
          </p:cNvPr>
          <p:cNvPicPr>
            <a:picLocks noGrp="1" noChangeAspect="1"/>
          </p:cNvPicPr>
          <p:nvPr>
            <p:ph sz="half" idx="1"/>
          </p:nvPr>
        </p:nvPicPr>
        <p:blipFill>
          <a:blip r:embed="rId2"/>
          <a:stretch>
            <a:fillRect/>
          </a:stretch>
        </p:blipFill>
        <p:spPr>
          <a:xfrm>
            <a:off x="274130" y="1295400"/>
            <a:ext cx="4343400" cy="2331904"/>
          </a:xfrm>
          <a:prstGeom prst="rect">
            <a:avLst/>
          </a:prstGeom>
        </p:spPr>
      </p:pic>
      <p:pic>
        <p:nvPicPr>
          <p:cNvPr id="4" name="Picture 3">
            <a:extLst>
              <a:ext uri="{FF2B5EF4-FFF2-40B4-BE49-F238E27FC236}">
                <a16:creationId xmlns:a16="http://schemas.microsoft.com/office/drawing/2014/main" id="{6BBD1EBE-CEEF-47AB-44C7-2BFD0BBA1D25}"/>
              </a:ext>
            </a:extLst>
          </p:cNvPr>
          <p:cNvPicPr>
            <a:picLocks noChangeAspect="1"/>
          </p:cNvPicPr>
          <p:nvPr/>
        </p:nvPicPr>
        <p:blipFill>
          <a:blip r:embed="rId3"/>
          <a:stretch>
            <a:fillRect/>
          </a:stretch>
        </p:blipFill>
        <p:spPr>
          <a:xfrm>
            <a:off x="4590522" y="1295400"/>
            <a:ext cx="4305755" cy="2331904"/>
          </a:xfrm>
          <a:prstGeom prst="rect">
            <a:avLst/>
          </a:prstGeom>
        </p:spPr>
      </p:pic>
    </p:spTree>
    <p:extLst>
      <p:ext uri="{BB962C8B-B14F-4D97-AF65-F5344CB8AC3E}">
        <p14:creationId xmlns:p14="http://schemas.microsoft.com/office/powerpoint/2010/main" val="180094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48D7D224-577C-EF71-72D2-A35B49B91609}"/>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7FC749B-680C-9C91-B770-EDCA3FD54C9B}"/>
              </a:ext>
            </a:extLst>
          </p:cNvPr>
          <p:cNvSpPr>
            <a:spLocks noGrp="1" noChangeArrowheads="1"/>
          </p:cNvSpPr>
          <p:nvPr>
            <p:ph type="title"/>
          </p:nvPr>
        </p:nvSpPr>
        <p:spPr>
          <a:xfrm>
            <a:off x="1981200" y="113124"/>
            <a:ext cx="5181600" cy="349485"/>
          </a:xfrm>
          <a:solidFill>
            <a:schemeClr val="bg1"/>
          </a:solidFill>
          <a:ln w="22225">
            <a:solidFill>
              <a:schemeClr val="tx1"/>
            </a:solidFill>
            <a:miter lim="800000"/>
            <a:headEnd/>
            <a:tailEnd/>
          </a:ln>
        </p:spPr>
        <p:txBody>
          <a:bodyPr/>
          <a:lstStyle/>
          <a:p>
            <a:r>
              <a:rPr lang="en-US" altLang="en-US" sz="2400" dirty="0"/>
              <a:t>Measuring Inequality and Social Welfare</a:t>
            </a:r>
          </a:p>
        </p:txBody>
      </p:sp>
      <p:sp>
        <p:nvSpPr>
          <p:cNvPr id="4099" name="Rectangle 3">
            <a:extLst>
              <a:ext uri="{FF2B5EF4-FFF2-40B4-BE49-F238E27FC236}">
                <a16:creationId xmlns:a16="http://schemas.microsoft.com/office/drawing/2014/main" id="{89370797-D035-4E46-CBD4-CF5FCA250637}"/>
              </a:ext>
            </a:extLst>
          </p:cNvPr>
          <p:cNvSpPr>
            <a:spLocks noGrp="1" noChangeArrowheads="1"/>
          </p:cNvSpPr>
          <p:nvPr>
            <p:ph type="body" sz="half" idx="2"/>
          </p:nvPr>
        </p:nvSpPr>
        <p:spPr>
          <a:xfrm>
            <a:off x="462455" y="5867399"/>
            <a:ext cx="8219090" cy="877477"/>
          </a:xfrm>
          <a:solidFill>
            <a:schemeClr val="bg1"/>
          </a:solidFill>
          <a:ln w="22225">
            <a:solidFill>
              <a:schemeClr val="tx1"/>
            </a:solidFill>
            <a:miter lim="800000"/>
            <a:headEnd/>
            <a:tailEnd/>
          </a:ln>
        </p:spPr>
        <p:txBody>
          <a:bodyPr/>
          <a:lstStyle/>
          <a:p>
            <a:pPr marL="0" indent="0" algn="just">
              <a:buNone/>
            </a:pPr>
            <a:r>
              <a:rPr lang="en-US" altLang="en-US" sz="1200" dirty="0"/>
              <a:t>Given a basic or augmented misery index, one further dimension is the inclusion of inequality – whether of  per capita (or household) income or wealth.  Unlike the Misery Index, there is less than university agreement as to what constitutes an objective interpretation of inequality.  The bottom chart shows that inequality and per capita income do not reveal a monotonic relationship.  More importantly, how does inequality integrate with social welfare? </a:t>
            </a:r>
          </a:p>
        </p:txBody>
      </p:sp>
      <p:graphicFrame>
        <p:nvGraphicFramePr>
          <p:cNvPr id="7" name="Chart 6">
            <a:extLst>
              <a:ext uri="{FF2B5EF4-FFF2-40B4-BE49-F238E27FC236}">
                <a16:creationId xmlns:a16="http://schemas.microsoft.com/office/drawing/2014/main" id="{922532BD-23B8-51A9-A9E7-126DD460D270}"/>
              </a:ext>
            </a:extLst>
          </p:cNvPr>
          <p:cNvGraphicFramePr>
            <a:graphicFrameLocks/>
          </p:cNvGraphicFramePr>
          <p:nvPr>
            <p:extLst>
              <p:ext uri="{D42A27DB-BD31-4B8C-83A1-F6EECF244321}">
                <p14:modId xmlns:p14="http://schemas.microsoft.com/office/powerpoint/2010/main" val="3168278673"/>
              </p:ext>
            </p:extLst>
          </p:nvPr>
        </p:nvGraphicFramePr>
        <p:xfrm>
          <a:off x="4728937" y="583466"/>
          <a:ext cx="4250749" cy="24216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a:extLst>
              <a:ext uri="{FF2B5EF4-FFF2-40B4-BE49-F238E27FC236}">
                <a16:creationId xmlns:a16="http://schemas.microsoft.com/office/drawing/2014/main" id="{F5DB5785-5DD2-0229-5E4A-D8CC5A7313B9}"/>
              </a:ext>
            </a:extLst>
          </p:cNvPr>
          <p:cNvGraphicFramePr>
            <a:graphicFrameLocks noGrp="1"/>
          </p:cNvGraphicFramePr>
          <p:nvPr>
            <p:ph sz="half" idx="1"/>
            <p:extLst>
              <p:ext uri="{D42A27DB-BD31-4B8C-83A1-F6EECF244321}">
                <p14:modId xmlns:p14="http://schemas.microsoft.com/office/powerpoint/2010/main" val="2836056356"/>
              </p:ext>
            </p:extLst>
          </p:nvPr>
        </p:nvGraphicFramePr>
        <p:xfrm>
          <a:off x="141736" y="583467"/>
          <a:ext cx="4563373" cy="2421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B7093AA-915B-5642-9897-E3DB14569DC4}"/>
              </a:ext>
            </a:extLst>
          </p:cNvPr>
          <p:cNvGraphicFramePr>
            <a:graphicFrameLocks/>
          </p:cNvGraphicFramePr>
          <p:nvPr>
            <p:extLst>
              <p:ext uri="{D42A27DB-BD31-4B8C-83A1-F6EECF244321}">
                <p14:modId xmlns:p14="http://schemas.microsoft.com/office/powerpoint/2010/main" val="3578447513"/>
              </p:ext>
            </p:extLst>
          </p:nvPr>
        </p:nvGraphicFramePr>
        <p:xfrm>
          <a:off x="1371600" y="3124199"/>
          <a:ext cx="5867400" cy="26223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1990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FDF20BEC-0231-9DB4-A0A8-36987E4054A7}"/>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B7F574CA-9B3C-6B61-C34A-9324E2CE85CC}"/>
              </a:ext>
            </a:extLst>
          </p:cNvPr>
          <p:cNvSpPr>
            <a:spLocks noGrp="1" noChangeArrowheads="1"/>
          </p:cNvSpPr>
          <p:nvPr>
            <p:ph type="title"/>
          </p:nvPr>
        </p:nvSpPr>
        <p:spPr>
          <a:xfrm>
            <a:off x="2590800" y="158513"/>
            <a:ext cx="3733800" cy="349485"/>
          </a:xfrm>
          <a:solidFill>
            <a:schemeClr val="bg1"/>
          </a:solidFill>
          <a:ln w="22225">
            <a:solidFill>
              <a:schemeClr val="tx1"/>
            </a:solidFill>
            <a:miter lim="800000"/>
            <a:headEnd/>
            <a:tailEnd/>
          </a:ln>
        </p:spPr>
        <p:txBody>
          <a:bodyPr/>
          <a:lstStyle/>
          <a:p>
            <a:r>
              <a:rPr lang="en-US" altLang="en-US" sz="2400" dirty="0"/>
              <a:t>An Index of Social Welfare</a:t>
            </a:r>
          </a:p>
        </p:txBody>
      </p:sp>
      <p:sp>
        <p:nvSpPr>
          <p:cNvPr id="4099" name="Rectangle 3">
            <a:extLst>
              <a:ext uri="{FF2B5EF4-FFF2-40B4-BE49-F238E27FC236}">
                <a16:creationId xmlns:a16="http://schemas.microsoft.com/office/drawing/2014/main" id="{5EE06991-4986-E18B-6663-EAA4BCE569CF}"/>
              </a:ext>
            </a:extLst>
          </p:cNvPr>
          <p:cNvSpPr>
            <a:spLocks noGrp="1" noChangeArrowheads="1"/>
          </p:cNvSpPr>
          <p:nvPr>
            <p:ph type="body" sz="half" idx="2"/>
          </p:nvPr>
        </p:nvSpPr>
        <p:spPr>
          <a:xfrm>
            <a:off x="462455" y="4984045"/>
            <a:ext cx="8219090" cy="1219199"/>
          </a:xfrm>
          <a:solidFill>
            <a:schemeClr val="bg1"/>
          </a:solidFill>
          <a:ln w="22225">
            <a:solidFill>
              <a:schemeClr val="tx1"/>
            </a:solidFill>
            <a:miter lim="800000"/>
            <a:headEnd/>
            <a:tailEnd/>
          </a:ln>
        </p:spPr>
        <p:txBody>
          <a:bodyPr/>
          <a:lstStyle/>
          <a:p>
            <a:pPr marL="0" indent="0" algn="just">
              <a:buNone/>
            </a:pPr>
            <a:r>
              <a:rPr lang="en-US" altLang="en-US" sz="1200" dirty="0"/>
              <a:t>While the various components of a social welfare index – Per Capita PPP real GDP, the Misery Index, and a Gini inequality index, by putting them together we have a rough composite measure of total social welfare.  How this index varies depends in part on the weights attached to each component.  In turn, those weights can, and tend, to change as the population perceives the importance of any one or in combination with the others.  What drives changes in weights is the level of perception of risk, which is a major factor in determining what should be the size of government in the economy.  Economists have undertaken extensive research on attitudes toward risk and how they shape consumer and investment behavior, in addition to how citizens vote in an election.</a:t>
            </a:r>
          </a:p>
        </p:txBody>
      </p:sp>
      <p:graphicFrame>
        <p:nvGraphicFramePr>
          <p:cNvPr id="4" name="Content Placeholder 3">
            <a:extLst>
              <a:ext uri="{FF2B5EF4-FFF2-40B4-BE49-F238E27FC236}">
                <a16:creationId xmlns:a16="http://schemas.microsoft.com/office/drawing/2014/main" id="{D58860B2-3B58-EF49-B52F-48E067006F49}"/>
              </a:ext>
            </a:extLst>
          </p:cNvPr>
          <p:cNvGraphicFramePr>
            <a:graphicFrameLocks noGrp="1"/>
          </p:cNvGraphicFramePr>
          <p:nvPr>
            <p:ph sz="half" idx="1"/>
            <p:extLst>
              <p:ext uri="{D42A27DB-BD31-4B8C-83A1-F6EECF244321}">
                <p14:modId xmlns:p14="http://schemas.microsoft.com/office/powerpoint/2010/main" val="1723424160"/>
              </p:ext>
            </p:extLst>
          </p:nvPr>
        </p:nvGraphicFramePr>
        <p:xfrm>
          <a:off x="685800" y="685800"/>
          <a:ext cx="77724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214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8FF002E-F541-0340-DA68-A1B3BDBE374E}"/>
              </a:ext>
            </a:extLst>
          </p:cNvPr>
          <p:cNvSpPr>
            <a:spLocks noGrp="1" noChangeArrowheads="1"/>
          </p:cNvSpPr>
          <p:nvPr>
            <p:ph type="title"/>
          </p:nvPr>
        </p:nvSpPr>
        <p:spPr>
          <a:xfrm>
            <a:off x="1676400" y="228600"/>
            <a:ext cx="5562600" cy="609600"/>
          </a:xfrm>
          <a:solidFill>
            <a:schemeClr val="bg1"/>
          </a:solidFill>
          <a:ln w="22225">
            <a:solidFill>
              <a:schemeClr val="tx1"/>
            </a:solidFill>
            <a:miter lim="800000"/>
            <a:headEnd/>
            <a:tailEnd/>
          </a:ln>
        </p:spPr>
        <p:txBody>
          <a:bodyPr/>
          <a:lstStyle/>
          <a:p>
            <a:r>
              <a:rPr lang="en-US" altLang="en-US" sz="3600" dirty="0"/>
              <a:t>Government Size Indicators</a:t>
            </a:r>
          </a:p>
        </p:txBody>
      </p:sp>
      <p:sp>
        <p:nvSpPr>
          <p:cNvPr id="3075" name="Rectangle 3">
            <a:extLst>
              <a:ext uri="{FF2B5EF4-FFF2-40B4-BE49-F238E27FC236}">
                <a16:creationId xmlns:a16="http://schemas.microsoft.com/office/drawing/2014/main" id="{9A05F7EA-27BE-4F59-DF79-9293DEE4A694}"/>
              </a:ext>
            </a:extLst>
          </p:cNvPr>
          <p:cNvSpPr>
            <a:spLocks noGrp="1" noChangeArrowheads="1"/>
          </p:cNvSpPr>
          <p:nvPr>
            <p:ph type="body" sz="half" idx="2"/>
          </p:nvPr>
        </p:nvSpPr>
        <p:spPr>
          <a:xfrm>
            <a:off x="685800" y="4419600"/>
            <a:ext cx="7772400" cy="2209800"/>
          </a:xfrm>
          <a:solidFill>
            <a:schemeClr val="bg1"/>
          </a:solidFill>
          <a:ln w="22225">
            <a:solidFill>
              <a:schemeClr val="tx1"/>
            </a:solidFill>
            <a:miter lim="800000"/>
            <a:headEnd/>
            <a:tailEnd/>
          </a:ln>
        </p:spPr>
        <p:txBody>
          <a:bodyPr/>
          <a:lstStyle/>
          <a:p>
            <a:pPr marL="0" indent="0" algn="just">
              <a:buNone/>
            </a:pPr>
            <a:r>
              <a:rPr lang="en-US" altLang="en-US" sz="1400" dirty="0"/>
              <a:t>Measuring the size of government can be undertaken in terms of the number of employees and/or the level of tax revenues, the level and composition of government expenditures, and the level of debt.  To this, one can then place the size of government tax revenues and expenditures in a relative context in terms of time and across countries.  If there is a common denominator in all of this, it is in terms of perceptions of risk.  Linking risk into the measurement of government size raises the question of whether a greater or lesser degree of government intervention increases or reduces the level, and perceptions, of risk.  </a:t>
            </a:r>
          </a:p>
          <a:p>
            <a:pPr marL="0" indent="0" algn="just">
              <a:buNone/>
            </a:pPr>
            <a:endParaRPr lang="en-US" altLang="en-US" sz="1400" dirty="0"/>
          </a:p>
          <a:p>
            <a:pPr marL="0" indent="0" algn="just">
              <a:buNone/>
            </a:pPr>
            <a:r>
              <a:rPr lang="en-US" altLang="en-US" sz="1400" dirty="0"/>
              <a:t>Once these factors have been taken into account, the next question linked to government size is monetary policy and how its role affects the level of risk and stabilization.</a:t>
            </a:r>
          </a:p>
        </p:txBody>
      </p:sp>
      <p:pic>
        <p:nvPicPr>
          <p:cNvPr id="3" name="Content Placeholder 2">
            <a:extLst>
              <a:ext uri="{FF2B5EF4-FFF2-40B4-BE49-F238E27FC236}">
                <a16:creationId xmlns:a16="http://schemas.microsoft.com/office/drawing/2014/main" id="{DFDEAF3C-4786-FFE3-8D08-E3D9CF64AF3A}"/>
              </a:ext>
            </a:extLst>
          </p:cNvPr>
          <p:cNvPicPr>
            <a:picLocks noGrp="1" noChangeAspect="1"/>
          </p:cNvPicPr>
          <p:nvPr>
            <p:ph sz="half" idx="1"/>
          </p:nvPr>
        </p:nvPicPr>
        <p:blipFill>
          <a:blip r:embed="rId2"/>
          <a:stretch>
            <a:fillRect/>
          </a:stretch>
        </p:blipFill>
        <p:spPr>
          <a:xfrm>
            <a:off x="2022389" y="990600"/>
            <a:ext cx="5099221" cy="327554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F5BD7BF-C0D9-6704-7A5D-294872CCC288}"/>
              </a:ext>
            </a:extLst>
          </p:cNvPr>
          <p:cNvSpPr>
            <a:spLocks noGrp="1" noChangeArrowheads="1"/>
          </p:cNvSpPr>
          <p:nvPr>
            <p:ph type="title"/>
          </p:nvPr>
        </p:nvSpPr>
        <p:spPr>
          <a:xfrm>
            <a:off x="1219200" y="228600"/>
            <a:ext cx="7162800" cy="609600"/>
          </a:xfrm>
          <a:solidFill>
            <a:schemeClr val="bg1"/>
          </a:solidFill>
          <a:ln w="22225">
            <a:solidFill>
              <a:schemeClr val="tx1"/>
            </a:solidFill>
            <a:miter lim="800000"/>
            <a:headEnd/>
            <a:tailEnd/>
          </a:ln>
        </p:spPr>
        <p:txBody>
          <a:bodyPr/>
          <a:lstStyle/>
          <a:p>
            <a:r>
              <a:rPr lang="en-US" altLang="en-US" sz="3200" dirty="0"/>
              <a:t>Government Consumption Share of GDP</a:t>
            </a:r>
          </a:p>
        </p:txBody>
      </p:sp>
      <p:sp>
        <p:nvSpPr>
          <p:cNvPr id="4099" name="Rectangle 3">
            <a:extLst>
              <a:ext uri="{FF2B5EF4-FFF2-40B4-BE49-F238E27FC236}">
                <a16:creationId xmlns:a16="http://schemas.microsoft.com/office/drawing/2014/main" id="{4A91D9BD-99B7-BC89-A340-FDC8D360D661}"/>
              </a:ext>
            </a:extLst>
          </p:cNvPr>
          <p:cNvSpPr>
            <a:spLocks noGrp="1" noChangeArrowheads="1"/>
          </p:cNvSpPr>
          <p:nvPr>
            <p:ph type="body" sz="half" idx="2"/>
          </p:nvPr>
        </p:nvSpPr>
        <p:spPr>
          <a:xfrm>
            <a:off x="462455" y="5257800"/>
            <a:ext cx="8219090" cy="1371600"/>
          </a:xfrm>
          <a:solidFill>
            <a:schemeClr val="bg1"/>
          </a:solidFill>
          <a:ln w="22225">
            <a:solidFill>
              <a:schemeClr val="tx1"/>
            </a:solidFill>
            <a:miter lim="800000"/>
            <a:headEnd/>
            <a:tailEnd/>
          </a:ln>
        </p:spPr>
        <p:txBody>
          <a:bodyPr/>
          <a:lstStyle/>
          <a:p>
            <a:pPr marL="0" indent="0" algn="just">
              <a:buNone/>
            </a:pPr>
            <a:r>
              <a:rPr lang="en-US" altLang="en-US" sz="1400" dirty="0"/>
              <a:t>In comparison to other major economies, the government consumption share of GDP has remained relatively stable at around 20 percent of GDP.  Consumption expenditures refers to specific categories of the government budget as in expenditures on national defense, health, and education.  It does not include transfer expenditures by government that are sizeable, as in the case of Social Security spending. Overall, the U.’s. tends to have a smaller share of government spending on consumption goods and services in comparison with other major world economies.  This affirms the U.S. as a major market capitalist state.</a:t>
            </a:r>
          </a:p>
        </p:txBody>
      </p:sp>
      <p:pic>
        <p:nvPicPr>
          <p:cNvPr id="2" name="Content Placeholder 1">
            <a:extLst>
              <a:ext uri="{FF2B5EF4-FFF2-40B4-BE49-F238E27FC236}">
                <a16:creationId xmlns:a16="http://schemas.microsoft.com/office/drawing/2014/main" id="{7545C230-B984-A94F-1097-EE2D03973B81}"/>
              </a:ext>
            </a:extLst>
          </p:cNvPr>
          <p:cNvPicPr>
            <a:picLocks noGrp="1" noChangeAspect="1"/>
          </p:cNvPicPr>
          <p:nvPr>
            <p:ph sz="half" idx="1"/>
          </p:nvPr>
        </p:nvPicPr>
        <p:blipFill>
          <a:blip r:embed="rId2"/>
          <a:stretch>
            <a:fillRect/>
          </a:stretch>
        </p:blipFill>
        <p:spPr>
          <a:xfrm>
            <a:off x="1600200" y="981941"/>
            <a:ext cx="6248400" cy="41234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3A061485-659B-2E1E-BD8D-54FD8E899C9B}"/>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43FE03D6-E4D9-1032-66B3-75131C5399A4}"/>
              </a:ext>
            </a:extLst>
          </p:cNvPr>
          <p:cNvSpPr>
            <a:spLocks noGrp="1" noChangeArrowheads="1"/>
          </p:cNvSpPr>
          <p:nvPr>
            <p:ph type="title"/>
          </p:nvPr>
        </p:nvSpPr>
        <p:spPr>
          <a:xfrm>
            <a:off x="1186573" y="228600"/>
            <a:ext cx="7162800" cy="457200"/>
          </a:xfrm>
          <a:solidFill>
            <a:schemeClr val="bg1"/>
          </a:solidFill>
          <a:ln w="22225">
            <a:solidFill>
              <a:schemeClr val="tx1"/>
            </a:solidFill>
            <a:miter lim="800000"/>
            <a:headEnd/>
            <a:tailEnd/>
          </a:ln>
        </p:spPr>
        <p:txBody>
          <a:bodyPr/>
          <a:lstStyle/>
          <a:p>
            <a:r>
              <a:rPr lang="en-US" altLang="en-US" sz="3200" dirty="0"/>
              <a:t>Government Spending to GDP Ratio</a:t>
            </a:r>
          </a:p>
        </p:txBody>
      </p:sp>
      <p:sp>
        <p:nvSpPr>
          <p:cNvPr id="4099" name="Rectangle 3">
            <a:extLst>
              <a:ext uri="{FF2B5EF4-FFF2-40B4-BE49-F238E27FC236}">
                <a16:creationId xmlns:a16="http://schemas.microsoft.com/office/drawing/2014/main" id="{71895EF4-68C5-64E2-C29D-0632F18962A7}"/>
              </a:ext>
            </a:extLst>
          </p:cNvPr>
          <p:cNvSpPr>
            <a:spLocks noGrp="1" noChangeArrowheads="1"/>
          </p:cNvSpPr>
          <p:nvPr>
            <p:ph type="body" sz="half" idx="2"/>
          </p:nvPr>
        </p:nvSpPr>
        <p:spPr>
          <a:xfrm>
            <a:off x="462455" y="4648200"/>
            <a:ext cx="8219090" cy="1981200"/>
          </a:xfrm>
          <a:solidFill>
            <a:schemeClr val="bg1"/>
          </a:solidFill>
          <a:ln w="22225">
            <a:solidFill>
              <a:schemeClr val="tx1"/>
            </a:solidFill>
            <a:miter lim="800000"/>
            <a:headEnd/>
            <a:tailEnd/>
          </a:ln>
        </p:spPr>
        <p:txBody>
          <a:bodyPr/>
          <a:lstStyle/>
          <a:p>
            <a:pPr marL="0" indent="0" algn="just">
              <a:buNone/>
            </a:pPr>
            <a:r>
              <a:rPr lang="en-US" altLang="en-US" sz="1400" dirty="0"/>
              <a:t>A large and growing share of government spending consists of transfer payments, notably Social Security, in addition to unemployment compensation, veterans benefits, and similar categories.  The distinction is that while government consumption as a ratio to GDP reflects actual purchases of goods and services, transfer payments involve a time differential in which past services through employment now generate benefits in retirement.</a:t>
            </a:r>
          </a:p>
          <a:p>
            <a:pPr marL="0" indent="0" algn="just">
              <a:buNone/>
            </a:pPr>
            <a:r>
              <a:rPr lang="en-US" altLang="en-US" sz="1400" dirty="0"/>
              <a:t>Looking at a sample of countries using IMF data, the vast expansion of total government spending arose from the Great Depression in the 1930’s followed by World War II and the rise of welfare state spending in the postwar era.  Given that much of this has resulted in a rising level of public debt and debt service payments, the question is whether such fiscal policies are sustainable. The rise in the U.S. is similar though less in scope than among other economies shown here.</a:t>
            </a:r>
          </a:p>
          <a:p>
            <a:pPr marL="0" indent="0" algn="just">
              <a:buNone/>
            </a:pPr>
            <a:endParaRPr lang="en-US" altLang="en-US" sz="1400" dirty="0"/>
          </a:p>
        </p:txBody>
      </p:sp>
      <p:pic>
        <p:nvPicPr>
          <p:cNvPr id="8" name="Content Placeholder 7">
            <a:extLst>
              <a:ext uri="{FF2B5EF4-FFF2-40B4-BE49-F238E27FC236}">
                <a16:creationId xmlns:a16="http://schemas.microsoft.com/office/drawing/2014/main" id="{F171B2C9-3611-2DDD-36BA-C1F82562737A}"/>
              </a:ext>
            </a:extLst>
          </p:cNvPr>
          <p:cNvPicPr>
            <a:picLocks noGrp="1" noChangeAspect="1"/>
          </p:cNvPicPr>
          <p:nvPr>
            <p:ph sz="half" idx="1"/>
          </p:nvPr>
        </p:nvPicPr>
        <p:blipFill>
          <a:blip r:embed="rId2"/>
          <a:stretch>
            <a:fillRect/>
          </a:stretch>
        </p:blipFill>
        <p:spPr>
          <a:xfrm>
            <a:off x="1186574" y="838200"/>
            <a:ext cx="7162799" cy="3657600"/>
          </a:xfrm>
        </p:spPr>
      </p:pic>
    </p:spTree>
    <p:extLst>
      <p:ext uri="{BB962C8B-B14F-4D97-AF65-F5344CB8AC3E}">
        <p14:creationId xmlns:p14="http://schemas.microsoft.com/office/powerpoint/2010/main" val="399373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87AEEFCA-1221-7FEB-0D0D-3C8EEF822C85}"/>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2043E62-17D4-6499-54B6-A2612076318D}"/>
              </a:ext>
            </a:extLst>
          </p:cNvPr>
          <p:cNvSpPr>
            <a:spLocks noGrp="1" noChangeArrowheads="1"/>
          </p:cNvSpPr>
          <p:nvPr>
            <p:ph type="title"/>
          </p:nvPr>
        </p:nvSpPr>
        <p:spPr>
          <a:xfrm>
            <a:off x="1143000" y="228600"/>
            <a:ext cx="6858000" cy="457200"/>
          </a:xfrm>
          <a:solidFill>
            <a:schemeClr val="bg1"/>
          </a:solidFill>
          <a:ln w="22225">
            <a:solidFill>
              <a:schemeClr val="tx1"/>
            </a:solidFill>
            <a:miter lim="800000"/>
            <a:headEnd/>
            <a:tailEnd/>
          </a:ln>
        </p:spPr>
        <p:txBody>
          <a:bodyPr/>
          <a:lstStyle/>
          <a:p>
            <a:r>
              <a:rPr lang="en-US" altLang="en-US" sz="2800" dirty="0"/>
              <a:t>Ratio of Government Social Spending to GDP</a:t>
            </a:r>
          </a:p>
        </p:txBody>
      </p:sp>
      <p:sp>
        <p:nvSpPr>
          <p:cNvPr id="4099" name="Rectangle 3">
            <a:extLst>
              <a:ext uri="{FF2B5EF4-FFF2-40B4-BE49-F238E27FC236}">
                <a16:creationId xmlns:a16="http://schemas.microsoft.com/office/drawing/2014/main" id="{E17A97A7-7781-2DE3-7420-39F4F99D4AA3}"/>
              </a:ext>
            </a:extLst>
          </p:cNvPr>
          <p:cNvSpPr>
            <a:spLocks noGrp="1" noChangeArrowheads="1"/>
          </p:cNvSpPr>
          <p:nvPr>
            <p:ph type="body" sz="half" idx="2"/>
          </p:nvPr>
        </p:nvSpPr>
        <p:spPr>
          <a:xfrm>
            <a:off x="462455" y="5257800"/>
            <a:ext cx="8219090" cy="1371600"/>
          </a:xfrm>
          <a:solidFill>
            <a:schemeClr val="bg1"/>
          </a:solidFill>
          <a:ln w="22225">
            <a:solidFill>
              <a:schemeClr val="tx1"/>
            </a:solidFill>
            <a:miter lim="800000"/>
            <a:headEnd/>
            <a:tailEnd/>
          </a:ln>
        </p:spPr>
        <p:txBody>
          <a:bodyPr/>
          <a:lstStyle/>
          <a:p>
            <a:pPr marL="0" indent="0" algn="just">
              <a:buNone/>
            </a:pPr>
            <a:r>
              <a:rPr lang="en-US" altLang="en-US" sz="1400" dirty="0"/>
              <a:t>Social spending is at the heart of the welfare state. Where in 1960, key developed economies spent an average of just under ten percent in 1960, by 2021 it had risen to an average of over 20 percent.  This doubling of social spending has been financed in most countries by a mix of taxation and government debt. Taxation, as in the use of payroll taxes on Social Security in the United States, tends to reduce the rate of economic growth, other things equal.  Debt financing defers the immediate effect on debt but is offset as debt service payments claim a growing share of government budgets.   </a:t>
            </a:r>
          </a:p>
        </p:txBody>
      </p:sp>
      <p:graphicFrame>
        <p:nvGraphicFramePr>
          <p:cNvPr id="3" name="Content Placeholder 2">
            <a:extLst>
              <a:ext uri="{FF2B5EF4-FFF2-40B4-BE49-F238E27FC236}">
                <a16:creationId xmlns:a16="http://schemas.microsoft.com/office/drawing/2014/main" id="{07426682-7F39-7F46-A168-B3E4E46A0650}"/>
              </a:ext>
            </a:extLst>
          </p:cNvPr>
          <p:cNvGraphicFramePr>
            <a:graphicFrameLocks noGrp="1"/>
          </p:cNvGraphicFramePr>
          <p:nvPr>
            <p:ph sz="half" idx="1"/>
            <p:extLst>
              <p:ext uri="{D42A27DB-BD31-4B8C-83A1-F6EECF244321}">
                <p14:modId xmlns:p14="http://schemas.microsoft.com/office/powerpoint/2010/main" val="825495792"/>
              </p:ext>
            </p:extLst>
          </p:nvPr>
        </p:nvGraphicFramePr>
        <p:xfrm>
          <a:off x="685800" y="838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549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C29785CC-F877-B814-17B7-CEA338B804C9}"/>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15876FAF-C019-4CB1-98E8-262227B053F5}"/>
              </a:ext>
            </a:extLst>
          </p:cNvPr>
          <p:cNvSpPr>
            <a:spLocks noGrp="1" noChangeArrowheads="1"/>
          </p:cNvSpPr>
          <p:nvPr>
            <p:ph type="title"/>
          </p:nvPr>
        </p:nvSpPr>
        <p:spPr>
          <a:xfrm>
            <a:off x="576974" y="201976"/>
            <a:ext cx="8104571" cy="457200"/>
          </a:xfrm>
          <a:solidFill>
            <a:schemeClr val="bg1"/>
          </a:solidFill>
          <a:ln w="22225">
            <a:solidFill>
              <a:schemeClr val="tx1"/>
            </a:solidFill>
            <a:miter lim="800000"/>
            <a:headEnd/>
            <a:tailEnd/>
          </a:ln>
        </p:spPr>
        <p:txBody>
          <a:bodyPr/>
          <a:lstStyle/>
          <a:p>
            <a:r>
              <a:rPr lang="en-US" altLang="en-US" sz="2800" dirty="0"/>
              <a:t>Historical U.S. Central Government Debt to GDP Ratio</a:t>
            </a:r>
          </a:p>
        </p:txBody>
      </p:sp>
      <p:sp>
        <p:nvSpPr>
          <p:cNvPr id="4099" name="Rectangle 3">
            <a:extLst>
              <a:ext uri="{FF2B5EF4-FFF2-40B4-BE49-F238E27FC236}">
                <a16:creationId xmlns:a16="http://schemas.microsoft.com/office/drawing/2014/main" id="{DDED9DC8-CE19-CDA5-B41F-E9F38591C441}"/>
              </a:ext>
            </a:extLst>
          </p:cNvPr>
          <p:cNvSpPr>
            <a:spLocks noGrp="1" noChangeArrowheads="1"/>
          </p:cNvSpPr>
          <p:nvPr>
            <p:ph type="body" sz="half" idx="2"/>
          </p:nvPr>
        </p:nvSpPr>
        <p:spPr>
          <a:xfrm>
            <a:off x="441434" y="4123050"/>
            <a:ext cx="8219090" cy="2532974"/>
          </a:xfrm>
          <a:solidFill>
            <a:schemeClr val="bg1"/>
          </a:solidFill>
          <a:ln w="22225">
            <a:solidFill>
              <a:schemeClr val="tx1"/>
            </a:solidFill>
            <a:miter lim="800000"/>
            <a:headEnd/>
            <a:tailEnd/>
          </a:ln>
        </p:spPr>
        <p:txBody>
          <a:bodyPr/>
          <a:lstStyle/>
          <a:p>
            <a:pPr marL="0" indent="0" algn="just">
              <a:buNone/>
            </a:pPr>
            <a:r>
              <a:rPr lang="en-US" altLang="en-US" sz="1400" dirty="0"/>
              <a:t>When a government budget deficit arises from an excess of spending over revenues, there are three choices to consider.  One is to reduce spending to bring the budget into balance.  Another is to raise taxes to the same end.  Since taxes tend to generate the highest level of opposition, spending reductions come in as a second.  However, even reductions in government spending may also generation opposition, leaving government borrowing as the third option. As long as the government can sell bills and bonds debt instruments at competitive interest rates, things may operate with relatively little immediate opposition. However, as governments experience unprecedented borrowing, rising debt levels may bring the government close to bankruptcy.  How to avoid this possibility asks what are the factors that determine the demand for government debt.</a:t>
            </a:r>
          </a:p>
          <a:p>
            <a:pPr marL="0" indent="0" algn="just">
              <a:buNone/>
            </a:pPr>
            <a:r>
              <a:rPr lang="en-US" altLang="en-US" sz="1400" dirty="0"/>
              <a:t>Over the long term, the U.S. has had an average of -3.33 percent central government debt to GDP ratio.  As illustrated in the above chart, the actual ratio has reached beyond 15 percent, as in the case of the Great Depression of the 1930’s and in the early 2020’s in response to the COVID pandemic.  </a:t>
            </a:r>
          </a:p>
        </p:txBody>
      </p:sp>
      <p:pic>
        <p:nvPicPr>
          <p:cNvPr id="4" name="Content Placeholder 3">
            <a:extLst>
              <a:ext uri="{FF2B5EF4-FFF2-40B4-BE49-F238E27FC236}">
                <a16:creationId xmlns:a16="http://schemas.microsoft.com/office/drawing/2014/main" id="{0C7B3A93-A210-403A-236A-1A29F00D5C39}"/>
              </a:ext>
            </a:extLst>
          </p:cNvPr>
          <p:cNvPicPr>
            <a:picLocks noGrp="1" noChangeAspect="1"/>
          </p:cNvPicPr>
          <p:nvPr>
            <p:ph sz="half" idx="1"/>
          </p:nvPr>
        </p:nvPicPr>
        <p:blipFill>
          <a:blip r:embed="rId2"/>
          <a:stretch>
            <a:fillRect/>
          </a:stretch>
        </p:blipFill>
        <p:spPr>
          <a:xfrm>
            <a:off x="1143000" y="707147"/>
            <a:ext cx="6248400" cy="3367932"/>
          </a:xfrm>
        </p:spPr>
      </p:pic>
    </p:spTree>
    <p:extLst>
      <p:ext uri="{BB962C8B-B14F-4D97-AF65-F5344CB8AC3E}">
        <p14:creationId xmlns:p14="http://schemas.microsoft.com/office/powerpoint/2010/main" val="349095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B42BC162-0C92-D386-5100-7F495B63F6A9}"/>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0F39D9C4-2C94-BE50-A49B-7C7856CF4509}"/>
              </a:ext>
            </a:extLst>
          </p:cNvPr>
          <p:cNvSpPr>
            <a:spLocks noGrp="1" noChangeArrowheads="1"/>
          </p:cNvSpPr>
          <p:nvPr>
            <p:ph type="title"/>
          </p:nvPr>
        </p:nvSpPr>
        <p:spPr>
          <a:xfrm>
            <a:off x="838200" y="220717"/>
            <a:ext cx="7179300" cy="419100"/>
          </a:xfrm>
          <a:solidFill>
            <a:schemeClr val="bg1"/>
          </a:solidFill>
          <a:ln w="22225">
            <a:solidFill>
              <a:schemeClr val="tx1"/>
            </a:solidFill>
            <a:miter lim="800000"/>
            <a:headEnd/>
            <a:tailEnd/>
          </a:ln>
        </p:spPr>
        <p:txBody>
          <a:bodyPr/>
          <a:lstStyle/>
          <a:p>
            <a:r>
              <a:rPr lang="en-US" altLang="en-US" sz="2800" dirty="0"/>
              <a:t>International Government Debt to GDP Ratios</a:t>
            </a:r>
          </a:p>
        </p:txBody>
      </p:sp>
      <p:sp>
        <p:nvSpPr>
          <p:cNvPr id="4099" name="Rectangle 3">
            <a:extLst>
              <a:ext uri="{FF2B5EF4-FFF2-40B4-BE49-F238E27FC236}">
                <a16:creationId xmlns:a16="http://schemas.microsoft.com/office/drawing/2014/main" id="{4585E250-601B-9696-BB25-B3E591C9165D}"/>
              </a:ext>
            </a:extLst>
          </p:cNvPr>
          <p:cNvSpPr>
            <a:spLocks noGrp="1" noChangeArrowheads="1"/>
          </p:cNvSpPr>
          <p:nvPr>
            <p:ph type="body" sz="half" idx="2"/>
          </p:nvPr>
        </p:nvSpPr>
        <p:spPr>
          <a:xfrm>
            <a:off x="381000" y="4953000"/>
            <a:ext cx="8219090" cy="1447800"/>
          </a:xfrm>
          <a:solidFill>
            <a:schemeClr val="bg1"/>
          </a:solidFill>
          <a:ln w="22225">
            <a:solidFill>
              <a:schemeClr val="tx1"/>
            </a:solidFill>
            <a:miter lim="800000"/>
            <a:headEnd/>
            <a:tailEnd/>
          </a:ln>
        </p:spPr>
        <p:txBody>
          <a:bodyPr/>
          <a:lstStyle/>
          <a:p>
            <a:pPr marL="0" indent="0" algn="just">
              <a:buNone/>
            </a:pPr>
            <a:r>
              <a:rPr lang="en-US" altLang="en-US" sz="1400" dirty="0"/>
              <a:t>Looking at international comparisons, the United States is not the relatively most indebted government.  Interestingly, Japan has a higher government debt to GDP ratio, and the ratio of the Japanese debt ratio of over 200 percent is roughly twice that of the United States, and Japan has not faced significant adverse consequences. Many smaller countries have had critical financial crises when government debt ratios were well less than 100 percent.  How is it, then, that countries such as the United States and Japan endure such high debt ratios without experiencing a major international financial crisis? </a:t>
            </a:r>
          </a:p>
        </p:txBody>
      </p:sp>
      <p:pic>
        <p:nvPicPr>
          <p:cNvPr id="3" name="Content Placeholder 2">
            <a:extLst>
              <a:ext uri="{FF2B5EF4-FFF2-40B4-BE49-F238E27FC236}">
                <a16:creationId xmlns:a16="http://schemas.microsoft.com/office/drawing/2014/main" id="{984F4F8B-D0B8-4180-9F73-BEF072E0B5E1}"/>
              </a:ext>
            </a:extLst>
          </p:cNvPr>
          <p:cNvPicPr>
            <a:picLocks noGrp="1" noChangeAspect="1"/>
          </p:cNvPicPr>
          <p:nvPr>
            <p:ph sz="half" idx="1"/>
          </p:nvPr>
        </p:nvPicPr>
        <p:blipFill>
          <a:blip r:embed="rId2"/>
          <a:stretch>
            <a:fillRect/>
          </a:stretch>
        </p:blipFill>
        <p:spPr>
          <a:xfrm>
            <a:off x="838200" y="762000"/>
            <a:ext cx="7197421" cy="4038600"/>
          </a:xfrm>
          <a:prstGeom prst="rect">
            <a:avLst/>
          </a:prstGeom>
        </p:spPr>
      </p:pic>
    </p:spTree>
    <p:extLst>
      <p:ext uri="{BB962C8B-B14F-4D97-AF65-F5344CB8AC3E}">
        <p14:creationId xmlns:p14="http://schemas.microsoft.com/office/powerpoint/2010/main" val="196266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CE605229-53B7-B82D-D40F-78959DEE3822}"/>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D10B4544-19CB-F374-44E9-D31A49469200}"/>
              </a:ext>
            </a:extLst>
          </p:cNvPr>
          <p:cNvSpPr>
            <a:spLocks noGrp="1" noChangeArrowheads="1"/>
          </p:cNvSpPr>
          <p:nvPr>
            <p:ph type="title"/>
          </p:nvPr>
        </p:nvSpPr>
        <p:spPr>
          <a:xfrm>
            <a:off x="1219200" y="228600"/>
            <a:ext cx="7162800" cy="457200"/>
          </a:xfrm>
          <a:solidFill>
            <a:schemeClr val="bg1"/>
          </a:solidFill>
          <a:ln w="22225">
            <a:solidFill>
              <a:schemeClr val="tx1"/>
            </a:solidFill>
            <a:miter lim="800000"/>
            <a:headEnd/>
            <a:tailEnd/>
          </a:ln>
        </p:spPr>
        <p:txBody>
          <a:bodyPr/>
          <a:lstStyle/>
          <a:p>
            <a:r>
              <a:rPr lang="en-US" altLang="en-US" sz="3200" dirty="0"/>
              <a:t>Government Debt and Currency Reserves</a:t>
            </a:r>
          </a:p>
        </p:txBody>
      </p:sp>
      <p:sp>
        <p:nvSpPr>
          <p:cNvPr id="4099" name="Rectangle 3">
            <a:extLst>
              <a:ext uri="{FF2B5EF4-FFF2-40B4-BE49-F238E27FC236}">
                <a16:creationId xmlns:a16="http://schemas.microsoft.com/office/drawing/2014/main" id="{6E690FC5-D5E7-B7B0-5C89-788C00BB3528}"/>
              </a:ext>
            </a:extLst>
          </p:cNvPr>
          <p:cNvSpPr>
            <a:spLocks noGrp="1" noChangeArrowheads="1"/>
          </p:cNvSpPr>
          <p:nvPr>
            <p:ph type="body" sz="half" idx="2"/>
          </p:nvPr>
        </p:nvSpPr>
        <p:spPr>
          <a:xfrm>
            <a:off x="462455" y="4291807"/>
            <a:ext cx="8219090" cy="2337593"/>
          </a:xfrm>
          <a:solidFill>
            <a:schemeClr val="bg1"/>
          </a:solidFill>
          <a:ln w="22225">
            <a:solidFill>
              <a:schemeClr val="tx1"/>
            </a:solidFill>
            <a:miter lim="800000"/>
            <a:headEnd/>
            <a:tailEnd/>
          </a:ln>
        </p:spPr>
        <p:txBody>
          <a:bodyPr/>
          <a:lstStyle/>
          <a:p>
            <a:pPr marL="0" indent="0" algn="just">
              <a:buNone/>
            </a:pPr>
            <a:r>
              <a:rPr lang="en-US" altLang="en-US" sz="1400" dirty="0"/>
              <a:t>One factor that enables the United States to endure chronic budget deficits is the role of the dollar as a reserve country in the global economy.  From the late nineteenth century until the Great Depression of the 1930’s, the British pound sterling served as the dominant currency, a reflection of its historical colonial rule . After the First World War, and then the Second, Great Britain could no longer afford the costs of a colonial empire.  As colonial possessions gave way to political independence, and as the United States economy ended up with a surplus of both gold and related assets, the dollar replaced the British pound.  There was no formal declaration of the dollar as a world reserve currency – only confidence that trade would be facilitated through use of the dollar in international transactions and that the dollar would not experience inflation at rates in excess of the alternative currencies such as the German deutsche mark, the Japanese yen and later, the euro from its introduction in 1993 and in 1999 began to circulate in digital, paper, and coin form.  </a:t>
            </a:r>
          </a:p>
        </p:txBody>
      </p:sp>
      <p:pic>
        <p:nvPicPr>
          <p:cNvPr id="3" name="Content Placeholder 2">
            <a:extLst>
              <a:ext uri="{FF2B5EF4-FFF2-40B4-BE49-F238E27FC236}">
                <a16:creationId xmlns:a16="http://schemas.microsoft.com/office/drawing/2014/main" id="{1FA16425-C32E-E44B-92D2-3F4F02256581}"/>
              </a:ext>
            </a:extLst>
          </p:cNvPr>
          <p:cNvPicPr>
            <a:picLocks noGrp="1" noChangeAspect="1"/>
          </p:cNvPicPr>
          <p:nvPr>
            <p:ph sz="half" idx="1"/>
          </p:nvPr>
        </p:nvPicPr>
        <p:blipFill>
          <a:blip r:embed="rId2"/>
          <a:stretch>
            <a:fillRect/>
          </a:stretch>
        </p:blipFill>
        <p:spPr>
          <a:xfrm>
            <a:off x="1828800" y="838200"/>
            <a:ext cx="5943600" cy="3301207"/>
          </a:xfrm>
          <a:prstGeom prst="rect">
            <a:avLst/>
          </a:prstGeom>
        </p:spPr>
      </p:pic>
    </p:spTree>
    <p:extLst>
      <p:ext uri="{BB962C8B-B14F-4D97-AF65-F5344CB8AC3E}">
        <p14:creationId xmlns:p14="http://schemas.microsoft.com/office/powerpoint/2010/main" val="126596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CCED9C1F-7468-C5B0-EFA8-053138BC4C53}"/>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16031C8F-3B57-AC21-95FD-41E19BAE50BB}"/>
              </a:ext>
            </a:extLst>
          </p:cNvPr>
          <p:cNvSpPr>
            <a:spLocks noGrp="1" noChangeArrowheads="1"/>
          </p:cNvSpPr>
          <p:nvPr>
            <p:ph type="title"/>
          </p:nvPr>
        </p:nvSpPr>
        <p:spPr>
          <a:xfrm>
            <a:off x="2438400" y="228600"/>
            <a:ext cx="4267200" cy="457200"/>
          </a:xfrm>
          <a:solidFill>
            <a:schemeClr val="bg1"/>
          </a:solidFill>
          <a:ln w="22225">
            <a:solidFill>
              <a:schemeClr val="tx1"/>
            </a:solidFill>
            <a:miter lim="800000"/>
            <a:headEnd/>
            <a:tailEnd/>
          </a:ln>
        </p:spPr>
        <p:txBody>
          <a:bodyPr/>
          <a:lstStyle/>
          <a:p>
            <a:r>
              <a:rPr lang="en-US" altLang="en-US" sz="3200" dirty="0"/>
              <a:t>Inflation in Perspective</a:t>
            </a:r>
          </a:p>
        </p:txBody>
      </p:sp>
      <p:sp>
        <p:nvSpPr>
          <p:cNvPr id="4099" name="Rectangle 3">
            <a:extLst>
              <a:ext uri="{FF2B5EF4-FFF2-40B4-BE49-F238E27FC236}">
                <a16:creationId xmlns:a16="http://schemas.microsoft.com/office/drawing/2014/main" id="{8C8B3817-A586-031A-E554-9E693E8D46B7}"/>
              </a:ext>
            </a:extLst>
          </p:cNvPr>
          <p:cNvSpPr>
            <a:spLocks noGrp="1" noChangeArrowheads="1"/>
          </p:cNvSpPr>
          <p:nvPr>
            <p:ph type="body" sz="half" idx="2"/>
          </p:nvPr>
        </p:nvSpPr>
        <p:spPr>
          <a:xfrm>
            <a:off x="462455" y="4114801"/>
            <a:ext cx="8219090" cy="2514600"/>
          </a:xfrm>
          <a:solidFill>
            <a:schemeClr val="bg1"/>
          </a:solidFill>
          <a:ln w="22225">
            <a:solidFill>
              <a:schemeClr val="tx1"/>
            </a:solidFill>
            <a:miter lim="800000"/>
            <a:headEnd/>
            <a:tailEnd/>
          </a:ln>
        </p:spPr>
        <p:txBody>
          <a:bodyPr/>
          <a:lstStyle/>
          <a:p>
            <a:pPr marL="0" indent="0" algn="just">
              <a:buNone/>
            </a:pPr>
            <a:r>
              <a:rPr lang="en-US" altLang="en-US" sz="1400" dirty="0"/>
              <a:t>Inflation arises when there is too much money chasing too few goods, as the cliché goes. The history of most countries is replete with examples of inflation and how inflation has generated political upheaval.  Long ago, French jurist Jean </a:t>
            </a:r>
            <a:r>
              <a:rPr lang="en-US" altLang="en-US" sz="1400" dirty="0" err="1"/>
              <a:t>Bodin</a:t>
            </a:r>
            <a:r>
              <a:rPr lang="en-US" altLang="en-US" sz="1400" dirty="0"/>
              <a:t> (1530-1596) formulated the first quantity theory of money, MV=PQ (where M=the money supply, V=the velocity of circulation, Q=the quantity of goods and services produced, and P=the price level), in observing the vast inflation in sixteenth century Spain as the colonial conquests in Central and Latin America brought vast quantities of gold and silver for which no corresponding increase in production of Spain’s goods and services took place.  Although the sixteenth century Spanish inflation did not result in the collapse of the Spanish monarchy, other events showed how it could do so.  One of the most notable was the collapse of the Weimar Republic in the 1920’s.  Faced with an unsustainable burden of reparations arising from the 1919 Treaty of Versailles, the German government simply allowed the printing of money, resulting in the hyperinflation of 1923 and the rise of Adolf Hitler and the Nazi regime in the 1930’s.  </a:t>
            </a:r>
          </a:p>
        </p:txBody>
      </p:sp>
      <p:pic>
        <p:nvPicPr>
          <p:cNvPr id="4" name="Content Placeholder 3">
            <a:extLst>
              <a:ext uri="{FF2B5EF4-FFF2-40B4-BE49-F238E27FC236}">
                <a16:creationId xmlns:a16="http://schemas.microsoft.com/office/drawing/2014/main" id="{4AE0FF73-79A2-327D-0BBD-FA19F2FC584A}"/>
              </a:ext>
            </a:extLst>
          </p:cNvPr>
          <p:cNvPicPr>
            <a:picLocks noGrp="1" noChangeAspect="1"/>
          </p:cNvPicPr>
          <p:nvPr>
            <p:ph sz="half" idx="1"/>
          </p:nvPr>
        </p:nvPicPr>
        <p:blipFill>
          <a:blip r:embed="rId2"/>
          <a:stretch>
            <a:fillRect/>
          </a:stretch>
        </p:blipFill>
        <p:spPr>
          <a:xfrm>
            <a:off x="2127191" y="806824"/>
            <a:ext cx="4889617" cy="3121071"/>
          </a:xfrm>
          <a:prstGeom prst="rect">
            <a:avLst/>
          </a:prstGeom>
        </p:spPr>
      </p:pic>
    </p:spTree>
    <p:extLst>
      <p:ext uri="{BB962C8B-B14F-4D97-AF65-F5344CB8AC3E}">
        <p14:creationId xmlns:p14="http://schemas.microsoft.com/office/powerpoint/2010/main" val="397863349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3018</TotalTime>
  <Words>2268</Words>
  <Application>Microsoft Macintosh PowerPoint</Application>
  <PresentationFormat>On-screen Show (4:3)</PresentationFormat>
  <Paragraphs>38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Helv</vt:lpstr>
      <vt:lpstr>Times</vt:lpstr>
      <vt:lpstr>Blank Presentation</vt:lpstr>
      <vt:lpstr>On The Size of Government</vt:lpstr>
      <vt:lpstr>Government Size Indicators</vt:lpstr>
      <vt:lpstr>Government Consumption Share of GDP</vt:lpstr>
      <vt:lpstr>Government Spending to GDP Ratio</vt:lpstr>
      <vt:lpstr>Ratio of Government Social Spending to GDP</vt:lpstr>
      <vt:lpstr>Historical U.S. Central Government Debt to GDP Ratio</vt:lpstr>
      <vt:lpstr>International Government Debt to GDP Ratios</vt:lpstr>
      <vt:lpstr>Government Debt and Currency Reserves</vt:lpstr>
      <vt:lpstr>Inflation in Perspective</vt:lpstr>
      <vt:lpstr>Measuring Inflation</vt:lpstr>
      <vt:lpstr>Measuring Unemployment</vt:lpstr>
      <vt:lpstr>The Misery Index, Economic Growth, and Inequality</vt:lpstr>
      <vt:lpstr>Measuring Inequality and Social Welfare</vt:lpstr>
      <vt:lpstr>An Index of Social Welfare</vt:lpstr>
    </vt:vector>
  </TitlesOfParts>
  <Company>School of Business / Montclair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Comparative Advantage</dc:title>
  <dc:creator>Trial User</dc:creator>
  <cp:lastModifiedBy>Phillip LeBel</cp:lastModifiedBy>
  <cp:revision>29</cp:revision>
  <dcterms:created xsi:type="dcterms:W3CDTF">2006-09-11T00:33:49Z</dcterms:created>
  <dcterms:modified xsi:type="dcterms:W3CDTF">2025-11-19T20:17:05Z</dcterms:modified>
</cp:coreProperties>
</file>