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6" r:id="rId3"/>
    <p:sldId id="267" r:id="rId4"/>
    <p:sldId id="268" r:id="rId5"/>
    <p:sldId id="269" r:id="rId6"/>
    <p:sldId id="272" r:id="rId7"/>
    <p:sldId id="270" r:id="rId8"/>
    <p:sldId id="259" r:id="rId9"/>
    <p:sldId id="262" r:id="rId10"/>
    <p:sldId id="271"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0"/>
    <p:restoredTop sz="91361"/>
  </p:normalViewPr>
  <p:slideViewPr>
    <p:cSldViewPr snapToGrid="0">
      <p:cViewPr varScale="1">
        <p:scale>
          <a:sx n="116" d="100"/>
          <a:sy n="116" d="100"/>
        </p:scale>
        <p:origin x="2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PhillipLeBel/Desktop/PPP%20PerCapitaGD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hillipLeBel/Desktop/Session%201/ManufacturingShareOfGD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hillipLeBel/Desktop/TradeShareOfGD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Users/PhillipLeBel/Desktop/Session%201/GrowthAndTra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chemeClr val="accent1"/>
                </a:solidFill>
              </a:rPr>
              <a:t>PPP Per Capita GDP, in U.S.</a:t>
            </a:r>
            <a:r>
              <a:rPr lang="en-US" sz="1600" b="1" baseline="0">
                <a:solidFill>
                  <a:schemeClr val="accent1"/>
                </a:solidFill>
              </a:rPr>
              <a:t> Constant 2021 Dollar</a:t>
            </a:r>
            <a:r>
              <a:rPr lang="en-US" sz="1600" b="1" baseline="0"/>
              <a:t>s</a:t>
            </a:r>
            <a:r>
              <a:rPr lang="en-US" sz="1600" b="1"/>
              <a:t> </a:t>
            </a:r>
          </a:p>
        </c:rich>
      </c:tx>
      <c:layout>
        <c:manualLayout>
          <c:xMode val="edge"/>
          <c:yMode val="edge"/>
          <c:x val="0.27507661344703455"/>
          <c:y val="3.4322296669438063E-2"/>
        </c:manualLayout>
      </c:layout>
      <c:overlay val="0"/>
      <c:spPr>
        <a:noFill/>
        <a:ln w="31750">
          <a:solidFill>
            <a:schemeClr val="accent2"/>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482978230662343E-2"/>
          <c:y val="0.13238807160682339"/>
          <c:w val="0.88181113941639644"/>
          <c:h val="0.58612177825597889"/>
        </c:manualLayout>
      </c:layout>
      <c:lineChart>
        <c:grouping val="standard"/>
        <c:varyColors val="0"/>
        <c:ser>
          <c:idx val="0"/>
          <c:order val="0"/>
          <c:tx>
            <c:strRef>
              <c:f>Data!$A$2</c:f>
              <c:strCache>
                <c:ptCount val="1"/>
                <c:pt idx="0">
                  <c:v>United States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name>United States Trend</c:name>
            <c:spPr>
              <a:ln w="25400" cap="rnd">
                <a:solidFill>
                  <a:schemeClr val="tx1"/>
                </a:solidFill>
                <a:prstDash val="solid"/>
              </a:ln>
              <a:effectLst/>
            </c:spPr>
            <c:trendlineType val="poly"/>
            <c:order val="2"/>
            <c:dispRSqr val="1"/>
            <c:dispEq val="1"/>
            <c:trendlineLbl>
              <c:layout>
                <c:manualLayout>
                  <c:x val="-0.432773645389188"/>
                  <c:y val="8.9963239131191069E-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000" b="1" baseline="0"/>
                      <a:t>U.S. Trend</a:t>
                    </a:r>
                  </a:p>
                  <a:p>
                    <a:pPr>
                      <a:defRPr/>
                    </a:pPr>
                    <a:r>
                      <a:rPr lang="en-US" sz="1000" b="1" baseline="0"/>
                      <a:t>y = -1.8897x</a:t>
                    </a:r>
                    <a:r>
                      <a:rPr lang="en-US" sz="1000" b="1" baseline="30000"/>
                      <a:t>2</a:t>
                    </a:r>
                    <a:r>
                      <a:rPr lang="en-US" sz="1000" b="1" baseline="0"/>
                      <a:t> + 924.93x + 42901</a:t>
                    </a:r>
                    <a:br>
                      <a:rPr lang="en-US" sz="1000" b="1" baseline="0"/>
                    </a:br>
                    <a:r>
                      <a:rPr lang="en-US" sz="1000" b="1" baseline="0"/>
                      <a:t>R² = 0.968</a:t>
                    </a:r>
                    <a:endParaRPr lang="en-US" sz="1000" b="1"/>
                  </a:p>
                </c:rich>
              </c:tx>
              <c:numFmt formatCode="General" sourceLinked="0"/>
              <c:spPr>
                <a:solidFill>
                  <a:schemeClr val="bg2"/>
                </a:solidFill>
                <a:ln w="28575">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Data!$B$1:$AU$1</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Data!$B$2:$AU$2</c:f>
              <c:numCache>
                <c:formatCode>"$"#,##0</c:formatCode>
                <c:ptCount val="46"/>
                <c:pt idx="0">
                  <c:v>44378.524026033112</c:v>
                </c:pt>
                <c:pt idx="1">
                  <c:v>43742.026120051916</c:v>
                </c:pt>
                <c:pt idx="2">
                  <c:v>44659.15146218369</c:v>
                </c:pt>
                <c:pt idx="3">
                  <c:v>45286.935509055278</c:v>
                </c:pt>
                <c:pt idx="4">
                  <c:v>46537.35714606331</c:v>
                </c:pt>
                <c:pt idx="5">
                  <c:v>47220.957959573119</c:v>
                </c:pt>
                <c:pt idx="6">
                  <c:v>48435.70010336204</c:v>
                </c:pt>
                <c:pt idx="7">
                  <c:v>49984.269650061731</c:v>
                </c:pt>
                <c:pt idx="8">
                  <c:v>51619.869836146012</c:v>
                </c:pt>
                <c:pt idx="9">
                  <c:v>53474.04542982256</c:v>
                </c:pt>
                <c:pt idx="10">
                  <c:v>55038.622497369637</c:v>
                </c:pt>
                <c:pt idx="11">
                  <c:v>55017.304976567102</c:v>
                </c:pt>
                <c:pt idx="12">
                  <c:v>55436.116980035637</c:v>
                </c:pt>
                <c:pt idx="13">
                  <c:v>56498.20783122885</c:v>
                </c:pt>
                <c:pt idx="14">
                  <c:v>58131.633684336513</c:v>
                </c:pt>
                <c:pt idx="15">
                  <c:v>59604.753636355344</c:v>
                </c:pt>
                <c:pt idx="16">
                  <c:v>60676.565568931175</c:v>
                </c:pt>
                <c:pt idx="17">
                  <c:v>61306.596939242976</c:v>
                </c:pt>
                <c:pt idx="18">
                  <c:v>60798.433839720463</c:v>
                </c:pt>
                <c:pt idx="19">
                  <c:v>58714.973689554157</c:v>
                </c:pt>
                <c:pt idx="20">
                  <c:v>59789.412907760918</c:v>
                </c:pt>
                <c:pt idx="21">
                  <c:v>60245.484398906781</c:v>
                </c:pt>
                <c:pt idx="22">
                  <c:v>61134.53060799143</c:v>
                </c:pt>
                <c:pt idx="23">
                  <c:v>61958.723440878333</c:v>
                </c:pt>
                <c:pt idx="24">
                  <c:v>63018.803393441449</c:v>
                </c:pt>
                <c:pt idx="25">
                  <c:v>64359.472589875782</c:v>
                </c:pt>
                <c:pt idx="26">
                  <c:v>65017.654962724882</c:v>
                </c:pt>
                <c:pt idx="27">
                  <c:v>66155.555568545693</c:v>
                </c:pt>
                <c:pt idx="28">
                  <c:v>67719.765640249519</c:v>
                </c:pt>
                <c:pt idx="29">
                  <c:v>69112.602687066581</c:v>
                </c:pt>
                <c:pt idx="30">
                  <c:v>67342.070928391186</c:v>
                </c:pt>
                <c:pt idx="31">
                  <c:v>71307.401727721808</c:v>
                </c:pt>
                <c:pt idx="32">
                  <c:v>72679.257539615719</c:v>
                </c:pt>
                <c:pt idx="33">
                  <c:v>74158.71641666902</c:v>
                </c:pt>
                <c:pt idx="34">
                  <c:v>75491.608434890266</c:v>
                </c:pt>
              </c:numCache>
            </c:numRef>
          </c:val>
          <c:smooth val="0"/>
          <c:extLst>
            <c:ext xmlns:c16="http://schemas.microsoft.com/office/drawing/2014/chart" uri="{C3380CC4-5D6E-409C-BE32-E72D297353CC}">
              <c16:uniqueId val="{00000001-B74B-7E41-BA4F-321CE5AB6145}"/>
            </c:ext>
          </c:extLst>
        </c:ser>
        <c:ser>
          <c:idx val="1"/>
          <c:order val="1"/>
          <c:tx>
            <c:strRef>
              <c:f>Data!$A$3</c:f>
              <c:strCache>
                <c:ptCount val="1"/>
                <c:pt idx="0">
                  <c:v>Canada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Data!$B$1:$AU$1</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Data!$B$3:$AU$3</c:f>
              <c:numCache>
                <c:formatCode>"$"#,##0</c:formatCode>
                <c:ptCount val="46"/>
                <c:pt idx="0">
                  <c:v>40475.112391425908</c:v>
                </c:pt>
                <c:pt idx="1">
                  <c:v>39139.312285229171</c:v>
                </c:pt>
                <c:pt idx="2">
                  <c:v>39023.182197815026</c:v>
                </c:pt>
                <c:pt idx="3">
                  <c:v>39622.479061750855</c:v>
                </c:pt>
                <c:pt idx="4">
                  <c:v>40952.135932529665</c:v>
                </c:pt>
                <c:pt idx="5">
                  <c:v>41617.723323877908</c:v>
                </c:pt>
                <c:pt idx="6">
                  <c:v>41880.552098942768</c:v>
                </c:pt>
                <c:pt idx="7">
                  <c:v>43241.240706188662</c:v>
                </c:pt>
                <c:pt idx="8">
                  <c:v>44553.282730369698</c:v>
                </c:pt>
                <c:pt idx="9">
                  <c:v>46464.545784155933</c:v>
                </c:pt>
                <c:pt idx="10">
                  <c:v>48399.305538935936</c:v>
                </c:pt>
                <c:pt idx="11">
                  <c:v>48774.167553413827</c:v>
                </c:pt>
                <c:pt idx="12">
                  <c:v>49695.006690986738</c:v>
                </c:pt>
                <c:pt idx="13">
                  <c:v>50139.786234700732</c:v>
                </c:pt>
                <c:pt idx="14">
                  <c:v>51210.679611873529</c:v>
                </c:pt>
                <c:pt idx="15">
                  <c:v>52356.557803853379</c:v>
                </c:pt>
                <c:pt idx="16">
                  <c:v>53195.781842154975</c:v>
                </c:pt>
                <c:pt idx="17">
                  <c:v>53761.862029811251</c:v>
                </c:pt>
                <c:pt idx="18">
                  <c:v>53711.679206497472</c:v>
                </c:pt>
                <c:pt idx="19">
                  <c:v>51552.422383789519</c:v>
                </c:pt>
                <c:pt idx="20">
                  <c:v>52558.440814216774</c:v>
                </c:pt>
                <c:pt idx="21">
                  <c:v>53681.129670056922</c:v>
                </c:pt>
                <c:pt idx="22">
                  <c:v>54034.803475198831</c:v>
                </c:pt>
                <c:pt idx="23">
                  <c:v>54712.178423981022</c:v>
                </c:pt>
                <c:pt idx="24">
                  <c:v>55723.483540415924</c:v>
                </c:pt>
                <c:pt idx="25">
                  <c:v>55660.867527261435</c:v>
                </c:pt>
                <c:pt idx="26">
                  <c:v>55606.154919194742</c:v>
                </c:pt>
                <c:pt idx="27">
                  <c:v>56612.328536744833</c:v>
                </c:pt>
                <c:pt idx="28">
                  <c:v>57337.490909999105</c:v>
                </c:pt>
                <c:pt idx="29">
                  <c:v>57583.845798092021</c:v>
                </c:pt>
                <c:pt idx="30">
                  <c:v>54092.87903177963</c:v>
                </c:pt>
                <c:pt idx="31">
                  <c:v>56995.117678135117</c:v>
                </c:pt>
                <c:pt idx="32">
                  <c:v>58321.061183462363</c:v>
                </c:pt>
                <c:pt idx="33">
                  <c:v>57517.443158743175</c:v>
                </c:pt>
                <c:pt idx="34">
                  <c:v>56691.907010050287</c:v>
                </c:pt>
              </c:numCache>
            </c:numRef>
          </c:val>
          <c:smooth val="0"/>
          <c:extLst>
            <c:ext xmlns:c16="http://schemas.microsoft.com/office/drawing/2014/chart" uri="{C3380CC4-5D6E-409C-BE32-E72D297353CC}">
              <c16:uniqueId val="{00000002-B74B-7E41-BA4F-321CE5AB6145}"/>
            </c:ext>
          </c:extLst>
        </c:ser>
        <c:ser>
          <c:idx val="2"/>
          <c:order val="2"/>
          <c:tx>
            <c:strRef>
              <c:f>Data!$A$4</c:f>
              <c:strCache>
                <c:ptCount val="1"/>
                <c:pt idx="0">
                  <c:v>Mexico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Data!$B$1:$AU$1</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Data!$B$4:$AU$4</c:f>
              <c:numCache>
                <c:formatCode>"$"#,##0</c:formatCode>
                <c:ptCount val="46"/>
                <c:pt idx="0">
                  <c:v>17169.592583959282</c:v>
                </c:pt>
                <c:pt idx="1">
                  <c:v>17511.731309188686</c:v>
                </c:pt>
                <c:pt idx="2">
                  <c:v>17796.405964192643</c:v>
                </c:pt>
                <c:pt idx="3">
                  <c:v>17970.587184854812</c:v>
                </c:pt>
                <c:pt idx="4">
                  <c:v>18422.819927459015</c:v>
                </c:pt>
                <c:pt idx="5">
                  <c:v>17028.121500280071</c:v>
                </c:pt>
                <c:pt idx="6">
                  <c:v>17775.872786821197</c:v>
                </c:pt>
                <c:pt idx="7">
                  <c:v>18737.642644224459</c:v>
                </c:pt>
                <c:pt idx="8">
                  <c:v>19573.065453829742</c:v>
                </c:pt>
                <c:pt idx="9">
                  <c:v>19793.285284000303</c:v>
                </c:pt>
                <c:pt idx="10">
                  <c:v>20470.493764507104</c:v>
                </c:pt>
                <c:pt idx="11">
                  <c:v>20078.218390768223</c:v>
                </c:pt>
                <c:pt idx="12">
                  <c:v>19744.793365237645</c:v>
                </c:pt>
                <c:pt idx="13">
                  <c:v>19701.463387553213</c:v>
                </c:pt>
                <c:pt idx="14">
                  <c:v>20127.224287928551</c:v>
                </c:pt>
                <c:pt idx="15">
                  <c:v>20277.255282814793</c:v>
                </c:pt>
                <c:pt idx="16">
                  <c:v>20965.825606237478</c:v>
                </c:pt>
                <c:pt idx="17">
                  <c:v>21102.268831351888</c:v>
                </c:pt>
                <c:pt idx="18">
                  <c:v>20992.560263766311</c:v>
                </c:pt>
                <c:pt idx="19">
                  <c:v>19385.543722906754</c:v>
                </c:pt>
                <c:pt idx="20">
                  <c:v>20058.385484872426</c:v>
                </c:pt>
                <c:pt idx="21">
                  <c:v>20457.600166354714</c:v>
                </c:pt>
                <c:pt idx="22">
                  <c:v>20898.935718448905</c:v>
                </c:pt>
                <c:pt idx="23">
                  <c:v>20805.348038208376</c:v>
                </c:pt>
                <c:pt idx="24">
                  <c:v>21069.766161016949</c:v>
                </c:pt>
                <c:pt idx="25">
                  <c:v>21408.928320972846</c:v>
                </c:pt>
                <c:pt idx="26">
                  <c:v>21578.263355295636</c:v>
                </c:pt>
                <c:pt idx="27">
                  <c:v>21777.52251292067</c:v>
                </c:pt>
                <c:pt idx="28">
                  <c:v>21997.773014811704</c:v>
                </c:pt>
                <c:pt idx="29">
                  <c:v>21704.185947490332</c:v>
                </c:pt>
                <c:pt idx="30">
                  <c:v>19728.48178399981</c:v>
                </c:pt>
                <c:pt idx="31">
                  <c:v>20782.587742533131</c:v>
                </c:pt>
                <c:pt idx="32">
                  <c:v>21392.111457377676</c:v>
                </c:pt>
                <c:pt idx="33">
                  <c:v>21905.177327147332</c:v>
                </c:pt>
                <c:pt idx="34">
                  <c:v>22033.274449661916</c:v>
                </c:pt>
              </c:numCache>
            </c:numRef>
          </c:val>
          <c:smooth val="0"/>
          <c:extLst>
            <c:ext xmlns:c16="http://schemas.microsoft.com/office/drawing/2014/chart" uri="{C3380CC4-5D6E-409C-BE32-E72D297353CC}">
              <c16:uniqueId val="{00000003-B74B-7E41-BA4F-321CE5AB6145}"/>
            </c:ext>
          </c:extLst>
        </c:ser>
        <c:ser>
          <c:idx val="3"/>
          <c:order val="3"/>
          <c:tx>
            <c:strRef>
              <c:f>Data!$A$5</c:f>
              <c:strCache>
                <c:ptCount val="1"/>
                <c:pt idx="0">
                  <c:v>Japan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Data!$B$1:$AU$1</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Data!$B$5:$AU$5</c:f>
              <c:numCache>
                <c:formatCode>"$"#,##0</c:formatCode>
                <c:ptCount val="46"/>
                <c:pt idx="0">
                  <c:v>35272.418982872718</c:v>
                </c:pt>
                <c:pt idx="1">
                  <c:v>36372.034751718609</c:v>
                </c:pt>
                <c:pt idx="2">
                  <c:v>36563.622639369642</c:v>
                </c:pt>
                <c:pt idx="3">
                  <c:v>36277.923183883686</c:v>
                </c:pt>
                <c:pt idx="4">
                  <c:v>36568.712390734145</c:v>
                </c:pt>
                <c:pt idx="5">
                  <c:v>37442.894612551921</c:v>
                </c:pt>
                <c:pt idx="6">
                  <c:v>38528.791438519038</c:v>
                </c:pt>
                <c:pt idx="7">
                  <c:v>38814.253547812405</c:v>
                </c:pt>
                <c:pt idx="8">
                  <c:v>38217.19559209529</c:v>
                </c:pt>
                <c:pt idx="9">
                  <c:v>38020.094002068843</c:v>
                </c:pt>
                <c:pt idx="10">
                  <c:v>39005.913630504445</c:v>
                </c:pt>
                <c:pt idx="11">
                  <c:v>39062.281735523495</c:v>
                </c:pt>
                <c:pt idx="12">
                  <c:v>38987.91027075379</c:v>
                </c:pt>
                <c:pt idx="13">
                  <c:v>39501.806782418957</c:v>
                </c:pt>
                <c:pt idx="14">
                  <c:v>40351.776374395042</c:v>
                </c:pt>
                <c:pt idx="15">
                  <c:v>41075.824358084887</c:v>
                </c:pt>
                <c:pt idx="16">
                  <c:v>41613.148382142739</c:v>
                </c:pt>
                <c:pt idx="17">
                  <c:v>42182.175863662385</c:v>
                </c:pt>
                <c:pt idx="18">
                  <c:v>41645.572207897494</c:v>
                </c:pt>
                <c:pt idx="19">
                  <c:v>39279.498871012023</c:v>
                </c:pt>
                <c:pt idx="20">
                  <c:v>40881.797242318462</c:v>
                </c:pt>
                <c:pt idx="21">
                  <c:v>40967.343140083212</c:v>
                </c:pt>
                <c:pt idx="22">
                  <c:v>41596.923803879632</c:v>
                </c:pt>
                <c:pt idx="23">
                  <c:v>42492.243956049781</c:v>
                </c:pt>
                <c:pt idx="24">
                  <c:v>42674.697630132068</c:v>
                </c:pt>
                <c:pt idx="25">
                  <c:v>43386.710073951283</c:v>
                </c:pt>
                <c:pt idx="26">
                  <c:v>43736.130507661212</c:v>
                </c:pt>
                <c:pt idx="27">
                  <c:v>44505.279260368436</c:v>
                </c:pt>
                <c:pt idx="28">
                  <c:v>44848.489942179753</c:v>
                </c:pt>
                <c:pt idx="29">
                  <c:v>44730.91028449584</c:v>
                </c:pt>
                <c:pt idx="30">
                  <c:v>42992.479636532764</c:v>
                </c:pt>
                <c:pt idx="31">
                  <c:v>44355.3487163354</c:v>
                </c:pt>
                <c:pt idx="32">
                  <c:v>44972.343836220061</c:v>
                </c:pt>
                <c:pt idx="33">
                  <c:v>45858.659513143873</c:v>
                </c:pt>
                <c:pt idx="34">
                  <c:v>46097.429977301195</c:v>
                </c:pt>
              </c:numCache>
            </c:numRef>
          </c:val>
          <c:smooth val="0"/>
          <c:extLst>
            <c:ext xmlns:c16="http://schemas.microsoft.com/office/drawing/2014/chart" uri="{C3380CC4-5D6E-409C-BE32-E72D297353CC}">
              <c16:uniqueId val="{00000004-B74B-7E41-BA4F-321CE5AB6145}"/>
            </c:ext>
          </c:extLst>
        </c:ser>
        <c:ser>
          <c:idx val="4"/>
          <c:order val="4"/>
          <c:tx>
            <c:strRef>
              <c:f>Data!$A$6</c:f>
              <c:strCache>
                <c:ptCount val="1"/>
                <c:pt idx="0">
                  <c:v>China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Data!$B$1:$AU$1</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Data!$B$6:$AU$6</c:f>
              <c:numCache>
                <c:formatCode>"$"#,##0</c:formatCode>
                <c:ptCount val="46"/>
                <c:pt idx="0">
                  <c:v>1666.9277409057504</c:v>
                </c:pt>
                <c:pt idx="1">
                  <c:v>1798.2761052865317</c:v>
                </c:pt>
                <c:pt idx="2">
                  <c:v>2030.3863699933213</c:v>
                </c:pt>
                <c:pt idx="3">
                  <c:v>2286.7597444418225</c:v>
                </c:pt>
                <c:pt idx="4">
                  <c:v>2556.6405721809674</c:v>
                </c:pt>
                <c:pt idx="5">
                  <c:v>2808.0340308961067</c:v>
                </c:pt>
                <c:pt idx="6">
                  <c:v>3055.9697791974536</c:v>
                </c:pt>
                <c:pt idx="7">
                  <c:v>3305.7906108213051</c:v>
                </c:pt>
                <c:pt idx="8">
                  <c:v>3533.5658702150618</c:v>
                </c:pt>
                <c:pt idx="9">
                  <c:v>3774.1376636264094</c:v>
                </c:pt>
                <c:pt idx="10">
                  <c:v>4066.0362701985905</c:v>
                </c:pt>
                <c:pt idx="11">
                  <c:v>4372.1570557993409</c:v>
                </c:pt>
                <c:pt idx="12">
                  <c:v>4744.3985507979442</c:v>
                </c:pt>
                <c:pt idx="13">
                  <c:v>5192.0060460858713</c:v>
                </c:pt>
                <c:pt idx="14">
                  <c:v>5684.1687305098139</c:v>
                </c:pt>
                <c:pt idx="15">
                  <c:v>6298.323184745158</c:v>
                </c:pt>
                <c:pt idx="16">
                  <c:v>7057.0999333164609</c:v>
                </c:pt>
                <c:pt idx="17">
                  <c:v>8013.7156830224749</c:v>
                </c:pt>
                <c:pt idx="18">
                  <c:v>8743.744912321883</c:v>
                </c:pt>
                <c:pt idx="19">
                  <c:v>9518.4321473720393</c:v>
                </c:pt>
                <c:pt idx="20">
                  <c:v>10476.312363045101</c:v>
                </c:pt>
                <c:pt idx="21">
                  <c:v>11405.017284561725</c:v>
                </c:pt>
                <c:pt idx="22">
                  <c:v>12217.8543175465</c:v>
                </c:pt>
                <c:pt idx="23">
                  <c:v>13080.82881626676</c:v>
                </c:pt>
                <c:pt idx="24">
                  <c:v>13968.581485523959</c:v>
                </c:pt>
                <c:pt idx="25">
                  <c:v>14856.780760446145</c:v>
                </c:pt>
                <c:pt idx="26">
                  <c:v>15772.764759869562</c:v>
                </c:pt>
                <c:pt idx="27">
                  <c:v>16757.973631866189</c:v>
                </c:pt>
                <c:pt idx="28">
                  <c:v>17806.790234972468</c:v>
                </c:pt>
                <c:pt idx="29">
                  <c:v>18820.513103364625</c:v>
                </c:pt>
                <c:pt idx="30">
                  <c:v>19215.154170346534</c:v>
                </c:pt>
                <c:pt idx="31">
                  <c:v>20843.297834737652</c:v>
                </c:pt>
                <c:pt idx="32">
                  <c:v>21499.382283442668</c:v>
                </c:pt>
                <c:pt idx="33">
                  <c:v>22687.075872394249</c:v>
                </c:pt>
                <c:pt idx="34">
                  <c:v>23845.619721725907</c:v>
                </c:pt>
              </c:numCache>
            </c:numRef>
          </c:val>
          <c:smooth val="0"/>
          <c:extLst>
            <c:ext xmlns:c16="http://schemas.microsoft.com/office/drawing/2014/chart" uri="{C3380CC4-5D6E-409C-BE32-E72D297353CC}">
              <c16:uniqueId val="{00000005-B74B-7E41-BA4F-321CE5AB6145}"/>
            </c:ext>
          </c:extLst>
        </c:ser>
        <c:ser>
          <c:idx val="5"/>
          <c:order val="5"/>
          <c:tx>
            <c:strRef>
              <c:f>Data!$A$7</c:f>
              <c:strCache>
                <c:ptCount val="1"/>
                <c:pt idx="0">
                  <c:v>Russian Federation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Data!$B$1:$AU$1</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Data!$B$7:$AU$7</c:f>
              <c:numCache>
                <c:formatCode>"$"#,##0</c:formatCode>
                <c:ptCount val="46"/>
                <c:pt idx="0">
                  <c:v>29643.595703125</c:v>
                </c:pt>
                <c:pt idx="1">
                  <c:v>28066.921875</c:v>
                </c:pt>
                <c:pt idx="2">
                  <c:v>23965.244140625</c:v>
                </c:pt>
                <c:pt idx="3">
                  <c:v>21899.517578125</c:v>
                </c:pt>
                <c:pt idx="4">
                  <c:v>19153.36328125</c:v>
                </c:pt>
                <c:pt idx="5">
                  <c:v>18363.712890625</c:v>
                </c:pt>
                <c:pt idx="6">
                  <c:v>17699.869140625</c:v>
                </c:pt>
                <c:pt idx="7">
                  <c:v>17977.3515625</c:v>
                </c:pt>
                <c:pt idx="8">
                  <c:v>17052.755859375</c:v>
                </c:pt>
                <c:pt idx="9">
                  <c:v>18200.3203125</c:v>
                </c:pt>
                <c:pt idx="10">
                  <c:v>20104.75</c:v>
                </c:pt>
                <c:pt idx="11">
                  <c:v>21219.904296875</c:v>
                </c:pt>
                <c:pt idx="12">
                  <c:v>22319.677734375</c:v>
                </c:pt>
                <c:pt idx="13">
                  <c:v>24057.927734375</c:v>
                </c:pt>
                <c:pt idx="14">
                  <c:v>25894.146484375</c:v>
                </c:pt>
                <c:pt idx="15">
                  <c:v>27656.658203125</c:v>
                </c:pt>
                <c:pt idx="16">
                  <c:v>30022.671875</c:v>
                </c:pt>
                <c:pt idx="17">
                  <c:v>32630.369140625</c:v>
                </c:pt>
                <c:pt idx="18">
                  <c:v>34342.2265625</c:v>
                </c:pt>
                <c:pt idx="19">
                  <c:v>31654.00390625</c:v>
                </c:pt>
                <c:pt idx="20">
                  <c:v>33063.5859375</c:v>
                </c:pt>
                <c:pt idx="21">
                  <c:v>34444.64453125</c:v>
                </c:pt>
                <c:pt idx="22">
                  <c:v>35740.69921875</c:v>
                </c:pt>
                <c:pt idx="23">
                  <c:v>36260.06640625</c:v>
                </c:pt>
                <c:pt idx="24">
                  <c:v>35853.24609375</c:v>
                </c:pt>
                <c:pt idx="25">
                  <c:v>35037.15234375</c:v>
                </c:pt>
                <c:pt idx="26">
                  <c:v>35005.44921875</c:v>
                </c:pt>
                <c:pt idx="27">
                  <c:v>35570.390625</c:v>
                </c:pt>
                <c:pt idx="28">
                  <c:v>36536.6953125</c:v>
                </c:pt>
                <c:pt idx="29">
                  <c:v>37319.3203125</c:v>
                </c:pt>
                <c:pt idx="30">
                  <c:v>36376.3359375</c:v>
                </c:pt>
                <c:pt idx="31">
                  <c:v>38638.4296875</c:v>
                </c:pt>
                <c:pt idx="32">
                  <c:v>38214.49609375</c:v>
                </c:pt>
                <c:pt idx="33">
                  <c:v>39887.33984375</c:v>
                </c:pt>
                <c:pt idx="34">
                  <c:v>41704.7109375</c:v>
                </c:pt>
              </c:numCache>
            </c:numRef>
          </c:val>
          <c:smooth val="0"/>
          <c:extLst>
            <c:ext xmlns:c16="http://schemas.microsoft.com/office/drawing/2014/chart" uri="{C3380CC4-5D6E-409C-BE32-E72D297353CC}">
              <c16:uniqueId val="{00000006-B74B-7E41-BA4F-321CE5AB6145}"/>
            </c:ext>
          </c:extLst>
        </c:ser>
        <c:ser>
          <c:idx val="6"/>
          <c:order val="6"/>
          <c:tx>
            <c:strRef>
              <c:f>Data!$A$8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Data!$B$1:$AU$1</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Data!$B$8:$AU$8</c:f>
              <c:numCache>
                <c:formatCode>"$"#,##0</c:formatCode>
                <c:ptCount val="46"/>
                <c:pt idx="0">
                  <c:v>2203.1470386796827</c:v>
                </c:pt>
                <c:pt idx="1">
                  <c:v>2178.6859145400967</c:v>
                </c:pt>
                <c:pt idx="2">
                  <c:v>2249.6979038927375</c:v>
                </c:pt>
                <c:pt idx="3">
                  <c:v>2307.6071418110837</c:v>
                </c:pt>
                <c:pt idx="4">
                  <c:v>2411.4627368908314</c:v>
                </c:pt>
                <c:pt idx="5">
                  <c:v>2542.4221113334524</c:v>
                </c:pt>
                <c:pt idx="6">
                  <c:v>2680.2788843708222</c:v>
                </c:pt>
                <c:pt idx="7">
                  <c:v>2734.5208913367246</c:v>
                </c:pt>
                <c:pt idx="8">
                  <c:v>2847.9623498866299</c:v>
                </c:pt>
                <c:pt idx="9">
                  <c:v>3041.4825855605686</c:v>
                </c:pt>
                <c:pt idx="10">
                  <c:v>3099.5028215765997</c:v>
                </c:pt>
                <c:pt idx="11">
                  <c:v>3188.810240206361</c:v>
                </c:pt>
                <c:pt idx="12">
                  <c:v>3250.6956554491749</c:v>
                </c:pt>
                <c:pt idx="13">
                  <c:v>3445.925923523952</c:v>
                </c:pt>
                <c:pt idx="14">
                  <c:v>3656.1262065209785</c:v>
                </c:pt>
                <c:pt idx="15">
                  <c:v>3881.9661798272996</c:v>
                </c:pt>
                <c:pt idx="16">
                  <c:v>4129.778370092391</c:v>
                </c:pt>
                <c:pt idx="17">
                  <c:v>4379.696043611505</c:v>
                </c:pt>
                <c:pt idx="18">
                  <c:v>4450.3902291923832</c:v>
                </c:pt>
                <c:pt idx="19">
                  <c:v>4731.3616046389634</c:v>
                </c:pt>
                <c:pt idx="20">
                  <c:v>5059.2827108397987</c:v>
                </c:pt>
                <c:pt idx="21">
                  <c:v>5249.5492569402568</c:v>
                </c:pt>
                <c:pt idx="22">
                  <c:v>5460.4376857005163</c:v>
                </c:pt>
                <c:pt idx="23">
                  <c:v>5732.2418909087555</c:v>
                </c:pt>
                <c:pt idx="24">
                  <c:v>6079.843935236946</c:v>
                </c:pt>
                <c:pt idx="25">
                  <c:v>6488.1460291078702</c:v>
                </c:pt>
                <c:pt idx="26">
                  <c:v>6940.6258885752204</c:v>
                </c:pt>
                <c:pt idx="27">
                  <c:v>7326.6069367985874</c:v>
                </c:pt>
                <c:pt idx="28">
                  <c:v>7714.3397472453144</c:v>
                </c:pt>
                <c:pt idx="29">
                  <c:v>7930.0911303899047</c:v>
                </c:pt>
                <c:pt idx="30">
                  <c:v>7399.530680790408</c:v>
                </c:pt>
                <c:pt idx="31">
                  <c:v>8050.0185745266408</c:v>
                </c:pt>
                <c:pt idx="32">
                  <c:v>8594.391904998789</c:v>
                </c:pt>
                <c:pt idx="33">
                  <c:v>9301.7560322573463</c:v>
                </c:pt>
                <c:pt idx="34">
                  <c:v>9817.0708209704844</c:v>
                </c:pt>
              </c:numCache>
            </c:numRef>
          </c:val>
          <c:smooth val="0"/>
          <c:extLst>
            <c:ext xmlns:c16="http://schemas.microsoft.com/office/drawing/2014/chart" uri="{C3380CC4-5D6E-409C-BE32-E72D297353CC}">
              <c16:uniqueId val="{00000007-B74B-7E41-BA4F-321CE5AB6145}"/>
            </c:ext>
          </c:extLst>
        </c:ser>
        <c:ser>
          <c:idx val="7"/>
          <c:order val="7"/>
          <c:tx>
            <c:strRef>
              <c:f>Data!$A$9</c:f>
              <c:strCache>
                <c:ptCount val="1"/>
                <c:pt idx="0">
                  <c:v>European Union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Data!$B$1:$AU$1</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Data!$B$9:$AU$9</c:f>
              <c:numCache>
                <c:formatCode>"$"#,##0</c:formatCode>
                <c:ptCount val="46"/>
                <c:pt idx="0">
                  <c:v>33427.460758499343</c:v>
                </c:pt>
                <c:pt idx="1">
                  <c:v>33588.838447947368</c:v>
                </c:pt>
                <c:pt idx="2">
                  <c:v>33687.786534836276</c:v>
                </c:pt>
                <c:pt idx="3">
                  <c:v>33386.183130862162</c:v>
                </c:pt>
                <c:pt idx="4">
                  <c:v>34203.750358555815</c:v>
                </c:pt>
                <c:pt idx="5">
                  <c:v>35119.058676010558</c:v>
                </c:pt>
                <c:pt idx="6">
                  <c:v>35779.29716970845</c:v>
                </c:pt>
                <c:pt idx="7">
                  <c:v>36643.378644483775</c:v>
                </c:pt>
                <c:pt idx="8">
                  <c:v>37667.112038203297</c:v>
                </c:pt>
                <c:pt idx="9">
                  <c:v>38693.933616655966</c:v>
                </c:pt>
                <c:pt idx="10">
                  <c:v>40167.521122701168</c:v>
                </c:pt>
                <c:pt idx="11">
                  <c:v>41016.266821310965</c:v>
                </c:pt>
                <c:pt idx="12">
                  <c:v>41430.721254260417</c:v>
                </c:pt>
                <c:pt idx="13">
                  <c:v>41736.932972701507</c:v>
                </c:pt>
                <c:pt idx="14">
                  <c:v>42733.646693934061</c:v>
                </c:pt>
                <c:pt idx="15">
                  <c:v>43484.32030236307</c:v>
                </c:pt>
                <c:pt idx="16">
                  <c:v>44953.578534693632</c:v>
                </c:pt>
                <c:pt idx="17">
                  <c:v>46281.89995263936</c:v>
                </c:pt>
                <c:pt idx="18">
                  <c:v>46530.347402985957</c:v>
                </c:pt>
                <c:pt idx="19">
                  <c:v>44438.940724820714</c:v>
                </c:pt>
                <c:pt idx="20">
                  <c:v>45260.983660660328</c:v>
                </c:pt>
                <c:pt idx="21">
                  <c:v>46216.70730577936</c:v>
                </c:pt>
                <c:pt idx="22">
                  <c:v>45800.731096582276</c:v>
                </c:pt>
                <c:pt idx="23">
                  <c:v>45735.575512338517</c:v>
                </c:pt>
                <c:pt idx="24">
                  <c:v>46465.254998089833</c:v>
                </c:pt>
                <c:pt idx="25">
                  <c:v>47500.312769359269</c:v>
                </c:pt>
                <c:pt idx="26">
                  <c:v>48356.829354884358</c:v>
                </c:pt>
                <c:pt idx="27">
                  <c:v>49714.811816046276</c:v>
                </c:pt>
                <c:pt idx="28">
                  <c:v>50726.781084451475</c:v>
                </c:pt>
                <c:pt idx="29">
                  <c:v>51683.607148380543</c:v>
                </c:pt>
                <c:pt idx="30">
                  <c:v>48792.254587935196</c:v>
                </c:pt>
                <c:pt idx="31">
                  <c:v>51978.644631066818</c:v>
                </c:pt>
                <c:pt idx="32">
                  <c:v>53686.721592547459</c:v>
                </c:pt>
                <c:pt idx="33">
                  <c:v>53779.636945855898</c:v>
                </c:pt>
                <c:pt idx="34">
                  <c:v>54291.149560779399</c:v>
                </c:pt>
              </c:numCache>
            </c:numRef>
          </c:val>
          <c:smooth val="0"/>
          <c:extLst>
            <c:ext xmlns:c16="http://schemas.microsoft.com/office/drawing/2014/chart" uri="{C3380CC4-5D6E-409C-BE32-E72D297353CC}">
              <c16:uniqueId val="{00000008-B74B-7E41-BA4F-321CE5AB6145}"/>
            </c:ext>
          </c:extLst>
        </c:ser>
        <c:ser>
          <c:idx val="8"/>
          <c:order val="8"/>
          <c:tx>
            <c:strRef>
              <c:f>Data!$A$10</c:f>
              <c:strCache>
                <c:ptCount val="1"/>
                <c:pt idx="0">
                  <c:v>France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Data!$B$1:$AU$1</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Data!$B$10:$AU$10</c:f>
              <c:numCache>
                <c:formatCode>"$"#,##0</c:formatCode>
                <c:ptCount val="46"/>
                <c:pt idx="0">
                  <c:v>38655.885684291374</c:v>
                </c:pt>
                <c:pt idx="1">
                  <c:v>38937.952251374947</c:v>
                </c:pt>
                <c:pt idx="2">
                  <c:v>39331.904192071757</c:v>
                </c:pt>
                <c:pt idx="3">
                  <c:v>39020.614158428441</c:v>
                </c:pt>
                <c:pt idx="4">
                  <c:v>39801.388897981742</c:v>
                </c:pt>
                <c:pt idx="5">
                  <c:v>40570.716956055658</c:v>
                </c:pt>
                <c:pt idx="6">
                  <c:v>40990.739514812456</c:v>
                </c:pt>
                <c:pt idx="7">
                  <c:v>41876.933026515842</c:v>
                </c:pt>
                <c:pt idx="8">
                  <c:v>43162.542385693843</c:v>
                </c:pt>
                <c:pt idx="9">
                  <c:v>44400.135788919135</c:v>
                </c:pt>
                <c:pt idx="10">
                  <c:v>45922.478936370098</c:v>
                </c:pt>
                <c:pt idx="11">
                  <c:v>46454.870692736455</c:v>
                </c:pt>
                <c:pt idx="12">
                  <c:v>46610.782071721384</c:v>
                </c:pt>
                <c:pt idx="13">
                  <c:v>46730.975806378956</c:v>
                </c:pt>
                <c:pt idx="14">
                  <c:v>47720.441335110292</c:v>
                </c:pt>
                <c:pt idx="15">
                  <c:v>48257.465093797124</c:v>
                </c:pt>
                <c:pt idx="16">
                  <c:v>49223.247197007971</c:v>
                </c:pt>
                <c:pt idx="17">
                  <c:v>50157.783747763395</c:v>
                </c:pt>
                <c:pt idx="18">
                  <c:v>50068.296914137944</c:v>
                </c:pt>
                <c:pt idx="19">
                  <c:v>48404.965782636347</c:v>
                </c:pt>
                <c:pt idx="20">
                  <c:v>49130.422942344019</c:v>
                </c:pt>
                <c:pt idx="21">
                  <c:v>50085.682977910918</c:v>
                </c:pt>
                <c:pt idx="22">
                  <c:v>49935.626908161736</c:v>
                </c:pt>
                <c:pt idx="23">
                  <c:v>50066.530432478292</c:v>
                </c:pt>
                <c:pt idx="24">
                  <c:v>50326.567863089047</c:v>
                </c:pt>
                <c:pt idx="25">
                  <c:v>50682.895358633301</c:v>
                </c:pt>
                <c:pt idx="26">
                  <c:v>50984.075297831965</c:v>
                </c:pt>
                <c:pt idx="27">
                  <c:v>51895.566298583777</c:v>
                </c:pt>
                <c:pt idx="28">
                  <c:v>52560.953624384063</c:v>
                </c:pt>
                <c:pt idx="29">
                  <c:v>53448.55488499433</c:v>
                </c:pt>
                <c:pt idx="30">
                  <c:v>49311.333409639032</c:v>
                </c:pt>
                <c:pt idx="31">
                  <c:v>52517.335490585516</c:v>
                </c:pt>
                <c:pt idx="32">
                  <c:v>53691.617487076779</c:v>
                </c:pt>
                <c:pt idx="33">
                  <c:v>54017.874172559066</c:v>
                </c:pt>
                <c:pt idx="34">
                  <c:v>54464.981669575413</c:v>
                </c:pt>
              </c:numCache>
            </c:numRef>
          </c:val>
          <c:smooth val="0"/>
          <c:extLst>
            <c:ext xmlns:c16="http://schemas.microsoft.com/office/drawing/2014/chart" uri="{C3380CC4-5D6E-409C-BE32-E72D297353CC}">
              <c16:uniqueId val="{00000009-B74B-7E41-BA4F-321CE5AB6145}"/>
            </c:ext>
          </c:extLst>
        </c:ser>
        <c:ser>
          <c:idx val="9"/>
          <c:order val="9"/>
          <c:tx>
            <c:strRef>
              <c:f>Data!$A$11</c:f>
              <c:strCache>
                <c:ptCount val="1"/>
                <c:pt idx="0">
                  <c:v>Germany</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Data!$B$1:$AU$1</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Data!$B$11:$AU$11</c:f>
              <c:numCache>
                <c:formatCode>"$"#,##0</c:formatCode>
                <c:ptCount val="46"/>
                <c:pt idx="0">
                  <c:v>42373.529479964192</c:v>
                </c:pt>
                <c:pt idx="1">
                  <c:v>44214.752574678074</c:v>
                </c:pt>
                <c:pt idx="2">
                  <c:v>44763.662765545203</c:v>
                </c:pt>
                <c:pt idx="3">
                  <c:v>44037.523918578459</c:v>
                </c:pt>
                <c:pt idx="4">
                  <c:v>45024.992672395885</c:v>
                </c:pt>
                <c:pt idx="5">
                  <c:v>45568.676145687525</c:v>
                </c:pt>
                <c:pt idx="6">
                  <c:v>45908.663420823905</c:v>
                </c:pt>
                <c:pt idx="7">
                  <c:v>46691.81890040022</c:v>
                </c:pt>
                <c:pt idx="8">
                  <c:v>47663.336269938765</c:v>
                </c:pt>
                <c:pt idx="9">
                  <c:v>48647.167897379091</c:v>
                </c:pt>
                <c:pt idx="10">
                  <c:v>49979.133172595182</c:v>
                </c:pt>
                <c:pt idx="11">
                  <c:v>50711.680471179483</c:v>
                </c:pt>
                <c:pt idx="12">
                  <c:v>50510.905952693749</c:v>
                </c:pt>
                <c:pt idx="13">
                  <c:v>50215.425393035817</c:v>
                </c:pt>
                <c:pt idx="14">
                  <c:v>50810.14310304122</c:v>
                </c:pt>
                <c:pt idx="15">
                  <c:v>51289.28004266871</c:v>
                </c:pt>
                <c:pt idx="16">
                  <c:v>53326.976936094812</c:v>
                </c:pt>
                <c:pt idx="17">
                  <c:v>54941.601752723371</c:v>
                </c:pt>
                <c:pt idx="18">
                  <c:v>55547.31074769728</c:v>
                </c:pt>
                <c:pt idx="19">
                  <c:v>52600.232516924167</c:v>
                </c:pt>
                <c:pt idx="20">
                  <c:v>54865.430526776086</c:v>
                </c:pt>
                <c:pt idx="21">
                  <c:v>57992.366744764695</c:v>
                </c:pt>
                <c:pt idx="22">
                  <c:v>58158.137970018812</c:v>
                </c:pt>
                <c:pt idx="23">
                  <c:v>58223.649530274699</c:v>
                </c:pt>
                <c:pt idx="24">
                  <c:v>59239.340101756141</c:v>
                </c:pt>
                <c:pt idx="25">
                  <c:v>59699.338122301393</c:v>
                </c:pt>
                <c:pt idx="26">
                  <c:v>60578.28706980373</c:v>
                </c:pt>
                <c:pt idx="27">
                  <c:v>61991.49730834183</c:v>
                </c:pt>
                <c:pt idx="28">
                  <c:v>62495.49894531459</c:v>
                </c:pt>
                <c:pt idx="29">
                  <c:v>62970.716091327915</c:v>
                </c:pt>
                <c:pt idx="30">
                  <c:v>60342.66270373913</c:v>
                </c:pt>
                <c:pt idx="31">
                  <c:v>62530.765319923936</c:v>
                </c:pt>
                <c:pt idx="32">
                  <c:v>62931.968409582565</c:v>
                </c:pt>
                <c:pt idx="33">
                  <c:v>62686.540849593686</c:v>
                </c:pt>
                <c:pt idx="34">
                  <c:v>62829.796003119445</c:v>
                </c:pt>
              </c:numCache>
            </c:numRef>
          </c:val>
          <c:smooth val="0"/>
          <c:extLst>
            <c:ext xmlns:c16="http://schemas.microsoft.com/office/drawing/2014/chart" uri="{C3380CC4-5D6E-409C-BE32-E72D297353CC}">
              <c16:uniqueId val="{0000000A-B74B-7E41-BA4F-321CE5AB6145}"/>
            </c:ext>
          </c:extLst>
        </c:ser>
        <c:ser>
          <c:idx val="10"/>
          <c:order val="10"/>
          <c:tx>
            <c:strRef>
              <c:f>Data!$A$12</c:f>
              <c:strCache>
                <c:ptCount val="1"/>
                <c:pt idx="0">
                  <c:v>Sweden</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f>Data!$B$1:$AU$1</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Data!$B$12:$AU$12</c:f>
              <c:numCache>
                <c:formatCode>"$"#,##0</c:formatCode>
                <c:ptCount val="46"/>
                <c:pt idx="0">
                  <c:v>40205.394065671477</c:v>
                </c:pt>
                <c:pt idx="1">
                  <c:v>39474.654924565526</c:v>
                </c:pt>
                <c:pt idx="2">
                  <c:v>38789.126086233053</c:v>
                </c:pt>
                <c:pt idx="3">
                  <c:v>37767.88269729427</c:v>
                </c:pt>
                <c:pt idx="4">
                  <c:v>39006.303172430671</c:v>
                </c:pt>
                <c:pt idx="5">
                  <c:v>40390.830604583614</c:v>
                </c:pt>
                <c:pt idx="6">
                  <c:v>41014.097377276259</c:v>
                </c:pt>
                <c:pt idx="7">
                  <c:v>42246.928157214301</c:v>
                </c:pt>
                <c:pt idx="8">
                  <c:v>44016.175605740362</c:v>
                </c:pt>
                <c:pt idx="9">
                  <c:v>45829.59993290445</c:v>
                </c:pt>
                <c:pt idx="10">
                  <c:v>47875.084466224755</c:v>
                </c:pt>
                <c:pt idx="11">
                  <c:v>48396.448013198409</c:v>
                </c:pt>
                <c:pt idx="12">
                  <c:v>49337.933966375378</c:v>
                </c:pt>
                <c:pt idx="13">
                  <c:v>50079.264412651515</c:v>
                </c:pt>
                <c:pt idx="14">
                  <c:v>51967.552182986619</c:v>
                </c:pt>
                <c:pt idx="15">
                  <c:v>53205.878671163096</c:v>
                </c:pt>
                <c:pt idx="16">
                  <c:v>55381.395684103351</c:v>
                </c:pt>
                <c:pt idx="17">
                  <c:v>56745.038257996173</c:v>
                </c:pt>
                <c:pt idx="18">
                  <c:v>55784.931345308731</c:v>
                </c:pt>
                <c:pt idx="19">
                  <c:v>52957.884741978662</c:v>
                </c:pt>
                <c:pt idx="20">
                  <c:v>55527.939809914475</c:v>
                </c:pt>
                <c:pt idx="21">
                  <c:v>56853.837160722709</c:v>
                </c:pt>
                <c:pt idx="22">
                  <c:v>56200.902256560199</c:v>
                </c:pt>
                <c:pt idx="23">
                  <c:v>56360.708420043593</c:v>
                </c:pt>
                <c:pt idx="24">
                  <c:v>57085.38535626253</c:v>
                </c:pt>
                <c:pt idx="25">
                  <c:v>58975.977889508991</c:v>
                </c:pt>
                <c:pt idx="26">
                  <c:v>59608.087455551104</c:v>
                </c:pt>
                <c:pt idx="27">
                  <c:v>59883.667764927821</c:v>
                </c:pt>
                <c:pt idx="28">
                  <c:v>60318.460717919021</c:v>
                </c:pt>
                <c:pt idx="29">
                  <c:v>61232.484852731963</c:v>
                </c:pt>
                <c:pt idx="30">
                  <c:v>59572.474759697623</c:v>
                </c:pt>
                <c:pt idx="31">
                  <c:v>62731.700616293034</c:v>
                </c:pt>
                <c:pt idx="32">
                  <c:v>63215.436304985124</c:v>
                </c:pt>
                <c:pt idx="33">
                  <c:v>62845.483226780787</c:v>
                </c:pt>
                <c:pt idx="34">
                  <c:v>63258.907992400193</c:v>
                </c:pt>
              </c:numCache>
            </c:numRef>
          </c:val>
          <c:smooth val="0"/>
          <c:extLst>
            <c:ext xmlns:c16="http://schemas.microsoft.com/office/drawing/2014/chart" uri="{C3380CC4-5D6E-409C-BE32-E72D297353CC}">
              <c16:uniqueId val="{0000000B-B74B-7E41-BA4F-321CE5AB6145}"/>
            </c:ext>
          </c:extLst>
        </c:ser>
        <c:ser>
          <c:idx val="11"/>
          <c:order val="11"/>
          <c:tx>
            <c:strRef>
              <c:f>Data!$A$13</c:f>
              <c:strCache>
                <c:ptCount val="1"/>
                <c:pt idx="0">
                  <c:v>United Kingdom</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Data!$B$1:$AU$1</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Data!$B$13:$AU$13</c:f>
              <c:numCache>
                <c:formatCode>"$"#,##0</c:formatCode>
                <c:ptCount val="46"/>
                <c:pt idx="0">
                  <c:v>34307.938920303648</c:v>
                </c:pt>
                <c:pt idx="1">
                  <c:v>33824.716469684288</c:v>
                </c:pt>
                <c:pt idx="2">
                  <c:v>33868.665956715653</c:v>
                </c:pt>
                <c:pt idx="3">
                  <c:v>34628.817866381527</c:v>
                </c:pt>
                <c:pt idx="4">
                  <c:v>35869.210876081423</c:v>
                </c:pt>
                <c:pt idx="5">
                  <c:v>36680.136109597872</c:v>
                </c:pt>
                <c:pt idx="6">
                  <c:v>37531.528034175957</c:v>
                </c:pt>
                <c:pt idx="7">
                  <c:v>39278.530244975846</c:v>
                </c:pt>
                <c:pt idx="8">
                  <c:v>40496.861954373067</c:v>
                </c:pt>
                <c:pt idx="9">
                  <c:v>41596.470379032653</c:v>
                </c:pt>
                <c:pt idx="10">
                  <c:v>43247.636384128862</c:v>
                </c:pt>
                <c:pt idx="11">
                  <c:v>44189.854909442052</c:v>
                </c:pt>
                <c:pt idx="12">
                  <c:v>44793.326079691898</c:v>
                </c:pt>
                <c:pt idx="13">
                  <c:v>45990.715889490188</c:v>
                </c:pt>
                <c:pt idx="14">
                  <c:v>46853.792550293147</c:v>
                </c:pt>
                <c:pt idx="15">
                  <c:v>47804.785270472654</c:v>
                </c:pt>
                <c:pt idx="16">
                  <c:v>48584.435965586257</c:v>
                </c:pt>
                <c:pt idx="17">
                  <c:v>49472.985983283426</c:v>
                </c:pt>
                <c:pt idx="18">
                  <c:v>48963.023163410697</c:v>
                </c:pt>
                <c:pt idx="19">
                  <c:v>46348.753428552533</c:v>
                </c:pt>
                <c:pt idx="20">
                  <c:v>47013.882405955213</c:v>
                </c:pt>
                <c:pt idx="21">
                  <c:v>47178.919917484709</c:v>
                </c:pt>
                <c:pt idx="22">
                  <c:v>47550.942852854016</c:v>
                </c:pt>
                <c:pt idx="23">
                  <c:v>48083.803426904058</c:v>
                </c:pt>
                <c:pt idx="24">
                  <c:v>49250.559990405425</c:v>
                </c:pt>
                <c:pt idx="25">
                  <c:v>49983.348590123533</c:v>
                </c:pt>
                <c:pt idx="26">
                  <c:v>50540.879767082173</c:v>
                </c:pt>
                <c:pt idx="27">
                  <c:v>51601.140444708049</c:v>
                </c:pt>
                <c:pt idx="28">
                  <c:v>52071.269660708218</c:v>
                </c:pt>
                <c:pt idx="29">
                  <c:v>52645.544198290285</c:v>
                </c:pt>
                <c:pt idx="30">
                  <c:v>47144.72215028137</c:v>
                </c:pt>
                <c:pt idx="31">
                  <c:v>51004.427171423813</c:v>
                </c:pt>
                <c:pt idx="32">
                  <c:v>52982.174924034131</c:v>
                </c:pt>
                <c:pt idx="33">
                  <c:v>52502.915327750954</c:v>
                </c:pt>
                <c:pt idx="34">
                  <c:v>52517.984857494477</c:v>
                </c:pt>
              </c:numCache>
            </c:numRef>
          </c:val>
          <c:smooth val="0"/>
          <c:extLst>
            <c:ext xmlns:c16="http://schemas.microsoft.com/office/drawing/2014/chart" uri="{C3380CC4-5D6E-409C-BE32-E72D297353CC}">
              <c16:uniqueId val="{0000000C-B74B-7E41-BA4F-321CE5AB6145}"/>
            </c:ext>
          </c:extLst>
        </c:ser>
        <c:ser>
          <c:idx val="12"/>
          <c:order val="12"/>
          <c:tx>
            <c:strRef>
              <c:f>Data!$A$14</c:f>
              <c:strCache>
                <c:ptCount val="1"/>
                <c:pt idx="0">
                  <c:v>World</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f>Data!$B$1:$AU$1</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Data!$B$14:$AU$14</c:f>
              <c:numCache>
                <c:formatCode>"$"#,##0</c:formatCode>
                <c:ptCount val="46"/>
                <c:pt idx="0">
                  <c:v>11218.706065175173</c:v>
                </c:pt>
                <c:pt idx="1">
                  <c:v>11126.801660479367</c:v>
                </c:pt>
                <c:pt idx="2">
                  <c:v>11088.851839843557</c:v>
                </c:pt>
                <c:pt idx="3">
                  <c:v>11080.350381366497</c:v>
                </c:pt>
                <c:pt idx="4">
                  <c:v>11202.164917944827</c:v>
                </c:pt>
                <c:pt idx="5">
                  <c:v>11375.810869027368</c:v>
                </c:pt>
                <c:pt idx="6">
                  <c:v>11622.156900708791</c:v>
                </c:pt>
                <c:pt idx="7">
                  <c:v>11905.867990895003</c:v>
                </c:pt>
                <c:pt idx="8">
                  <c:v>12030.501445786671</c:v>
                </c:pt>
                <c:pt idx="9">
                  <c:v>12292.925349350586</c:v>
                </c:pt>
                <c:pt idx="10">
                  <c:v>12708.006438842303</c:v>
                </c:pt>
                <c:pt idx="11">
                  <c:v>12841.636171336437</c:v>
                </c:pt>
                <c:pt idx="12">
                  <c:v>13024.268167021759</c:v>
                </c:pt>
                <c:pt idx="13">
                  <c:v>13331.049420687415</c:v>
                </c:pt>
                <c:pt idx="14">
                  <c:v>13838.775916111957</c:v>
                </c:pt>
                <c:pt idx="15">
                  <c:v>14291.349065054352</c:v>
                </c:pt>
                <c:pt idx="16">
                  <c:v>14845.04452897997</c:v>
                </c:pt>
                <c:pt idx="17">
                  <c:v>15422.602060697127</c:v>
                </c:pt>
                <c:pt idx="18">
                  <c:v>15655.572123746148</c:v>
                </c:pt>
                <c:pt idx="19">
                  <c:v>15356.337285195739</c:v>
                </c:pt>
                <c:pt idx="20">
                  <c:v>15944.82299433572</c:v>
                </c:pt>
                <c:pt idx="21">
                  <c:v>16373.572051298772</c:v>
                </c:pt>
                <c:pt idx="22">
                  <c:v>16673.627248289362</c:v>
                </c:pt>
                <c:pt idx="23">
                  <c:v>17005.918200627515</c:v>
                </c:pt>
                <c:pt idx="24">
                  <c:v>17379.886688039853</c:v>
                </c:pt>
                <c:pt idx="25">
                  <c:v>17746.67391266322</c:v>
                </c:pt>
                <c:pt idx="26">
                  <c:v>18110.515507813456</c:v>
                </c:pt>
                <c:pt idx="27">
                  <c:v>18588.994565557514</c:v>
                </c:pt>
                <c:pt idx="28">
                  <c:v>19062.970277600692</c:v>
                </c:pt>
                <c:pt idx="29">
                  <c:v>19424.526870111098</c:v>
                </c:pt>
                <c:pt idx="30">
                  <c:v>18698.070978386935</c:v>
                </c:pt>
                <c:pt idx="31">
                  <c:v>19751.985887491937</c:v>
                </c:pt>
                <c:pt idx="32">
                  <c:v>20281.541544895284</c:v>
                </c:pt>
                <c:pt idx="33">
                  <c:v>20785.281578441281</c:v>
                </c:pt>
                <c:pt idx="34">
                  <c:v>21267.684903343532</c:v>
                </c:pt>
              </c:numCache>
            </c:numRef>
          </c:val>
          <c:smooth val="0"/>
          <c:extLst>
            <c:ext xmlns:c16="http://schemas.microsoft.com/office/drawing/2014/chart" uri="{C3380CC4-5D6E-409C-BE32-E72D297353CC}">
              <c16:uniqueId val="{0000000D-B74B-7E41-BA4F-321CE5AB6145}"/>
            </c:ext>
          </c:extLst>
        </c:ser>
        <c:dLbls>
          <c:showLegendKey val="0"/>
          <c:showVal val="0"/>
          <c:showCatName val="0"/>
          <c:showSerName val="0"/>
          <c:showPercent val="0"/>
          <c:showBubbleSize val="0"/>
        </c:dLbls>
        <c:marker val="1"/>
        <c:smooth val="0"/>
        <c:axId val="597718191"/>
        <c:axId val="597719903"/>
      </c:lineChart>
      <c:catAx>
        <c:axId val="597718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97719903"/>
        <c:crosses val="autoZero"/>
        <c:auto val="1"/>
        <c:lblAlgn val="ctr"/>
        <c:lblOffset val="100"/>
        <c:tickLblSkip val="3"/>
        <c:noMultiLvlLbl val="0"/>
      </c:catAx>
      <c:valAx>
        <c:axId val="597719903"/>
        <c:scaling>
          <c:orientation val="minMax"/>
        </c:scaling>
        <c:delete val="0"/>
        <c:axPos val="l"/>
        <c:majorGridlines>
          <c:spPr>
            <a:ln w="15875" cap="flat" cmpd="sng" algn="ctr">
              <a:solidFill>
                <a:schemeClr val="tx1"/>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97718191"/>
        <c:crosses val="autoZero"/>
        <c:crossBetween val="midCat"/>
      </c:valAx>
      <c:spPr>
        <a:noFill/>
        <a:ln w="25400">
          <a:solidFill>
            <a:schemeClr val="tx1"/>
          </a:solidFill>
        </a:ln>
        <a:effectLst/>
      </c:spPr>
    </c:plotArea>
    <c:legend>
      <c:legendPos val="b"/>
      <c:layout>
        <c:manualLayout>
          <c:xMode val="edge"/>
          <c:yMode val="edge"/>
          <c:x val="0.10182536229406405"/>
          <c:y val="0.82035160020947462"/>
          <c:w val="0.88537902362204723"/>
          <c:h val="0.1724824230545711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0"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accent1"/>
                </a:solidFill>
              </a:rPr>
              <a:t>Manufacturing</a:t>
            </a:r>
            <a:r>
              <a:rPr lang="en-US" b="1" baseline="0">
                <a:solidFill>
                  <a:schemeClr val="accent1"/>
                </a:solidFill>
              </a:rPr>
              <a:t> Share of GDP</a:t>
            </a:r>
            <a:endParaRPr lang="en-US" b="1">
              <a:solidFill>
                <a:schemeClr val="accent1"/>
              </a:solidFill>
            </a:endParaRPr>
          </a:p>
        </c:rich>
      </c:tx>
      <c:overlay val="0"/>
      <c:spPr>
        <a:noFill/>
        <a:ln w="31750">
          <a:solidFill>
            <a:srgbClr val="FF0000"/>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143837070137923E-2"/>
          <c:y val="0.13569513498128816"/>
          <c:w val="0.9106402871471232"/>
          <c:h val="0.6363451734535408"/>
        </c:manualLayout>
      </c:layout>
      <c:lineChart>
        <c:grouping val="standard"/>
        <c:varyColors val="0"/>
        <c:ser>
          <c:idx val="0"/>
          <c:order val="0"/>
          <c:tx>
            <c:strRef>
              <c:f>ManufacturingGDPShares!$A$3</c:f>
              <c:strCache>
                <c:ptCount val="1"/>
                <c:pt idx="0">
                  <c:v>United States</c:v>
                </c:pt>
              </c:strCache>
            </c:strRef>
          </c:tx>
          <c:spPr>
            <a:ln w="28575" cap="rnd">
              <a:solidFill>
                <a:schemeClr val="accent1"/>
              </a:solidFill>
              <a:round/>
            </a:ln>
            <a:effectLst/>
          </c:spPr>
          <c:marker>
            <c:symbol val="none"/>
          </c:marker>
          <c:trendline>
            <c:name>United States Trend</c:name>
            <c:spPr>
              <a:ln w="44450" cap="rnd">
                <a:solidFill>
                  <a:schemeClr val="accent1"/>
                </a:solidFill>
                <a:prstDash val="solid"/>
              </a:ln>
              <a:effectLst/>
            </c:spPr>
            <c:trendlineType val="poly"/>
            <c:order val="2"/>
            <c:dispRSqr val="1"/>
            <c:dispEq val="1"/>
            <c:trendlineLbl>
              <c:layout>
                <c:manualLayout>
                  <c:x val="-0.10561827205657384"/>
                  <c:y val="1.4297110112544833E-2"/>
                </c:manualLayout>
              </c:layout>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b="1" baseline="0"/>
                      <a:t>U.S. Trend</a:t>
                    </a:r>
                  </a:p>
                  <a:p>
                    <a:pPr>
                      <a:defRPr b="1"/>
                    </a:pPr>
                    <a:r>
                      <a:rPr lang="en-US" b="1" baseline="0"/>
                      <a:t>y = -0.0011x</a:t>
                    </a:r>
                    <a:r>
                      <a:rPr lang="en-US" b="1" baseline="30000"/>
                      <a:t>2</a:t>
                    </a:r>
                    <a:r>
                      <a:rPr lang="en-US" b="1" baseline="0"/>
                      <a:t> - 0.1135x + 21.315</a:t>
                    </a:r>
                    <a:br>
                      <a:rPr lang="en-US" b="1" baseline="0"/>
                    </a:br>
                    <a:r>
                      <a:rPr lang="en-US" b="1" baseline="0"/>
                      <a:t>R² = 0.9743</a:t>
                    </a:r>
                    <a:endParaRPr lang="en-US" b="1"/>
                  </a:p>
                </c:rich>
              </c:tx>
              <c:numFmt formatCode="General" sourceLinked="0"/>
              <c:spPr>
                <a:solidFill>
                  <a:schemeClr val="bg2"/>
                </a:solidFill>
                <a:ln w="25400">
                  <a:solidFill>
                    <a:schemeClr val="tx1"/>
                  </a:solid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rendlineLbl>
          </c:trendline>
          <c:cat>
            <c:strRef>
              <c:f>ManufacturingGDPShares!$B$2:$CD$2</c:f>
              <c:strCach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strCache>
            </c:strRef>
          </c:cat>
          <c:val>
            <c:numRef>
              <c:f>ManufacturingGDPShares!$B$3:$CD$3</c:f>
              <c:numCache>
                <c:formatCode>0.00</c:formatCode>
                <c:ptCount val="81"/>
                <c:pt idx="0">
                  <c:v>21.553137849815478</c:v>
                </c:pt>
                <c:pt idx="1">
                  <c:v>21.717872595555139</c:v>
                </c:pt>
                <c:pt idx="2">
                  <c:v>20.974698859227953</c:v>
                </c:pt>
                <c:pt idx="3">
                  <c:v>20.933428182884263</c:v>
                </c:pt>
                <c:pt idx="4">
                  <c:v>20.978098527054723</c:v>
                </c:pt>
                <c:pt idx="5">
                  <c:v>20.755723030168696</c:v>
                </c:pt>
                <c:pt idx="6">
                  <c:v>20.669014937616986</c:v>
                </c:pt>
                <c:pt idx="7">
                  <c:v>20.231451554049844</c:v>
                </c:pt>
                <c:pt idx="8">
                  <c:v>19.828423283656015</c:v>
                </c:pt>
                <c:pt idx="9">
                  <c:v>19.33997726958669</c:v>
                </c:pt>
                <c:pt idx="10">
                  <c:v>19.324879429358919</c:v>
                </c:pt>
                <c:pt idx="11">
                  <c:v>19.568240727756123</c:v>
                </c:pt>
                <c:pt idx="12">
                  <c:v>18.935177128187295</c:v>
                </c:pt>
                <c:pt idx="13">
                  <c:v>19.326113771900815</c:v>
                </c:pt>
                <c:pt idx="14">
                  <c:v>19.545695017994095</c:v>
                </c:pt>
                <c:pt idx="15">
                  <c:v>18.898296115033805</c:v>
                </c:pt>
                <c:pt idx="16">
                  <c:v>18.826371235682991</c:v>
                </c:pt>
                <c:pt idx="17">
                  <c:v>18.816981087934739</c:v>
                </c:pt>
                <c:pt idx="18">
                  <c:v>18.55369555576118</c:v>
                </c:pt>
                <c:pt idx="19">
                  <c:v>18.070273117448721</c:v>
                </c:pt>
                <c:pt idx="20">
                  <c:v>17.691200134169112</c:v>
                </c:pt>
                <c:pt idx="21">
                  <c:v>17.700135083731823</c:v>
                </c:pt>
                <c:pt idx="22">
                  <c:v>17.709070033294534</c:v>
                </c:pt>
                <c:pt idx="23">
                  <c:v>17.718004982857245</c:v>
                </c:pt>
                <c:pt idx="24">
                  <c:v>17.726939932419956</c:v>
                </c:pt>
                <c:pt idx="25">
                  <c:v>17.735874881982667</c:v>
                </c:pt>
                <c:pt idx="26">
                  <c:v>17.744809831545375</c:v>
                </c:pt>
                <c:pt idx="27">
                  <c:v>17.753744781108086</c:v>
                </c:pt>
                <c:pt idx="28">
                  <c:v>17.762679730670797</c:v>
                </c:pt>
                <c:pt idx="29">
                  <c:v>17.771614680233505</c:v>
                </c:pt>
                <c:pt idx="30">
                  <c:v>17.780549629796212</c:v>
                </c:pt>
                <c:pt idx="31">
                  <c:v>17.349527453567511</c:v>
                </c:pt>
                <c:pt idx="32">
                  <c:v>17.117080236747761</c:v>
                </c:pt>
                <c:pt idx="33">
                  <c:v>16.728597049995386</c:v>
                </c:pt>
                <c:pt idx="34">
                  <c:v>17.498736744148015</c:v>
                </c:pt>
                <c:pt idx="35">
                  <c:v>16.542242803807657</c:v>
                </c:pt>
                <c:pt idx="36">
                  <c:v>16.32384959012505</c:v>
                </c:pt>
                <c:pt idx="37">
                  <c:v>16.122198967724124</c:v>
                </c:pt>
                <c:pt idx="38">
                  <c:v>15.78548921378419</c:v>
                </c:pt>
                <c:pt idx="39">
                  <c:v>15.466123956669033</c:v>
                </c:pt>
                <c:pt idx="40">
                  <c:v>15.11870312142716</c:v>
                </c:pt>
                <c:pt idx="41">
                  <c:v>13.925088705471374</c:v>
                </c:pt>
                <c:pt idx="42">
                  <c:v>13.435048862176128</c:v>
                </c:pt>
                <c:pt idx="43">
                  <c:v>13.302742123432651</c:v>
                </c:pt>
                <c:pt idx="44">
                  <c:v>13.160319274570039</c:v>
                </c:pt>
                <c:pt idx="45">
                  <c:v>12.980170481357096</c:v>
                </c:pt>
                <c:pt idx="46">
                  <c:v>12.981768485629598</c:v>
                </c:pt>
                <c:pt idx="47">
                  <c:v>12.752009986301168</c:v>
                </c:pt>
                <c:pt idx="48">
                  <c:v>12.184067799685604</c:v>
                </c:pt>
                <c:pt idx="49">
                  <c:v>11.712951735891263</c:v>
                </c:pt>
                <c:pt idx="50">
                  <c:v>11.883310825703632</c:v>
                </c:pt>
                <c:pt idx="51">
                  <c:v>11.942993636044516</c:v>
                </c:pt>
                <c:pt idx="52">
                  <c:v>11.820545995839787</c:v>
                </c:pt>
                <c:pt idx="53">
                  <c:v>11.673307294497503</c:v>
                </c:pt>
                <c:pt idx="54">
                  <c:v>11.413421453193973</c:v>
                </c:pt>
                <c:pt idx="55">
                  <c:v>11.320764411340594</c:v>
                </c:pt>
                <c:pt idx="56">
                  <c:v>10.822868470595957</c:v>
                </c:pt>
                <c:pt idx="57">
                  <c:v>10.757225309148403</c:v>
                </c:pt>
                <c:pt idx="58">
                  <c:v>10.949663534741291</c:v>
                </c:pt>
                <c:pt idx="59">
                  <c:v>10.532924307921892</c:v>
                </c:pt>
                <c:pt idx="60">
                  <c:v>10.066134825130813</c:v>
                </c:pt>
                <c:pt idx="61">
                  <c:v>10.171642272250811</c:v>
                </c:pt>
                <c:pt idx="62">
                  <c:v>10.322217267552876</c:v>
                </c:pt>
                <c:pt idx="63">
                  <c:v>10.246660718526355</c:v>
                </c:pt>
                <c:pt idx="64">
                  <c:v>9.9815829355532948</c:v>
                </c:pt>
              </c:numCache>
            </c:numRef>
          </c:val>
          <c:smooth val="0"/>
          <c:extLst>
            <c:ext xmlns:c16="http://schemas.microsoft.com/office/drawing/2014/chart" uri="{C3380CC4-5D6E-409C-BE32-E72D297353CC}">
              <c16:uniqueId val="{00000001-D64A-7940-A103-9C3E3AA8CF15}"/>
            </c:ext>
          </c:extLst>
        </c:ser>
        <c:ser>
          <c:idx val="1"/>
          <c:order val="1"/>
          <c:tx>
            <c:strRef>
              <c:f>ManufacturingGDPShares!$A$4</c:f>
              <c:strCache>
                <c:ptCount val="1"/>
                <c:pt idx="0">
                  <c:v>Canada</c:v>
                </c:pt>
              </c:strCache>
            </c:strRef>
          </c:tx>
          <c:spPr>
            <a:ln w="28575" cap="rnd">
              <a:solidFill>
                <a:schemeClr val="accent2"/>
              </a:solidFill>
              <a:round/>
            </a:ln>
            <a:effectLst/>
          </c:spPr>
          <c:marker>
            <c:symbol val="none"/>
          </c:marker>
          <c:cat>
            <c:strRef>
              <c:f>ManufacturingGDPShares!$B$2:$CD$2</c:f>
              <c:strCach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strCache>
            </c:strRef>
          </c:cat>
          <c:val>
            <c:numRef>
              <c:f>ManufacturingGDPShares!$B$4:$CD$4</c:f>
              <c:numCache>
                <c:formatCode>0.00</c:formatCode>
                <c:ptCount val="81"/>
                <c:pt idx="0">
                  <c:v>22.061808143203248</c:v>
                </c:pt>
                <c:pt idx="1">
                  <c:v>22.230430753068795</c:v>
                </c:pt>
                <c:pt idx="2">
                  <c:v>21.4697175565883</c:v>
                </c:pt>
                <c:pt idx="3">
                  <c:v>21.427472861185745</c:v>
                </c:pt>
                <c:pt idx="4">
                  <c:v>21.473197459137403</c:v>
                </c:pt>
                <c:pt idx="5">
                  <c:v>21.245573732966548</c:v>
                </c:pt>
                <c:pt idx="6">
                  <c:v>21.391609748373813</c:v>
                </c:pt>
                <c:pt idx="7">
                  <c:v>21.822881377255023</c:v>
                </c:pt>
                <c:pt idx="8">
                  <c:v>22.425179252637641</c:v>
                </c:pt>
                <c:pt idx="9">
                  <c:v>22.811260287339444</c:v>
                </c:pt>
                <c:pt idx="10">
                  <c:v>25.105740487536675</c:v>
                </c:pt>
                <c:pt idx="11">
                  <c:v>25.087635919117517</c:v>
                </c:pt>
                <c:pt idx="12">
                  <c:v>24.815068963226913</c:v>
                </c:pt>
                <c:pt idx="13">
                  <c:v>24.733564497688082</c:v>
                </c:pt>
                <c:pt idx="14">
                  <c:v>24.779869614193412</c:v>
                </c:pt>
                <c:pt idx="15">
                  <c:v>24.032696277491311</c:v>
                </c:pt>
                <c:pt idx="16">
                  <c:v>23.699761972430249</c:v>
                </c:pt>
                <c:pt idx="17">
                  <c:v>24.487042343147532</c:v>
                </c:pt>
                <c:pt idx="18">
                  <c:v>24.274106525787243</c:v>
                </c:pt>
                <c:pt idx="19">
                  <c:v>24.088943429017178</c:v>
                </c:pt>
                <c:pt idx="20">
                  <c:v>20.895645179682681</c:v>
                </c:pt>
                <c:pt idx="21">
                  <c:v>20.3544883065805</c:v>
                </c:pt>
                <c:pt idx="22">
                  <c:v>19.684199831349268</c:v>
                </c:pt>
                <c:pt idx="23">
                  <c:v>19.689464519345222</c:v>
                </c:pt>
                <c:pt idx="24">
                  <c:v>19.421837726138587</c:v>
                </c:pt>
                <c:pt idx="25">
                  <c:v>19.475230639077235</c:v>
                </c:pt>
                <c:pt idx="26">
                  <c:v>19.067879946720616</c:v>
                </c:pt>
                <c:pt idx="27">
                  <c:v>18.561892673918305</c:v>
                </c:pt>
                <c:pt idx="28">
                  <c:v>18.416263498950006</c:v>
                </c:pt>
                <c:pt idx="29">
                  <c:v>18.201657286284927</c:v>
                </c:pt>
                <c:pt idx="30">
                  <c:v>18.233347482972952</c:v>
                </c:pt>
                <c:pt idx="31">
                  <c:v>17.908089430171227</c:v>
                </c:pt>
                <c:pt idx="32">
                  <c:v>17.250793440637242</c:v>
                </c:pt>
                <c:pt idx="33">
                  <c:v>16.442987296151554</c:v>
                </c:pt>
                <c:pt idx="34">
                  <c:v>16.306627800459378</c:v>
                </c:pt>
                <c:pt idx="35">
                  <c:v>16.317409659639477</c:v>
                </c:pt>
                <c:pt idx="36">
                  <c:v>15.977754281677832</c:v>
                </c:pt>
                <c:pt idx="37">
                  <c:v>16.044746084166302</c:v>
                </c:pt>
                <c:pt idx="38">
                  <c:v>16.253127196214084</c:v>
                </c:pt>
                <c:pt idx="39">
                  <c:v>17.076306878443365</c:v>
                </c:pt>
                <c:pt idx="40">
                  <c:v>17.024437125190879</c:v>
                </c:pt>
                <c:pt idx="41">
                  <c:v>16.038740623921505</c:v>
                </c:pt>
                <c:pt idx="42">
                  <c:v>15.709059410046352</c:v>
                </c:pt>
                <c:pt idx="43">
                  <c:v>14.663253481592232</c:v>
                </c:pt>
                <c:pt idx="44">
                  <c:v>14.295543091237411</c:v>
                </c:pt>
                <c:pt idx="45">
                  <c:v>13.374761619698742</c:v>
                </c:pt>
                <c:pt idx="46">
                  <c:v>12.583340349357933</c:v>
                </c:pt>
                <c:pt idx="47">
                  <c:v>11.902944867715478</c:v>
                </c:pt>
                <c:pt idx="48">
                  <c:v>10.611512093854101</c:v>
                </c:pt>
                <c:pt idx="49">
                  <c:v>10.061196410183957</c:v>
                </c:pt>
                <c:pt idx="50">
                  <c:v>10.027154112191381</c:v>
                </c:pt>
                <c:pt idx="51">
                  <c:v>9.95539617251473</c:v>
                </c:pt>
                <c:pt idx="52">
                  <c:v>10.020167414165352</c:v>
                </c:pt>
                <c:pt idx="53">
                  <c:v>9.5884923582559392</c:v>
                </c:pt>
                <c:pt idx="54">
                  <c:v>9.426150823826994</c:v>
                </c:pt>
                <c:pt idx="55">
                  <c:v>9.9754225443393985</c:v>
                </c:pt>
                <c:pt idx="56">
                  <c:v>9.9280041352078676</c:v>
                </c:pt>
                <c:pt idx="57">
                  <c:v>9.6845757882802399</c:v>
                </c:pt>
                <c:pt idx="58">
                  <c:v>9.8660715883188583</c:v>
                </c:pt>
                <c:pt idx="59">
                  <c:v>9.2996386958124759</c:v>
                </c:pt>
                <c:pt idx="60">
                  <c:v>9.0154765132225414</c:v>
                </c:pt>
                <c:pt idx="61">
                  <c:v>9.2545431171213668</c:v>
                </c:pt>
                <c:pt idx="62">
                  <c:v>9.0670661776745121</c:v>
                </c:pt>
                <c:pt idx="63">
                  <c:v>8.749798824327188</c:v>
                </c:pt>
                <c:pt idx="64">
                  <c:v>8.5336456238896652</c:v>
                </c:pt>
              </c:numCache>
            </c:numRef>
          </c:val>
          <c:smooth val="0"/>
          <c:extLst>
            <c:ext xmlns:c16="http://schemas.microsoft.com/office/drawing/2014/chart" uri="{C3380CC4-5D6E-409C-BE32-E72D297353CC}">
              <c16:uniqueId val="{00000002-D64A-7940-A103-9C3E3AA8CF15}"/>
            </c:ext>
          </c:extLst>
        </c:ser>
        <c:ser>
          <c:idx val="2"/>
          <c:order val="2"/>
          <c:tx>
            <c:strRef>
              <c:f>ManufacturingGDPShares!$A$5</c:f>
              <c:strCache>
                <c:ptCount val="1"/>
                <c:pt idx="0">
                  <c:v>Mexico</c:v>
                </c:pt>
              </c:strCache>
            </c:strRef>
          </c:tx>
          <c:spPr>
            <a:ln w="28575" cap="rnd">
              <a:solidFill>
                <a:schemeClr val="accent3"/>
              </a:solidFill>
              <a:round/>
            </a:ln>
            <a:effectLst/>
          </c:spPr>
          <c:marker>
            <c:symbol val="none"/>
          </c:marker>
          <c:cat>
            <c:strRef>
              <c:f>ManufacturingGDPShares!$B$2:$CD$2</c:f>
              <c:strCach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strCache>
            </c:strRef>
          </c:cat>
          <c:val>
            <c:numRef>
              <c:f>ManufacturingGDPShares!$B$5:$CD$5</c:f>
              <c:numCache>
                <c:formatCode>0.00</c:formatCode>
                <c:ptCount val="81"/>
                <c:pt idx="0">
                  <c:v>19.367732170355392</c:v>
                </c:pt>
                <c:pt idx="1">
                  <c:v>19.515763443428916</c:v>
                </c:pt>
                <c:pt idx="2">
                  <c:v>18.84794467933418</c:v>
                </c:pt>
                <c:pt idx="3">
                  <c:v>18.810858691600806</c:v>
                </c:pt>
                <c:pt idx="4">
                  <c:v>18.850999633856155</c:v>
                </c:pt>
                <c:pt idx="5">
                  <c:v>18.651172161172163</c:v>
                </c:pt>
                <c:pt idx="6">
                  <c:v>18.779375000000002</c:v>
                </c:pt>
                <c:pt idx="7">
                  <c:v>19.157981927710843</c:v>
                </c:pt>
                <c:pt idx="8">
                  <c:v>19.686730245231608</c:v>
                </c:pt>
                <c:pt idx="9">
                  <c:v>20.025665024630541</c:v>
                </c:pt>
                <c:pt idx="10">
                  <c:v>22.039954954954954</c:v>
                </c:pt>
                <c:pt idx="11">
                  <c:v>22.024061224489795</c:v>
                </c:pt>
                <c:pt idx="12">
                  <c:v>21.784778761061947</c:v>
                </c:pt>
                <c:pt idx="13">
                  <c:v>21.713227206946453</c:v>
                </c:pt>
                <c:pt idx="14">
                  <c:v>21.753877777777777</c:v>
                </c:pt>
                <c:pt idx="15">
                  <c:v>21.097945454545457</c:v>
                </c:pt>
                <c:pt idx="16">
                  <c:v>20.805667396061271</c:v>
                </c:pt>
                <c:pt idx="17">
                  <c:v>21.496809085992428</c:v>
                </c:pt>
                <c:pt idx="18">
                  <c:v>21.30987590928541</c:v>
                </c:pt>
                <c:pt idx="19">
                  <c:v>21.147323989569752</c:v>
                </c:pt>
                <c:pt idx="20">
                  <c:v>18.343975105755394</c:v>
                </c:pt>
                <c:pt idx="21">
                  <c:v>17.907067859671493</c:v>
                </c:pt>
                <c:pt idx="22">
                  <c:v>16.958966837788843</c:v>
                </c:pt>
                <c:pt idx="23">
                  <c:v>17.455843348445661</c:v>
                </c:pt>
                <c:pt idx="24">
                  <c:v>18.5138308938633</c:v>
                </c:pt>
                <c:pt idx="25">
                  <c:v>19.14522878904603</c:v>
                </c:pt>
                <c:pt idx="26">
                  <c:v>20.277128204756913</c:v>
                </c:pt>
                <c:pt idx="27">
                  <c:v>20.919504015246179</c:v>
                </c:pt>
                <c:pt idx="28">
                  <c:v>22.101550041647357</c:v>
                </c:pt>
                <c:pt idx="29">
                  <c:v>20.226239383790183</c:v>
                </c:pt>
                <c:pt idx="30">
                  <c:v>19.13556360822712</c:v>
                </c:pt>
                <c:pt idx="31">
                  <c:v>18.909275360829962</c:v>
                </c:pt>
                <c:pt idx="32">
                  <c:v>18.538823156032478</c:v>
                </c:pt>
                <c:pt idx="33">
                  <c:v>20.542329720301957</c:v>
                </c:pt>
                <c:pt idx="34">
                  <c:v>19.707466155307543</c:v>
                </c:pt>
                <c:pt idx="35">
                  <c:v>21.168547410543738</c:v>
                </c:pt>
                <c:pt idx="36">
                  <c:v>22.21303098141999</c:v>
                </c:pt>
                <c:pt idx="37">
                  <c:v>22.3626601711665</c:v>
                </c:pt>
                <c:pt idx="38">
                  <c:v>22.224724043221382</c:v>
                </c:pt>
                <c:pt idx="39">
                  <c:v>21.258845323645495</c:v>
                </c:pt>
                <c:pt idx="40">
                  <c:v>21.044577419438365</c:v>
                </c:pt>
                <c:pt idx="41">
                  <c:v>20.026058560516528</c:v>
                </c:pt>
                <c:pt idx="42">
                  <c:v>19.231226775083535</c:v>
                </c:pt>
                <c:pt idx="43">
                  <c:v>18.828065605478933</c:v>
                </c:pt>
                <c:pt idx="44">
                  <c:v>18.845668014305726</c:v>
                </c:pt>
                <c:pt idx="45">
                  <c:v>18.077079499580837</c:v>
                </c:pt>
                <c:pt idx="46">
                  <c:v>18.999029899488178</c:v>
                </c:pt>
                <c:pt idx="47">
                  <c:v>18.262375783007204</c:v>
                </c:pt>
                <c:pt idx="48">
                  <c:v>18.174913747962623</c:v>
                </c:pt>
                <c:pt idx="49">
                  <c:v>17.433198701258355</c:v>
                </c:pt>
                <c:pt idx="50">
                  <c:v>17.838213909978503</c:v>
                </c:pt>
                <c:pt idx="51">
                  <c:v>17.720386020222488</c:v>
                </c:pt>
                <c:pt idx="52">
                  <c:v>18.800035438514417</c:v>
                </c:pt>
                <c:pt idx="53">
                  <c:v>18.102809628396585</c:v>
                </c:pt>
                <c:pt idx="54">
                  <c:v>18.228921730525784</c:v>
                </c:pt>
                <c:pt idx="55">
                  <c:v>19.823421387479648</c:v>
                </c:pt>
                <c:pt idx="56">
                  <c:v>19.868775797934248</c:v>
                </c:pt>
                <c:pt idx="57">
                  <c:v>20.161822415507018</c:v>
                </c:pt>
                <c:pt idx="58">
                  <c:v>20.189365685578533</c:v>
                </c:pt>
                <c:pt idx="59">
                  <c:v>19.887754261871638</c:v>
                </c:pt>
                <c:pt idx="60">
                  <c:v>20.184273577835715</c:v>
                </c:pt>
                <c:pt idx="61">
                  <c:v>20.835835859551917</c:v>
                </c:pt>
                <c:pt idx="62">
                  <c:v>21.456121210122163</c:v>
                </c:pt>
                <c:pt idx="63">
                  <c:v>20.263325560171463</c:v>
                </c:pt>
                <c:pt idx="64">
                  <c:v>19.635300984728715</c:v>
                </c:pt>
              </c:numCache>
            </c:numRef>
          </c:val>
          <c:smooth val="0"/>
          <c:extLst>
            <c:ext xmlns:c16="http://schemas.microsoft.com/office/drawing/2014/chart" uri="{C3380CC4-5D6E-409C-BE32-E72D297353CC}">
              <c16:uniqueId val="{00000003-D64A-7940-A103-9C3E3AA8CF15}"/>
            </c:ext>
          </c:extLst>
        </c:ser>
        <c:ser>
          <c:idx val="3"/>
          <c:order val="3"/>
          <c:tx>
            <c:strRef>
              <c:f>ManufacturingGDPShares!$A$6</c:f>
              <c:strCache>
                <c:ptCount val="1"/>
                <c:pt idx="0">
                  <c:v>Japan</c:v>
                </c:pt>
              </c:strCache>
            </c:strRef>
          </c:tx>
          <c:spPr>
            <a:ln w="28575" cap="rnd">
              <a:solidFill>
                <a:schemeClr val="accent4"/>
              </a:solidFill>
              <a:round/>
            </a:ln>
            <a:effectLst/>
          </c:spPr>
          <c:marker>
            <c:symbol val="none"/>
          </c:marker>
          <c:cat>
            <c:strRef>
              <c:f>ManufacturingGDPShares!$B$2:$CD$2</c:f>
              <c:strCach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strCache>
            </c:strRef>
          </c:cat>
          <c:val>
            <c:numRef>
              <c:f>ManufacturingGDPShares!$B$6:$CD$6</c:f>
              <c:numCache>
                <c:formatCode>0.00</c:formatCode>
                <c:ptCount val="81"/>
                <c:pt idx="0">
                  <c:v>33.764735242282775</c:v>
                </c:pt>
                <c:pt idx="1">
                  <c:v>34.022805557327516</c:v>
                </c:pt>
                <c:pt idx="2">
                  <c:v>32.858563736904131</c:v>
                </c:pt>
                <c:pt idx="3">
                  <c:v>32.793909881408723</c:v>
                </c:pt>
                <c:pt idx="4">
                  <c:v>32.863889591769563</c:v>
                </c:pt>
                <c:pt idx="5">
                  <c:v>32.515520373837241</c:v>
                </c:pt>
                <c:pt idx="6">
                  <c:v>32.379685127537037</c:v>
                </c:pt>
                <c:pt idx="7">
                  <c:v>31.69420666492012</c:v>
                </c:pt>
                <c:pt idx="8">
                  <c:v>31.062830252825243</c:v>
                </c:pt>
                <c:pt idx="9">
                  <c:v>30.297640030402931</c:v>
                </c:pt>
                <c:pt idx="10">
                  <c:v>30.273988041464094</c:v>
                </c:pt>
                <c:pt idx="11">
                  <c:v>30.655233216336399</c:v>
                </c:pt>
                <c:pt idx="12">
                  <c:v>29.663487838938792</c:v>
                </c:pt>
                <c:pt idx="13">
                  <c:v>30.275921738980259</c:v>
                </c:pt>
                <c:pt idx="14">
                  <c:v>30.619913536841551</c:v>
                </c:pt>
                <c:pt idx="15">
                  <c:v>29.605710746189153</c:v>
                </c:pt>
                <c:pt idx="16">
                  <c:v>29.493034600120048</c:v>
                </c:pt>
                <c:pt idx="17">
                  <c:v>29.478324173507691</c:v>
                </c:pt>
                <c:pt idx="18">
                  <c:v>29.065866073489556</c:v>
                </c:pt>
                <c:pt idx="19">
                  <c:v>28.308545689166085</c:v>
                </c:pt>
                <c:pt idx="20">
                  <c:v>27.714697173598417</c:v>
                </c:pt>
                <c:pt idx="21">
                  <c:v>26.360727274478911</c:v>
                </c:pt>
                <c:pt idx="22">
                  <c:v>26.319754640471988</c:v>
                </c:pt>
                <c:pt idx="23">
                  <c:v>26.853842824838754</c:v>
                </c:pt>
                <c:pt idx="24">
                  <c:v>28.083552520651295</c:v>
                </c:pt>
                <c:pt idx="25">
                  <c:v>28.182755693289067</c:v>
                </c:pt>
                <c:pt idx="26">
                  <c:v>27.820823306733292</c:v>
                </c:pt>
                <c:pt idx="27">
                  <c:v>27.556271699126718</c:v>
                </c:pt>
                <c:pt idx="28">
                  <c:v>27.163329819325988</c:v>
                </c:pt>
                <c:pt idx="29">
                  <c:v>26.365562457930277</c:v>
                </c:pt>
                <c:pt idx="30">
                  <c:v>24.408837825700687</c:v>
                </c:pt>
                <c:pt idx="31">
                  <c:v>22.169253403440184</c:v>
                </c:pt>
                <c:pt idx="32">
                  <c:v>21.07438535877424</c:v>
                </c:pt>
                <c:pt idx="33">
                  <c:v>21.549090915244399</c:v>
                </c:pt>
                <c:pt idx="34">
                  <c:v>23.469215395639324</c:v>
                </c:pt>
                <c:pt idx="35">
                  <c:v>23.471765972314749</c:v>
                </c:pt>
                <c:pt idx="36">
                  <c:v>23.361156437320716</c:v>
                </c:pt>
                <c:pt idx="37">
                  <c:v>23.350487374191744</c:v>
                </c:pt>
                <c:pt idx="38">
                  <c:v>22.836643756335071</c:v>
                </c:pt>
                <c:pt idx="39">
                  <c:v>22.401863844161539</c:v>
                </c:pt>
                <c:pt idx="40">
                  <c:v>22.452208808188448</c:v>
                </c:pt>
                <c:pt idx="41">
                  <c:v>21.119717169384067</c:v>
                </c:pt>
                <c:pt idx="42">
                  <c:v>20.714702046050679</c:v>
                </c:pt>
                <c:pt idx="43">
                  <c:v>20.917131293745463</c:v>
                </c:pt>
                <c:pt idx="44">
                  <c:v>21.120591219244243</c:v>
                </c:pt>
                <c:pt idx="45">
                  <c:v>21.42337238571039</c:v>
                </c:pt>
                <c:pt idx="46">
                  <c:v>21.399285685189497</c:v>
                </c:pt>
                <c:pt idx="47">
                  <c:v>21.875505881249076</c:v>
                </c:pt>
                <c:pt idx="48">
                  <c:v>21.274031220267066</c:v>
                </c:pt>
                <c:pt idx="49">
                  <c:v>19.04768350970545</c:v>
                </c:pt>
                <c:pt idx="50">
                  <c:v>20.766200898620184</c:v>
                </c:pt>
                <c:pt idx="51">
                  <c:v>19.535554305175868</c:v>
                </c:pt>
                <c:pt idx="52">
                  <c:v>19.66670842701939</c:v>
                </c:pt>
                <c:pt idx="53">
                  <c:v>19.329031654375875</c:v>
                </c:pt>
                <c:pt idx="54">
                  <c:v>19.59360923342026</c:v>
                </c:pt>
                <c:pt idx="55">
                  <c:v>20.462470375849183</c:v>
                </c:pt>
                <c:pt idx="56">
                  <c:v>20.288038568268398</c:v>
                </c:pt>
                <c:pt idx="57">
                  <c:v>20.435946068602156</c:v>
                </c:pt>
                <c:pt idx="58">
                  <c:v>20.621683951335008</c:v>
                </c:pt>
                <c:pt idx="59">
                  <c:v>20.224182790510596</c:v>
                </c:pt>
                <c:pt idx="60">
                  <c:v>20.051570844590714</c:v>
                </c:pt>
                <c:pt idx="61">
                  <c:v>20.779603531788027</c:v>
                </c:pt>
                <c:pt idx="62">
                  <c:v>19.822945695496568</c:v>
                </c:pt>
                <c:pt idx="63">
                  <c:v>20.581048719194136</c:v>
                </c:pt>
                <c:pt idx="64">
                  <c:v>21.399995573191347</c:v>
                </c:pt>
              </c:numCache>
            </c:numRef>
          </c:val>
          <c:smooth val="0"/>
          <c:extLst>
            <c:ext xmlns:c16="http://schemas.microsoft.com/office/drawing/2014/chart" uri="{C3380CC4-5D6E-409C-BE32-E72D297353CC}">
              <c16:uniqueId val="{00000004-D64A-7940-A103-9C3E3AA8CF15}"/>
            </c:ext>
          </c:extLst>
        </c:ser>
        <c:ser>
          <c:idx val="4"/>
          <c:order val="4"/>
          <c:tx>
            <c:strRef>
              <c:f>ManufacturingGDPShares!$A$7</c:f>
              <c:strCache>
                <c:ptCount val="1"/>
                <c:pt idx="0">
                  <c:v>China</c:v>
                </c:pt>
              </c:strCache>
            </c:strRef>
          </c:tx>
          <c:spPr>
            <a:ln w="28575" cap="rnd">
              <a:solidFill>
                <a:schemeClr val="accent5"/>
              </a:solidFill>
              <a:round/>
            </a:ln>
            <a:effectLst/>
          </c:spPr>
          <c:marker>
            <c:symbol val="none"/>
          </c:marker>
          <c:trendline>
            <c:name>China Trend</c:name>
            <c:spPr>
              <a:ln w="31750" cap="rnd">
                <a:solidFill>
                  <a:schemeClr val="tx1"/>
                </a:solidFill>
                <a:prstDash val="solid"/>
              </a:ln>
              <a:effectLst/>
            </c:spPr>
            <c:trendlineType val="poly"/>
            <c:order val="3"/>
            <c:dispRSqr val="1"/>
            <c:dispEq val="1"/>
            <c:trendlineLbl>
              <c:layout>
                <c:manualLayout>
                  <c:x val="-5.9086689346041284E-2"/>
                  <c:y val="-0.1723821943904546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1" baseline="0"/>
                      <a:t>China Trend:</a:t>
                    </a:r>
                  </a:p>
                  <a:p>
                    <a:pPr>
                      <a:defRPr/>
                    </a:pPr>
                    <a:r>
                      <a:rPr lang="en-US" b="1" baseline="0"/>
                      <a:t>Y = 0.0002x</a:t>
                    </a:r>
                    <a:r>
                      <a:rPr lang="en-US" b="1" baseline="30000"/>
                      <a:t>3</a:t>
                    </a:r>
                    <a:r>
                      <a:rPr lang="en-US" b="1" baseline="0"/>
                      <a:t> - 0.0261x</a:t>
                    </a:r>
                    <a:r>
                      <a:rPr lang="en-US" b="1" baseline="30000"/>
                      <a:t>2</a:t>
                    </a:r>
                    <a:r>
                      <a:rPr lang="en-US" b="1" baseline="0"/>
                      <a:t> + 0.8009x + 33.262</a:t>
                    </a:r>
                    <a:br>
                      <a:rPr lang="en-US" b="1" baseline="0"/>
                    </a:br>
                    <a:r>
                      <a:rPr lang="en-US" b="1" baseline="0"/>
                      <a:t>R² = 0.8453</a:t>
                    </a:r>
                    <a:endParaRPr lang="en-US" b="1"/>
                  </a:p>
                </c:rich>
              </c:tx>
              <c:numFmt formatCode="General" sourceLinked="0"/>
              <c:spPr>
                <a:solidFill>
                  <a:schemeClr val="bg2"/>
                </a:solidFill>
                <a:ln w="19050">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strRef>
              <c:f>ManufacturingGDPShares!$B$2:$CD$2</c:f>
              <c:strCach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strCache>
            </c:strRef>
          </c:cat>
          <c:val>
            <c:numRef>
              <c:f>ManufacturingGDPShares!$B$7:$CD$7</c:f>
              <c:numCache>
                <c:formatCode>0.00</c:formatCode>
                <c:ptCount val="81"/>
                <c:pt idx="0">
                  <c:v>36.3794781865125</c:v>
                </c:pt>
                <c:pt idx="1">
                  <c:v>37.868480523512254</c:v>
                </c:pt>
                <c:pt idx="2">
                  <c:v>39.125009371449465</c:v>
                </c:pt>
                <c:pt idx="3">
                  <c:v>38.851463099173252</c:v>
                </c:pt>
                <c:pt idx="4">
                  <c:v>36.627650529157762</c:v>
                </c:pt>
                <c:pt idx="5">
                  <c:v>37.022686091394917</c:v>
                </c:pt>
                <c:pt idx="6">
                  <c:v>35.772438752527826</c:v>
                </c:pt>
                <c:pt idx="7">
                  <c:v>32.634871469041897</c:v>
                </c:pt>
                <c:pt idx="8">
                  <c:v>33.352409027047557</c:v>
                </c:pt>
                <c:pt idx="9">
                  <c:v>34.890653173797475</c:v>
                </c:pt>
                <c:pt idx="10">
                  <c:v>35.655413999125187</c:v>
                </c:pt>
                <c:pt idx="11">
                  <c:v>36.952095609680384</c:v>
                </c:pt>
                <c:pt idx="12">
                  <c:v>37.248709635076253</c:v>
                </c:pt>
                <c:pt idx="13">
                  <c:v>37.033482806923175</c:v>
                </c:pt>
                <c:pt idx="14">
                  <c:v>40.315324648079205</c:v>
                </c:pt>
                <c:pt idx="15">
                  <c:v>39.063814718094058</c:v>
                </c:pt>
                <c:pt idx="16">
                  <c:v>40.117953263948614</c:v>
                </c:pt>
                <c:pt idx="17">
                  <c:v>39.661622846650587</c:v>
                </c:pt>
                <c:pt idx="18">
                  <c:v>42.166413947649723</c:v>
                </c:pt>
                <c:pt idx="19">
                  <c:v>44.03</c:v>
                </c:pt>
                <c:pt idx="20">
                  <c:v>45.199072091592868</c:v>
                </c:pt>
                <c:pt idx="21">
                  <c:v>44.02850337692167</c:v>
                </c:pt>
                <c:pt idx="22">
                  <c:v>42.57861193525428</c:v>
                </c:pt>
                <c:pt idx="23">
                  <c:v>42.589999906777663</c:v>
                </c:pt>
                <c:pt idx="24">
                  <c:v>42.011100207066541</c:v>
                </c:pt>
                <c:pt idx="25">
                  <c:v>42.126593655598136</c:v>
                </c:pt>
                <c:pt idx="26">
                  <c:v>41.245459182263502</c:v>
                </c:pt>
                <c:pt idx="27">
                  <c:v>40.150965328440918</c:v>
                </c:pt>
                <c:pt idx="28">
                  <c:v>39.835956936911018</c:v>
                </c:pt>
                <c:pt idx="29">
                  <c:v>39.37174529883324</c:v>
                </c:pt>
                <c:pt idx="30">
                  <c:v>39.440293911349478</c:v>
                </c:pt>
                <c:pt idx="31">
                  <c:v>38.736732855898033</c:v>
                </c:pt>
                <c:pt idx="32">
                  <c:v>37.314945274754173</c:v>
                </c:pt>
                <c:pt idx="33">
                  <c:v>35.567591323886845</c:v>
                </c:pt>
                <c:pt idx="34">
                  <c:v>35.272634043402554</c:v>
                </c:pt>
                <c:pt idx="35">
                  <c:v>35.295956129232977</c:v>
                </c:pt>
                <c:pt idx="36">
                  <c:v>34.561252425050981</c:v>
                </c:pt>
                <c:pt idx="37">
                  <c:v>34.706161437631565</c:v>
                </c:pt>
                <c:pt idx="38">
                  <c:v>34.728780073649787</c:v>
                </c:pt>
                <c:pt idx="39">
                  <c:v>34.038886392214096</c:v>
                </c:pt>
                <c:pt idx="40">
                  <c:v>34.261620569292489</c:v>
                </c:pt>
                <c:pt idx="41">
                  <c:v>33.625826095107648</c:v>
                </c:pt>
                <c:pt idx="42">
                  <c:v>32.681424400694645</c:v>
                </c:pt>
                <c:pt idx="43">
                  <c:v>31.870328654892113</c:v>
                </c:pt>
                <c:pt idx="44">
                  <c:v>31.510159467325909</c:v>
                </c:pt>
                <c:pt idx="45">
                  <c:v>31.656457496412727</c:v>
                </c:pt>
                <c:pt idx="46">
                  <c:v>31.994521359664731</c:v>
                </c:pt>
                <c:pt idx="47">
                  <c:v>31.900593271493111</c:v>
                </c:pt>
                <c:pt idx="48">
                  <c:v>31.616979148230534</c:v>
                </c:pt>
                <c:pt idx="49">
                  <c:v>31.061152860643755</c:v>
                </c:pt>
                <c:pt idx="50">
                  <c:v>31.074895642324101</c:v>
                </c:pt>
                <c:pt idx="51">
                  <c:v>31.562356518237767</c:v>
                </c:pt>
                <c:pt idx="52">
                  <c:v>31.014303650011527</c:v>
                </c:pt>
                <c:pt idx="53">
                  <c:v>30.127502151872143</c:v>
                </c:pt>
                <c:pt idx="54">
                  <c:v>29.830039789082637</c:v>
                </c:pt>
                <c:pt idx="55">
                  <c:v>28.388996058285166</c:v>
                </c:pt>
                <c:pt idx="56">
                  <c:v>27.523759425927459</c:v>
                </c:pt>
                <c:pt idx="57">
                  <c:v>27.599855924517712</c:v>
                </c:pt>
                <c:pt idx="58">
                  <c:v>27.343418803280006</c:v>
                </c:pt>
                <c:pt idx="59">
                  <c:v>26.259466294929656</c:v>
                </c:pt>
                <c:pt idx="60">
                  <c:v>25.74414027320983</c:v>
                </c:pt>
                <c:pt idx="61">
                  <c:v>26.970121668513908</c:v>
                </c:pt>
                <c:pt idx="62">
                  <c:v>26.423765592051534</c:v>
                </c:pt>
                <c:pt idx="63">
                  <c:v>25.499166828726921</c:v>
                </c:pt>
                <c:pt idx="64">
                  <c:v>24.869240743661365</c:v>
                </c:pt>
              </c:numCache>
            </c:numRef>
          </c:val>
          <c:smooth val="0"/>
          <c:extLst>
            <c:ext xmlns:c16="http://schemas.microsoft.com/office/drawing/2014/chart" uri="{C3380CC4-5D6E-409C-BE32-E72D297353CC}">
              <c16:uniqueId val="{00000006-D64A-7940-A103-9C3E3AA8CF15}"/>
            </c:ext>
          </c:extLst>
        </c:ser>
        <c:ser>
          <c:idx val="5"/>
          <c:order val="5"/>
          <c:tx>
            <c:strRef>
              <c:f>ManufacturingGDPShares!$A$8</c:f>
              <c:strCache>
                <c:ptCount val="1"/>
                <c:pt idx="0">
                  <c:v>Russian Federation</c:v>
                </c:pt>
              </c:strCache>
            </c:strRef>
          </c:tx>
          <c:spPr>
            <a:ln w="28575" cap="rnd">
              <a:solidFill>
                <a:schemeClr val="accent6"/>
              </a:solidFill>
              <a:round/>
            </a:ln>
            <a:effectLst/>
          </c:spPr>
          <c:marker>
            <c:symbol val="none"/>
          </c:marker>
          <c:cat>
            <c:strRef>
              <c:f>ManufacturingGDPShares!$B$2:$CD$2</c:f>
              <c:strCach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strCache>
            </c:strRef>
          </c:cat>
          <c:val>
            <c:numRef>
              <c:f>ManufacturingGDPShares!$B$8:$CD$8</c:f>
              <c:numCache>
                <c:formatCode>0.00</c:formatCode>
                <c:ptCount val="81"/>
                <c:pt idx="0">
                  <c:v>20.588392100347715</c:v>
                </c:pt>
                <c:pt idx="1">
                  <c:v>20.745753110214238</c:v>
                </c:pt>
                <c:pt idx="2">
                  <c:v>20.035844771632551</c:v>
                </c:pt>
                <c:pt idx="3">
                  <c:v>19.996421423035645</c:v>
                </c:pt>
                <c:pt idx="4">
                  <c:v>20.03909226602136</c:v>
                </c:pt>
                <c:pt idx="5">
                  <c:v>19.826670578037845</c:v>
                </c:pt>
                <c:pt idx="6">
                  <c:v>19.743843649533645</c:v>
                </c:pt>
                <c:pt idx="7">
                  <c:v>19.325866157234895</c:v>
                </c:pt>
                <c:pt idx="8">
                  <c:v>18.940877942701476</c:v>
                </c:pt>
                <c:pt idx="9">
                  <c:v>18.47429539089001</c:v>
                </c:pt>
                <c:pt idx="10">
                  <c:v>18.459873349113831</c:v>
                </c:pt>
                <c:pt idx="11">
                  <c:v>18.692341487552163</c:v>
                </c:pt>
                <c:pt idx="12">
                  <c:v>18.087614616541494</c:v>
                </c:pt>
                <c:pt idx="13">
                  <c:v>18.461052440920128</c:v>
                </c:pt>
                <c:pt idx="14">
                  <c:v>18.670804952315589</c:v>
                </c:pt>
                <c:pt idx="15">
                  <c:v>18.052384444250425</c:v>
                </c:pt>
                <c:pt idx="16">
                  <c:v>17.983679013599762</c:v>
                </c:pt>
                <c:pt idx="17">
                  <c:v>17.974709180758328</c:v>
                </c:pt>
                <c:pt idx="18">
                  <c:v>17.723208642483602</c:v>
                </c:pt>
                <c:pt idx="19">
                  <c:v>17.261424804815235</c:v>
                </c:pt>
                <c:pt idx="20">
                  <c:v>16.899319608402916</c:v>
                </c:pt>
                <c:pt idx="21">
                  <c:v>16.073722636440522</c:v>
                </c:pt>
                <c:pt idx="22">
                  <c:v>16.048739154465451</c:v>
                </c:pt>
                <c:pt idx="23">
                  <c:v>16.374404878689337</c:v>
                </c:pt>
                <c:pt idx="24">
                  <c:v>17.124232922810442</c:v>
                </c:pt>
                <c:pt idx="25">
                  <c:v>17.184723070332975</c:v>
                </c:pt>
                <c:pt idx="26">
                  <c:v>16.964031101781909</c:v>
                </c:pt>
                <c:pt idx="27">
                  <c:v>16.802718057592518</c:v>
                </c:pt>
                <c:pt idx="28">
                  <c:v>16.563117733883946</c:v>
                </c:pt>
                <c:pt idx="29">
                  <c:v>16.076670938924146</c:v>
                </c:pt>
                <c:pt idx="30">
                  <c:v>14.883538113457696</c:v>
                </c:pt>
                <c:pt idx="31">
                  <c:v>13.517928642615818</c:v>
                </c:pt>
                <c:pt idx="32">
                  <c:v>12.85032167220797</c:v>
                </c:pt>
                <c:pt idx="33">
                  <c:v>13.139778232690114</c:v>
                </c:pt>
                <c:pt idx="34">
                  <c:v>14.310593741835341</c:v>
                </c:pt>
                <c:pt idx="35">
                  <c:v>15.957569948698112</c:v>
                </c:pt>
                <c:pt idx="36">
                  <c:v>15.583766995101474</c:v>
                </c:pt>
                <c:pt idx="37">
                  <c:v>15.749694613131272</c:v>
                </c:pt>
                <c:pt idx="38">
                  <c:v>16.003938768818191</c:v>
                </c:pt>
                <c:pt idx="39">
                  <c:v>15.852858814928553</c:v>
                </c:pt>
                <c:pt idx="40">
                  <c:v>16.210552711513085</c:v>
                </c:pt>
                <c:pt idx="41">
                  <c:v>15.484783709286061</c:v>
                </c:pt>
                <c:pt idx="42">
                  <c:v>15.193444790175892</c:v>
                </c:pt>
                <c:pt idx="43">
                  <c:v>14.36733468646762</c:v>
                </c:pt>
                <c:pt idx="44">
                  <c:v>15.216507184908599</c:v>
                </c:pt>
                <c:pt idx="45">
                  <c:v>15.680223667511918</c:v>
                </c:pt>
                <c:pt idx="46">
                  <c:v>15.291227656463599</c:v>
                </c:pt>
                <c:pt idx="47">
                  <c:v>15.114632262832689</c:v>
                </c:pt>
                <c:pt idx="48">
                  <c:v>14.933154858974337</c:v>
                </c:pt>
                <c:pt idx="49">
                  <c:v>12.897971424379516</c:v>
                </c:pt>
                <c:pt idx="50">
                  <c:v>12.815470473255907</c:v>
                </c:pt>
                <c:pt idx="51">
                  <c:v>11.470933715440662</c:v>
                </c:pt>
                <c:pt idx="52">
                  <c:v>11.415285438759298</c:v>
                </c:pt>
                <c:pt idx="53">
                  <c:v>11.057306336720755</c:v>
                </c:pt>
                <c:pt idx="54">
                  <c:v>11.335580414399594</c:v>
                </c:pt>
                <c:pt idx="55">
                  <c:v>12.383018865676384</c:v>
                </c:pt>
                <c:pt idx="56">
                  <c:v>11.700279102879014</c:v>
                </c:pt>
                <c:pt idx="57">
                  <c:v>12.312772130108707</c:v>
                </c:pt>
                <c:pt idx="58">
                  <c:v>12.819883250514868</c:v>
                </c:pt>
                <c:pt idx="59">
                  <c:v>12.969207284484844</c:v>
                </c:pt>
                <c:pt idx="60">
                  <c:v>13.402813683317838</c:v>
                </c:pt>
                <c:pt idx="61">
                  <c:v>13.132668399103695</c:v>
                </c:pt>
                <c:pt idx="62">
                  <c:v>13.241535205438446</c:v>
                </c:pt>
                <c:pt idx="63">
                  <c:v>12.746459288478301</c:v>
                </c:pt>
                <c:pt idx="64">
                  <c:v>13.253657579310177</c:v>
                </c:pt>
              </c:numCache>
            </c:numRef>
          </c:val>
          <c:smooth val="0"/>
          <c:extLst>
            <c:ext xmlns:c16="http://schemas.microsoft.com/office/drawing/2014/chart" uri="{C3380CC4-5D6E-409C-BE32-E72D297353CC}">
              <c16:uniqueId val="{00000007-D64A-7940-A103-9C3E3AA8CF15}"/>
            </c:ext>
          </c:extLst>
        </c:ser>
        <c:ser>
          <c:idx val="6"/>
          <c:order val="6"/>
          <c:tx>
            <c:strRef>
              <c:f>ManufacturingGDPShares!$A$9</c:f>
              <c:strCache>
                <c:ptCount val="1"/>
                <c:pt idx="0">
                  <c:v>India</c:v>
                </c:pt>
              </c:strCache>
            </c:strRef>
          </c:tx>
          <c:spPr>
            <a:ln w="28575" cap="rnd">
              <a:solidFill>
                <a:schemeClr val="accent1">
                  <a:lumMod val="60000"/>
                </a:schemeClr>
              </a:solidFill>
              <a:round/>
            </a:ln>
            <a:effectLst/>
          </c:spPr>
          <c:marker>
            <c:symbol val="none"/>
          </c:marker>
          <c:cat>
            <c:strRef>
              <c:f>ManufacturingGDPShares!$B$2:$CD$2</c:f>
              <c:strCach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strCache>
            </c:strRef>
          </c:cat>
          <c:val>
            <c:numRef>
              <c:f>ManufacturingGDPShares!$B$9:$CD$9</c:f>
              <c:numCache>
                <c:formatCode>0.00</c:formatCode>
                <c:ptCount val="81"/>
                <c:pt idx="0">
                  <c:v>14.750118085124498</c:v>
                </c:pt>
                <c:pt idx="1">
                  <c:v>15.353836483370115</c:v>
                </c:pt>
                <c:pt idx="2">
                  <c:v>15.863298130659784</c:v>
                </c:pt>
                <c:pt idx="3">
                  <c:v>15.752388353528465</c:v>
                </c:pt>
                <c:pt idx="4">
                  <c:v>14.850739961576718</c:v>
                </c:pt>
                <c:pt idx="5">
                  <c:v>15.010907767199116</c:v>
                </c:pt>
                <c:pt idx="6">
                  <c:v>14.503992967889562</c:v>
                </c:pt>
                <c:pt idx="7">
                  <c:v>13.23186125412027</c:v>
                </c:pt>
                <c:pt idx="8">
                  <c:v>13.522788013894941</c:v>
                </c:pt>
                <c:pt idx="9">
                  <c:v>14.14647158329602</c:v>
                </c:pt>
                <c:pt idx="10">
                  <c:v>14.456545092944193</c:v>
                </c:pt>
                <c:pt idx="11">
                  <c:v>14.98228674257537</c:v>
                </c:pt>
                <c:pt idx="12">
                  <c:v>15.102549377401047</c:v>
                </c:pt>
                <c:pt idx="13">
                  <c:v>15.015285312917523</c:v>
                </c:pt>
                <c:pt idx="14">
                  <c:v>16.345913378707117</c:v>
                </c:pt>
                <c:pt idx="15">
                  <c:v>15.83848665979308</c:v>
                </c:pt>
                <c:pt idx="16">
                  <c:v>16.265888832790733</c:v>
                </c:pt>
                <c:pt idx="17">
                  <c:v>16.080868929358598</c:v>
                </c:pt>
                <c:pt idx="18">
                  <c:v>17.096440519717575</c:v>
                </c:pt>
                <c:pt idx="19">
                  <c:v>17.852034489291022</c:v>
                </c:pt>
                <c:pt idx="20">
                  <c:v>16.75237579755089</c:v>
                </c:pt>
                <c:pt idx="21">
                  <c:v>16.770443752043775</c:v>
                </c:pt>
                <c:pt idx="22">
                  <c:v>16.369995937370447</c:v>
                </c:pt>
                <c:pt idx="23">
                  <c:v>16.664454692509604</c:v>
                </c:pt>
                <c:pt idx="24">
                  <c:v>16.707803600320943</c:v>
                </c:pt>
                <c:pt idx="25">
                  <c:v>16.418012862666259</c:v>
                </c:pt>
                <c:pt idx="26">
                  <c:v>16.221583809613467</c:v>
                </c:pt>
                <c:pt idx="27">
                  <c:v>16.209549353889148</c:v>
                </c:pt>
                <c:pt idx="28">
                  <c:v>16.101534849260798</c:v>
                </c:pt>
                <c:pt idx="29">
                  <c:v>16.902845896566927</c:v>
                </c:pt>
                <c:pt idx="30">
                  <c:v>16.597596442222041</c:v>
                </c:pt>
                <c:pt idx="31">
                  <c:v>15.676260160512731</c:v>
                </c:pt>
                <c:pt idx="32">
                  <c:v>15.800799817080746</c:v>
                </c:pt>
                <c:pt idx="33">
                  <c:v>15.915712107843891</c:v>
                </c:pt>
                <c:pt idx="34">
                  <c:v>16.764138131311991</c:v>
                </c:pt>
                <c:pt idx="35">
                  <c:v>17.865850596855431</c:v>
                </c:pt>
                <c:pt idx="36">
                  <c:v>17.596340800641393</c:v>
                </c:pt>
                <c:pt idx="37">
                  <c:v>16.518578530433338</c:v>
                </c:pt>
                <c:pt idx="38">
                  <c:v>15.719316016493851</c:v>
                </c:pt>
                <c:pt idx="39">
                  <c:v>15.180536713273817</c:v>
                </c:pt>
                <c:pt idx="40">
                  <c:v>15.927023018432255</c:v>
                </c:pt>
                <c:pt idx="41">
                  <c:v>15.307021283153091</c:v>
                </c:pt>
                <c:pt idx="42">
                  <c:v>15.55870172629556</c:v>
                </c:pt>
                <c:pt idx="43">
                  <c:v>15.58738664864604</c:v>
                </c:pt>
                <c:pt idx="44">
                  <c:v>15.827245740502713</c:v>
                </c:pt>
                <c:pt idx="45">
                  <c:v>15.973017044613139</c:v>
                </c:pt>
                <c:pt idx="46">
                  <c:v>17.303653331192518</c:v>
                </c:pt>
                <c:pt idx="47">
                  <c:v>16.864567775406833</c:v>
                </c:pt>
                <c:pt idx="48">
                  <c:v>17.098674148957809</c:v>
                </c:pt>
                <c:pt idx="49">
                  <c:v>17.143577667284617</c:v>
                </c:pt>
                <c:pt idx="50">
                  <c:v>17.029934249862396</c:v>
                </c:pt>
                <c:pt idx="51">
                  <c:v>16.139337444628858</c:v>
                </c:pt>
                <c:pt idx="52">
                  <c:v>15.816923007106634</c:v>
                </c:pt>
                <c:pt idx="53">
                  <c:v>15.253022692585985</c:v>
                </c:pt>
                <c:pt idx="54">
                  <c:v>15.065570110758902</c:v>
                </c:pt>
                <c:pt idx="55">
                  <c:v>15.583854586371334</c:v>
                </c:pt>
                <c:pt idx="56">
                  <c:v>15.162237133252901</c:v>
                </c:pt>
                <c:pt idx="57">
                  <c:v>15.018238750171792</c:v>
                </c:pt>
                <c:pt idx="58">
                  <c:v>14.881530667301684</c:v>
                </c:pt>
                <c:pt idx="59">
                  <c:v>13.455807563339416</c:v>
                </c:pt>
                <c:pt idx="60">
                  <c:v>14.120485357692278</c:v>
                </c:pt>
                <c:pt idx="61">
                  <c:v>14.377028853128614</c:v>
                </c:pt>
                <c:pt idx="62">
                  <c:v>13.145423551251579</c:v>
                </c:pt>
                <c:pt idx="63">
                  <c:v>13.018629001332297</c:v>
                </c:pt>
                <c:pt idx="64">
                  <c:v>12.533689653685251</c:v>
                </c:pt>
              </c:numCache>
            </c:numRef>
          </c:val>
          <c:smooth val="0"/>
          <c:extLst>
            <c:ext xmlns:c16="http://schemas.microsoft.com/office/drawing/2014/chart" uri="{C3380CC4-5D6E-409C-BE32-E72D297353CC}">
              <c16:uniqueId val="{00000008-D64A-7940-A103-9C3E3AA8CF15}"/>
            </c:ext>
          </c:extLst>
        </c:ser>
        <c:ser>
          <c:idx val="7"/>
          <c:order val="7"/>
          <c:tx>
            <c:strRef>
              <c:f>ManufacturingGDPShares!$A$10</c:f>
              <c:strCache>
                <c:ptCount val="1"/>
                <c:pt idx="0">
                  <c:v>European Union</c:v>
                </c:pt>
              </c:strCache>
            </c:strRef>
          </c:tx>
          <c:spPr>
            <a:ln w="28575" cap="rnd">
              <a:solidFill>
                <a:schemeClr val="accent2">
                  <a:lumMod val="60000"/>
                </a:schemeClr>
              </a:solidFill>
              <a:round/>
            </a:ln>
            <a:effectLst/>
          </c:spPr>
          <c:marker>
            <c:symbol val="none"/>
          </c:marker>
          <c:cat>
            <c:strRef>
              <c:f>ManufacturingGDPShares!$B$2:$CD$2</c:f>
              <c:strCach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strCache>
            </c:strRef>
          </c:cat>
          <c:val>
            <c:numRef>
              <c:f>ManufacturingGDPShares!$B$10:$CD$10</c:f>
              <c:numCache>
                <c:formatCode>0.00</c:formatCode>
                <c:ptCount val="81"/>
                <c:pt idx="0">
                  <c:v>28.002399165042071</c:v>
                </c:pt>
                <c:pt idx="1">
                  <c:v>28.216426845776887</c:v>
                </c:pt>
                <c:pt idx="2">
                  <c:v>27.250876132993429</c:v>
                </c:pt>
                <c:pt idx="3">
                  <c:v>27.19725619325008</c:v>
                </c:pt>
                <c:pt idx="4">
                  <c:v>27.255293070154838</c:v>
                </c:pt>
                <c:pt idx="5">
                  <c:v>26.966377021284469</c:v>
                </c:pt>
                <c:pt idx="6">
                  <c:v>26.853723604626936</c:v>
                </c:pt>
                <c:pt idx="7">
                  <c:v>26.285229837638923</c:v>
                </c:pt>
                <c:pt idx="8">
                  <c:v>25.761604990945838</c:v>
                </c:pt>
                <c:pt idx="9">
                  <c:v>25.127003182529343</c:v>
                </c:pt>
                <c:pt idx="10">
                  <c:v>25.107387674498263</c:v>
                </c:pt>
                <c:pt idx="11">
                  <c:v>25.423569024356784</c:v>
                </c:pt>
                <c:pt idx="12">
                  <c:v>24.601076274785456</c:v>
                </c:pt>
                <c:pt idx="13">
                  <c:v>25.108991364541247</c:v>
                </c:pt>
                <c:pt idx="14">
                  <c:v>25.394277049860339</c:v>
                </c:pt>
                <c:pt idx="15">
                  <c:v>24.553159500015518</c:v>
                </c:pt>
                <c:pt idx="16">
                  <c:v>24.459712819744954</c:v>
                </c:pt>
                <c:pt idx="17">
                  <c:v>24.447512894736469</c:v>
                </c:pt>
                <c:pt idx="18">
                  <c:v>24.105445460394527</c:v>
                </c:pt>
                <c:pt idx="19">
                  <c:v>23.477370412701212</c:v>
                </c:pt>
                <c:pt idx="20">
                  <c:v>22.984868900186189</c:v>
                </c:pt>
                <c:pt idx="21">
                  <c:v>22.389605165770249</c:v>
                </c:pt>
                <c:pt idx="22">
                  <c:v>21.652298775083846</c:v>
                </c:pt>
                <c:pt idx="23">
                  <c:v>21.658089846014985</c:v>
                </c:pt>
                <c:pt idx="24">
                  <c:v>21.363704738346097</c:v>
                </c:pt>
                <c:pt idx="25">
                  <c:v>21.422436071767052</c:v>
                </c:pt>
                <c:pt idx="26">
                  <c:v>20.974356953859715</c:v>
                </c:pt>
                <c:pt idx="27">
                  <c:v>20.417779206175137</c:v>
                </c:pt>
                <c:pt idx="28">
                  <c:v>20.257589488848616</c:v>
                </c:pt>
                <c:pt idx="29">
                  <c:v>20.021526155036437</c:v>
                </c:pt>
                <c:pt idx="30">
                  <c:v>20.056384854542092</c:v>
                </c:pt>
                <c:pt idx="31">
                  <c:v>19.698606301255463</c:v>
                </c:pt>
                <c:pt idx="32">
                  <c:v>18.975591432935126</c:v>
                </c:pt>
                <c:pt idx="33">
                  <c:v>18.087017848912851</c:v>
                </c:pt>
                <c:pt idx="34">
                  <c:v>17.937024627606259</c:v>
                </c:pt>
                <c:pt idx="35">
                  <c:v>17.948884496857666</c:v>
                </c:pt>
                <c:pt idx="36">
                  <c:v>17.575269120708263</c:v>
                </c:pt>
                <c:pt idx="37">
                  <c:v>17.648959010842972</c:v>
                </c:pt>
                <c:pt idx="38">
                  <c:v>17.660461158111094</c:v>
                </c:pt>
                <c:pt idx="39">
                  <c:v>17.309632809450907</c:v>
                </c:pt>
                <c:pt idx="40">
                  <c:v>17.422898759897041</c:v>
                </c:pt>
                <c:pt idx="41">
                  <c:v>17.099581223488599</c:v>
                </c:pt>
                <c:pt idx="42">
                  <c:v>16.619329126914383</c:v>
                </c:pt>
                <c:pt idx="43">
                  <c:v>16.206866469606037</c:v>
                </c:pt>
                <c:pt idx="44">
                  <c:v>16.023711347719463</c:v>
                </c:pt>
                <c:pt idx="45">
                  <c:v>15.742650620023287</c:v>
                </c:pt>
                <c:pt idx="46">
                  <c:v>15.692198601369068</c:v>
                </c:pt>
                <c:pt idx="47">
                  <c:v>15.739644300800135</c:v>
                </c:pt>
                <c:pt idx="48">
                  <c:v>15.167286037433028</c:v>
                </c:pt>
                <c:pt idx="49">
                  <c:v>13.755866235444175</c:v>
                </c:pt>
                <c:pt idx="50">
                  <c:v>14.388982494581295</c:v>
                </c:pt>
                <c:pt idx="51">
                  <c:v>14.707299547296069</c:v>
                </c:pt>
                <c:pt idx="52">
                  <c:v>14.500172213344467</c:v>
                </c:pt>
                <c:pt idx="53">
                  <c:v>14.355606468095516</c:v>
                </c:pt>
                <c:pt idx="54">
                  <c:v>14.604512276732196</c:v>
                </c:pt>
                <c:pt idx="55">
                  <c:v>15.196190993255026</c:v>
                </c:pt>
                <c:pt idx="56">
                  <c:v>15.264281739881028</c:v>
                </c:pt>
                <c:pt idx="57">
                  <c:v>15.21339268927176</c:v>
                </c:pt>
                <c:pt idx="58">
                  <c:v>15.091233005466279</c:v>
                </c:pt>
                <c:pt idx="59">
                  <c:v>14.879906526785014</c:v>
                </c:pt>
                <c:pt idx="60">
                  <c:v>14.56778635651181</c:v>
                </c:pt>
                <c:pt idx="61">
                  <c:v>14.773430882376434</c:v>
                </c:pt>
                <c:pt idx="62">
                  <c:v>14.869656365447284</c:v>
                </c:pt>
                <c:pt idx="63">
                  <c:v>14.608590063631667</c:v>
                </c:pt>
                <c:pt idx="64">
                  <c:v>14.016466880294226</c:v>
                </c:pt>
              </c:numCache>
            </c:numRef>
          </c:val>
          <c:smooth val="0"/>
          <c:extLst>
            <c:ext xmlns:c16="http://schemas.microsoft.com/office/drawing/2014/chart" uri="{C3380CC4-5D6E-409C-BE32-E72D297353CC}">
              <c16:uniqueId val="{00000009-D64A-7940-A103-9C3E3AA8CF15}"/>
            </c:ext>
          </c:extLst>
        </c:ser>
        <c:ser>
          <c:idx val="8"/>
          <c:order val="8"/>
          <c:tx>
            <c:strRef>
              <c:f>ManufacturingGDPShares!$A$11</c:f>
              <c:strCache>
                <c:ptCount val="1"/>
                <c:pt idx="0">
                  <c:v>France</c:v>
                </c:pt>
              </c:strCache>
            </c:strRef>
          </c:tx>
          <c:spPr>
            <a:ln w="28575" cap="rnd">
              <a:solidFill>
                <a:schemeClr val="accent3">
                  <a:lumMod val="60000"/>
                </a:schemeClr>
              </a:solidFill>
              <a:round/>
            </a:ln>
            <a:effectLst/>
          </c:spPr>
          <c:marker>
            <c:symbol val="none"/>
          </c:marker>
          <c:cat>
            <c:strRef>
              <c:f>ManufacturingGDPShares!$B$2:$CD$2</c:f>
              <c:strCach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strCache>
            </c:strRef>
          </c:cat>
          <c:val>
            <c:numRef>
              <c:f>ManufacturingGDPShares!$B$11:$CD$11</c:f>
              <c:numCache>
                <c:formatCode>0.00</c:formatCode>
                <c:ptCount val="81"/>
                <c:pt idx="0">
                  <c:v>22.375307889887523</c:v>
                </c:pt>
                <c:pt idx="1">
                  <c:v>22.546326638144585</c:v>
                </c:pt>
                <c:pt idx="2">
                  <c:v>21.77480365704227</c:v>
                </c:pt>
                <c:pt idx="3">
                  <c:v>21.731958661735852</c:v>
                </c:pt>
                <c:pt idx="4">
                  <c:v>21.778333009235787</c:v>
                </c:pt>
                <c:pt idx="5">
                  <c:v>21.547474734924968</c:v>
                </c:pt>
                <c:pt idx="6">
                  <c:v>21.457459059207196</c:v>
                </c:pt>
                <c:pt idx="7">
                  <c:v>21.00320430071784</c:v>
                </c:pt>
                <c:pt idx="8">
                  <c:v>20.584802038308148</c:v>
                </c:pt>
                <c:pt idx="9">
                  <c:v>20.077723670947218</c:v>
                </c:pt>
                <c:pt idx="10">
                  <c:v>20.062049905673565</c:v>
                </c:pt>
                <c:pt idx="11">
                  <c:v>20.314694509817219</c:v>
                </c:pt>
                <c:pt idx="12">
                  <c:v>19.657481947408158</c:v>
                </c:pt>
                <c:pt idx="13">
                  <c:v>20.063331333677649</c:v>
                </c:pt>
                <c:pt idx="14">
                  <c:v>20.291288767180745</c:v>
                </c:pt>
                <c:pt idx="15">
                  <c:v>19.619194064207555</c:v>
                </c:pt>
                <c:pt idx="16">
                  <c:v>19.544525524914967</c:v>
                </c:pt>
                <c:pt idx="17">
                  <c:v>19.534777178828993</c:v>
                </c:pt>
                <c:pt idx="18">
                  <c:v>19.261448307349301</c:v>
                </c:pt>
                <c:pt idx="19">
                  <c:v>18.759585146008547</c:v>
                </c:pt>
                <c:pt idx="20">
                  <c:v>18.366051973589663</c:v>
                </c:pt>
                <c:pt idx="21">
                  <c:v>17.890406681386683</c:v>
                </c:pt>
                <c:pt idx="22">
                  <c:v>17.301262251169959</c:v>
                </c:pt>
                <c:pt idx="23">
                  <c:v>17.305889604502532</c:v>
                </c:pt>
                <c:pt idx="24">
                  <c:v>17.070661280548343</c:v>
                </c:pt>
                <c:pt idx="25">
                  <c:v>17.117590533300302</c:v>
                </c:pt>
                <c:pt idx="26">
                  <c:v>16.759553060756801</c:v>
                </c:pt>
                <c:pt idx="27">
                  <c:v>16.314819793592697</c:v>
                </c:pt>
                <c:pt idx="28">
                  <c:v>16.186820252380187</c:v>
                </c:pt>
                <c:pt idx="29">
                  <c:v>15.998193922742162</c:v>
                </c:pt>
                <c:pt idx="30">
                  <c:v>16.0260477551757</c:v>
                </c:pt>
                <c:pt idx="31">
                  <c:v>15.740164919244243</c:v>
                </c:pt>
                <c:pt idx="32">
                  <c:v>15.411445153412329</c:v>
                </c:pt>
                <c:pt idx="33">
                  <c:v>14.869303881626866</c:v>
                </c:pt>
                <c:pt idx="34">
                  <c:v>14.4886732749034</c:v>
                </c:pt>
                <c:pt idx="35">
                  <c:v>14.704716352513392</c:v>
                </c:pt>
                <c:pt idx="36">
                  <c:v>14.282666907890679</c:v>
                </c:pt>
                <c:pt idx="37">
                  <c:v>14.527236906952574</c:v>
                </c:pt>
                <c:pt idx="38">
                  <c:v>14.507215830796538</c:v>
                </c:pt>
                <c:pt idx="39">
                  <c:v>14.312065816673215</c:v>
                </c:pt>
                <c:pt idx="40">
                  <c:v>14.387839219804205</c:v>
                </c:pt>
                <c:pt idx="41">
                  <c:v>13.92965515519575</c:v>
                </c:pt>
                <c:pt idx="42">
                  <c:v>13.459805374083905</c:v>
                </c:pt>
                <c:pt idx="43">
                  <c:v>12.992266349621357</c:v>
                </c:pt>
                <c:pt idx="44">
                  <c:v>12.567220819762801</c:v>
                </c:pt>
                <c:pt idx="45">
                  <c:v>12.145250097372507</c:v>
                </c:pt>
                <c:pt idx="46">
                  <c:v>11.639034619761597</c:v>
                </c:pt>
                <c:pt idx="47">
                  <c:v>11.579923857885047</c:v>
                </c:pt>
                <c:pt idx="48">
                  <c:v>11.067976542911037</c:v>
                </c:pt>
                <c:pt idx="49">
                  <c:v>10.521674258030183</c:v>
                </c:pt>
                <c:pt idx="50">
                  <c:v>10.277534146886557</c:v>
                </c:pt>
                <c:pt idx="51">
                  <c:v>10.313284045410272</c:v>
                </c:pt>
                <c:pt idx="52">
                  <c:v>10.247079579638179</c:v>
                </c:pt>
                <c:pt idx="53">
                  <c:v>10.253349927434215</c:v>
                </c:pt>
                <c:pt idx="54">
                  <c:v>10.181498348147224</c:v>
                </c:pt>
                <c:pt idx="55">
                  <c:v>10.319911641746787</c:v>
                </c:pt>
                <c:pt idx="56">
                  <c:v>10.165232022378873</c:v>
                </c:pt>
                <c:pt idx="57">
                  <c:v>10.010051575688671</c:v>
                </c:pt>
                <c:pt idx="58">
                  <c:v>9.8862052164532788</c:v>
                </c:pt>
                <c:pt idx="59">
                  <c:v>9.9109500063892586</c:v>
                </c:pt>
                <c:pt idx="60">
                  <c:v>9.2456671038593239</c:v>
                </c:pt>
                <c:pt idx="61">
                  <c:v>9.0958251583278713</c:v>
                </c:pt>
                <c:pt idx="62">
                  <c:v>9.5438826406972854</c:v>
                </c:pt>
                <c:pt idx="63">
                  <c:v>9.7317561813040339</c:v>
                </c:pt>
                <c:pt idx="64">
                  <c:v>9.4331685796572735</c:v>
                </c:pt>
              </c:numCache>
            </c:numRef>
          </c:val>
          <c:smooth val="0"/>
          <c:extLst>
            <c:ext xmlns:c16="http://schemas.microsoft.com/office/drawing/2014/chart" uri="{C3380CC4-5D6E-409C-BE32-E72D297353CC}">
              <c16:uniqueId val="{0000000A-D64A-7940-A103-9C3E3AA8CF15}"/>
            </c:ext>
          </c:extLst>
        </c:ser>
        <c:ser>
          <c:idx val="9"/>
          <c:order val="9"/>
          <c:tx>
            <c:strRef>
              <c:f>ManufacturingGDPShares!$A$12</c:f>
              <c:strCache>
                <c:ptCount val="1"/>
                <c:pt idx="0">
                  <c:v>Germany</c:v>
                </c:pt>
              </c:strCache>
            </c:strRef>
          </c:tx>
          <c:spPr>
            <a:ln w="28575" cap="rnd">
              <a:solidFill>
                <a:schemeClr val="accent4">
                  <a:lumMod val="60000"/>
                </a:schemeClr>
              </a:solidFill>
              <a:round/>
            </a:ln>
            <a:effectLst/>
          </c:spPr>
          <c:marker>
            <c:symbol val="none"/>
          </c:marker>
          <c:cat>
            <c:strRef>
              <c:f>ManufacturingGDPShares!$B$2:$CD$2</c:f>
              <c:strCach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strCache>
            </c:strRef>
          </c:cat>
          <c:val>
            <c:numRef>
              <c:f>ManufacturingGDPShares!$B$12:$CD$12</c:f>
              <c:numCache>
                <c:formatCode>0.00</c:formatCode>
                <c:ptCount val="81"/>
                <c:pt idx="0">
                  <c:v>32.059175964096681</c:v>
                </c:pt>
                <c:pt idx="1">
                  <c:v>32.304210364093052</c:v>
                </c:pt>
                <c:pt idx="2">
                  <c:v>31.198777932359572</c:v>
                </c:pt>
                <c:pt idx="3">
                  <c:v>31.137389939377801</c:v>
                </c:pt>
                <c:pt idx="4">
                  <c:v>31.203834762127812</c:v>
                </c:pt>
                <c:pt idx="5">
                  <c:v>30.873062730953073</c:v>
                </c:pt>
                <c:pt idx="6">
                  <c:v>30.74408893530455</c:v>
                </c:pt>
                <c:pt idx="7">
                  <c:v>30.093236070771667</c:v>
                </c:pt>
                <c:pt idx="8">
                  <c:v>29.49375239794897</c:v>
                </c:pt>
                <c:pt idx="9">
                  <c:v>28.767214256582971</c:v>
                </c:pt>
                <c:pt idx="10">
                  <c:v>28.744757001406825</c:v>
                </c:pt>
                <c:pt idx="11">
                  <c:v>29.106744325133509</c:v>
                </c:pt>
                <c:pt idx="12">
                  <c:v>28.165095017433504</c:v>
                </c:pt>
                <c:pt idx="13">
                  <c:v>28.746593021991224</c:v>
                </c:pt>
                <c:pt idx="14">
                  <c:v>29.073208749871444</c:v>
                </c:pt>
                <c:pt idx="15">
                  <c:v>28.110236421035118</c:v>
                </c:pt>
                <c:pt idx="16">
                  <c:v>28.00325188915992</c:v>
                </c:pt>
                <c:pt idx="17">
                  <c:v>27.989284530852842</c:v>
                </c:pt>
                <c:pt idx="18">
                  <c:v>27.597660941583904</c:v>
                </c:pt>
                <c:pt idx="19">
                  <c:v>26.878595108903557</c:v>
                </c:pt>
                <c:pt idx="20">
                  <c:v>26.314743684629384</c:v>
                </c:pt>
                <c:pt idx="21">
                  <c:v>26.343124948106972</c:v>
                </c:pt>
                <c:pt idx="22">
                  <c:v>25.714098848791604</c:v>
                </c:pt>
                <c:pt idx="23">
                  <c:v>26.176636626168516</c:v>
                </c:pt>
                <c:pt idx="24">
                  <c:v>26.244729379808319</c:v>
                </c:pt>
                <c:pt idx="25">
                  <c:v>25.789524155443814</c:v>
                </c:pt>
                <c:pt idx="26">
                  <c:v>25.480972088216767</c:v>
                </c:pt>
                <c:pt idx="27">
                  <c:v>25.462068284863946</c:v>
                </c:pt>
                <c:pt idx="28">
                  <c:v>25.292398380256579</c:v>
                </c:pt>
                <c:pt idx="29">
                  <c:v>26.551103120189968</c:v>
                </c:pt>
                <c:pt idx="30">
                  <c:v>26.071615240498723</c:v>
                </c:pt>
                <c:pt idx="31">
                  <c:v>24.624374061484911</c:v>
                </c:pt>
                <c:pt idx="32">
                  <c:v>23.166051617355503</c:v>
                </c:pt>
                <c:pt idx="33">
                  <c:v>21.048175082795588</c:v>
                </c:pt>
                <c:pt idx="34">
                  <c:v>20.501572344152947</c:v>
                </c:pt>
                <c:pt idx="35">
                  <c:v>20.217060628549476</c:v>
                </c:pt>
                <c:pt idx="36">
                  <c:v>19.733013232671009</c:v>
                </c:pt>
                <c:pt idx="37">
                  <c:v>19.894620726115555</c:v>
                </c:pt>
                <c:pt idx="38">
                  <c:v>20.087029189392329</c:v>
                </c:pt>
                <c:pt idx="39">
                  <c:v>19.74350580578075</c:v>
                </c:pt>
                <c:pt idx="40">
                  <c:v>20.284035949400373</c:v>
                </c:pt>
                <c:pt idx="41">
                  <c:v>20.086357280474417</c:v>
                </c:pt>
                <c:pt idx="42">
                  <c:v>19.476333117443868</c:v>
                </c:pt>
                <c:pt idx="43">
                  <c:v>19.552974147741217</c:v>
                </c:pt>
                <c:pt idx="44">
                  <c:v>19.789624254265082</c:v>
                </c:pt>
                <c:pt idx="45">
                  <c:v>19.769360754350284</c:v>
                </c:pt>
                <c:pt idx="46">
                  <c:v>20.338845427791838</c:v>
                </c:pt>
                <c:pt idx="47">
                  <c:v>20.529891197457339</c:v>
                </c:pt>
                <c:pt idx="48">
                  <c:v>19.753637515059776</c:v>
                </c:pt>
                <c:pt idx="49">
                  <c:v>17.352848044186672</c:v>
                </c:pt>
                <c:pt idx="50">
                  <c:v>19.432772948632675</c:v>
                </c:pt>
                <c:pt idx="51">
                  <c:v>20.134215975631502</c:v>
                </c:pt>
                <c:pt idx="52">
                  <c:v>20.057135103093152</c:v>
                </c:pt>
                <c:pt idx="53">
                  <c:v>19.767793867358613</c:v>
                </c:pt>
                <c:pt idx="54">
                  <c:v>20.117112258263347</c:v>
                </c:pt>
                <c:pt idx="55">
                  <c:v>20.150892032472896</c:v>
                </c:pt>
                <c:pt idx="56">
                  <c:v>20.434590799440571</c:v>
                </c:pt>
                <c:pt idx="57">
                  <c:v>20.201374316669217</c:v>
                </c:pt>
                <c:pt idx="58">
                  <c:v>19.865758511044465</c:v>
                </c:pt>
                <c:pt idx="59">
                  <c:v>19.368832888245148</c:v>
                </c:pt>
                <c:pt idx="60">
                  <c:v>18.637328169479535</c:v>
                </c:pt>
                <c:pt idx="61">
                  <c:v>18.696762646676422</c:v>
                </c:pt>
                <c:pt idx="62">
                  <c:v>18.276414128001822</c:v>
                </c:pt>
                <c:pt idx="63">
                  <c:v>18.359546535102915</c:v>
                </c:pt>
                <c:pt idx="64">
                  <c:v>17.810469054133783</c:v>
                </c:pt>
              </c:numCache>
            </c:numRef>
          </c:val>
          <c:smooth val="0"/>
          <c:extLst>
            <c:ext xmlns:c16="http://schemas.microsoft.com/office/drawing/2014/chart" uri="{C3380CC4-5D6E-409C-BE32-E72D297353CC}">
              <c16:uniqueId val="{0000000B-D64A-7940-A103-9C3E3AA8CF15}"/>
            </c:ext>
          </c:extLst>
        </c:ser>
        <c:ser>
          <c:idx val="10"/>
          <c:order val="10"/>
          <c:tx>
            <c:strRef>
              <c:f>ManufacturingGDPShares!$A$13</c:f>
              <c:strCache>
                <c:ptCount val="1"/>
                <c:pt idx="0">
                  <c:v>Sweden</c:v>
                </c:pt>
              </c:strCache>
            </c:strRef>
          </c:tx>
          <c:spPr>
            <a:ln w="28575" cap="rnd">
              <a:solidFill>
                <a:schemeClr val="accent5">
                  <a:lumMod val="60000"/>
                </a:schemeClr>
              </a:solidFill>
              <a:round/>
            </a:ln>
            <a:effectLst/>
          </c:spPr>
          <c:marker>
            <c:symbol val="none"/>
          </c:marker>
          <c:cat>
            <c:strRef>
              <c:f>ManufacturingGDPShares!$B$2:$CD$2</c:f>
              <c:strCach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strCache>
            </c:strRef>
          </c:cat>
          <c:val>
            <c:numRef>
              <c:f>ManufacturingGDPShares!$B$13:$CD$13</c:f>
              <c:numCache>
                <c:formatCode>0.00</c:formatCode>
                <c:ptCount val="81"/>
                <c:pt idx="0">
                  <c:v>25.221214706494258</c:v>
                </c:pt>
                <c:pt idx="1">
                  <c:v>25.413985263657256</c:v>
                </c:pt>
                <c:pt idx="2">
                  <c:v>24.544332570915071</c:v>
                </c:pt>
                <c:pt idx="3">
                  <c:v>24.496038137111533</c:v>
                </c:pt>
                <c:pt idx="4">
                  <c:v>24.548310820058525</c:v>
                </c:pt>
                <c:pt idx="5">
                  <c:v>24.288089770506158</c:v>
                </c:pt>
                <c:pt idx="6">
                  <c:v>24.186625035567065</c:v>
                </c:pt>
                <c:pt idx="7">
                  <c:v>23.67459378881561</c:v>
                </c:pt>
                <c:pt idx="8">
                  <c:v>23.202975103349967</c:v>
                </c:pt>
                <c:pt idx="9">
                  <c:v>22.631401633203058</c:v>
                </c:pt>
                <c:pt idx="10">
                  <c:v>22.613734327744229</c:v>
                </c:pt>
                <c:pt idx="11">
                  <c:v>22.898512702053175</c:v>
                </c:pt>
                <c:pt idx="12">
                  <c:v>22.157709526253498</c:v>
                </c:pt>
                <c:pt idx="13">
                  <c:v>22.615178740083973</c:v>
                </c:pt>
                <c:pt idx="14">
                  <c:v>22.872129992000435</c:v>
                </c:pt>
                <c:pt idx="15">
                  <c:v>22.114551821894214</c:v>
                </c:pt>
                <c:pt idx="16">
                  <c:v>22.030386219767699</c:v>
                </c:pt>
                <c:pt idx="17">
                  <c:v>22.019397985287195</c:v>
                </c:pt>
                <c:pt idx="18">
                  <c:v>21.711304519624154</c:v>
                </c:pt>
                <c:pt idx="19">
                  <c:v>21.145609575548065</c:v>
                </c:pt>
                <c:pt idx="20">
                  <c:v>20.702023070077438</c:v>
                </c:pt>
                <c:pt idx="21">
                  <c:v>19.690649360590754</c:v>
                </c:pt>
                <c:pt idx="22">
                  <c:v>19.660044068058056</c:v>
                </c:pt>
                <c:pt idx="23">
                  <c:v>20.05899145128075</c:v>
                </c:pt>
                <c:pt idx="24">
                  <c:v>20.977546625553426</c:v>
                </c:pt>
                <c:pt idx="25">
                  <c:v>21.051648332518077</c:v>
                </c:pt>
                <c:pt idx="26">
                  <c:v>20.781296014780196</c:v>
                </c:pt>
                <c:pt idx="27">
                  <c:v>20.583684132189806</c:v>
                </c:pt>
                <c:pt idx="28">
                  <c:v>20.290168680446616</c:v>
                </c:pt>
                <c:pt idx="29">
                  <c:v>19.694261093337865</c:v>
                </c:pt>
                <c:pt idx="30">
                  <c:v>18.232648208864617</c:v>
                </c:pt>
                <c:pt idx="31">
                  <c:v>16.55974779481318</c:v>
                </c:pt>
                <c:pt idx="32">
                  <c:v>15.741915170578086</c:v>
                </c:pt>
                <c:pt idx="33">
                  <c:v>16.096505564259203</c:v>
                </c:pt>
                <c:pt idx="34">
                  <c:v>17.530779265377731</c:v>
                </c:pt>
                <c:pt idx="35">
                  <c:v>19.548359867462338</c:v>
                </c:pt>
                <c:pt idx="36">
                  <c:v>19.09044336263614</c:v>
                </c:pt>
                <c:pt idx="37">
                  <c:v>19.293708195541477</c:v>
                </c:pt>
                <c:pt idx="38">
                  <c:v>19.605162650420585</c:v>
                </c:pt>
                <c:pt idx="39">
                  <c:v>19.420086519349937</c:v>
                </c:pt>
                <c:pt idx="40">
                  <c:v>19.858269089459853</c:v>
                </c:pt>
                <c:pt idx="41">
                  <c:v>18.969186749116396</c:v>
                </c:pt>
                <c:pt idx="42">
                  <c:v>18.61229042640106</c:v>
                </c:pt>
                <c:pt idx="43">
                  <c:v>17.865139965122083</c:v>
                </c:pt>
                <c:pt idx="44">
                  <c:v>17.159277126425028</c:v>
                </c:pt>
                <c:pt idx="45">
                  <c:v>16.932050762160074</c:v>
                </c:pt>
                <c:pt idx="46">
                  <c:v>16.839892298799619</c:v>
                </c:pt>
                <c:pt idx="47">
                  <c:v>16.864056016769766</c:v>
                </c:pt>
                <c:pt idx="48">
                  <c:v>15.556759080264715</c:v>
                </c:pt>
                <c:pt idx="49">
                  <c:v>13.77861595336674</c:v>
                </c:pt>
                <c:pt idx="50">
                  <c:v>14.920241439536921</c:v>
                </c:pt>
                <c:pt idx="51">
                  <c:v>14.765920749507064</c:v>
                </c:pt>
                <c:pt idx="52">
                  <c:v>14.075991700389206</c:v>
                </c:pt>
                <c:pt idx="53">
                  <c:v>13.362254973332416</c:v>
                </c:pt>
                <c:pt idx="54">
                  <c:v>13.044004780402469</c:v>
                </c:pt>
                <c:pt idx="55">
                  <c:v>13.762951217523739</c:v>
                </c:pt>
                <c:pt idx="56">
                  <c:v>13.478721848161552</c:v>
                </c:pt>
                <c:pt idx="57">
                  <c:v>13.334680367722932</c:v>
                </c:pt>
                <c:pt idx="58">
                  <c:v>13.372593584617304</c:v>
                </c:pt>
                <c:pt idx="59">
                  <c:v>13.135859490213756</c:v>
                </c:pt>
                <c:pt idx="60">
                  <c:v>12.640565244460342</c:v>
                </c:pt>
                <c:pt idx="61">
                  <c:v>13.473517056928646</c:v>
                </c:pt>
                <c:pt idx="62">
                  <c:v>14.034686902142141</c:v>
                </c:pt>
                <c:pt idx="63">
                  <c:v>14.147179161844795</c:v>
                </c:pt>
                <c:pt idx="64">
                  <c:v>13.791649263288438</c:v>
                </c:pt>
              </c:numCache>
            </c:numRef>
          </c:val>
          <c:smooth val="0"/>
          <c:extLst>
            <c:ext xmlns:c16="http://schemas.microsoft.com/office/drawing/2014/chart" uri="{C3380CC4-5D6E-409C-BE32-E72D297353CC}">
              <c16:uniqueId val="{0000000C-D64A-7940-A103-9C3E3AA8CF15}"/>
            </c:ext>
          </c:extLst>
        </c:ser>
        <c:ser>
          <c:idx val="11"/>
          <c:order val="11"/>
          <c:tx>
            <c:strRef>
              <c:f>ManufacturingGDPShares!$A$14</c:f>
              <c:strCache>
                <c:ptCount val="1"/>
                <c:pt idx="0">
                  <c:v>United Kingdom</c:v>
                </c:pt>
              </c:strCache>
            </c:strRef>
          </c:tx>
          <c:spPr>
            <a:ln w="28575" cap="rnd">
              <a:solidFill>
                <a:schemeClr val="accent6">
                  <a:lumMod val="60000"/>
                </a:schemeClr>
              </a:solidFill>
              <a:round/>
            </a:ln>
            <a:effectLst/>
          </c:spPr>
          <c:marker>
            <c:symbol val="none"/>
          </c:marker>
          <c:cat>
            <c:strRef>
              <c:f>ManufacturingGDPShares!$B$2:$CD$2</c:f>
              <c:strCach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strCache>
            </c:strRef>
          </c:cat>
          <c:val>
            <c:numRef>
              <c:f>ManufacturingGDPShares!$B$14:$CD$14</c:f>
              <c:numCache>
                <c:formatCode>0.00</c:formatCode>
                <c:ptCount val="81"/>
                <c:pt idx="0">
                  <c:v>19.983960896913121</c:v>
                </c:pt>
                <c:pt idx="1">
                  <c:v>20.136702123743465</c:v>
                </c:pt>
                <c:pt idx="2">
                  <c:v>19.44763517721055</c:v>
                </c:pt>
                <c:pt idx="3">
                  <c:v>19.409369213897534</c:v>
                </c:pt>
                <c:pt idx="4">
                  <c:v>19.450787332102617</c:v>
                </c:pt>
                <c:pt idx="5">
                  <c:v>19.244601891023557</c:v>
                </c:pt>
                <c:pt idx="6">
                  <c:v>19.164206584174345</c:v>
                </c:pt>
                <c:pt idx="7">
                  <c:v>18.758500018009471</c:v>
                </c:pt>
                <c:pt idx="8">
                  <c:v>18.384814234898787</c:v>
                </c:pt>
                <c:pt idx="9">
                  <c:v>17.931929549920167</c:v>
                </c:pt>
                <c:pt idx="10">
                  <c:v>17.917930908476773</c:v>
                </c:pt>
                <c:pt idx="11">
                  <c:v>18.143574279056029</c:v>
                </c:pt>
                <c:pt idx="12">
                  <c:v>17.556600896934278</c:v>
                </c:pt>
                <c:pt idx="13">
                  <c:v>17.919075384666851</c:v>
                </c:pt>
                <c:pt idx="14">
                  <c:v>18.122670010479592</c:v>
                </c:pt>
                <c:pt idx="15">
                  <c:v>17.522405007229793</c:v>
                </c:pt>
                <c:pt idx="16">
                  <c:v>17.455716621228763</c:v>
                </c:pt>
                <c:pt idx="17">
                  <c:v>17.44701012351484</c:v>
                </c:pt>
                <c:pt idx="18">
                  <c:v>17.202893103694247</c:v>
                </c:pt>
                <c:pt idx="19">
                  <c:v>16.754666252864297</c:v>
                </c:pt>
                <c:pt idx="20">
                  <c:v>16.40319169135395</c:v>
                </c:pt>
                <c:pt idx="21">
                  <c:v>16.411476131602107</c:v>
                </c:pt>
                <c:pt idx="22">
                  <c:v>16.419760571850265</c:v>
                </c:pt>
                <c:pt idx="23">
                  <c:v>16.428045012098423</c:v>
                </c:pt>
                <c:pt idx="24">
                  <c:v>16.43632945234658</c:v>
                </c:pt>
                <c:pt idx="25">
                  <c:v>16.444613892594738</c:v>
                </c:pt>
                <c:pt idx="26">
                  <c:v>16.452898332842896</c:v>
                </c:pt>
                <c:pt idx="27">
                  <c:v>16.461182773091053</c:v>
                </c:pt>
                <c:pt idx="28">
                  <c:v>16.469467213339211</c:v>
                </c:pt>
                <c:pt idx="29">
                  <c:v>16.477751653587369</c:v>
                </c:pt>
                <c:pt idx="30">
                  <c:v>16.486036093835526</c:v>
                </c:pt>
                <c:pt idx="31">
                  <c:v>16.086394502180671</c:v>
                </c:pt>
                <c:pt idx="32">
                  <c:v>15.87087061308895</c:v>
                </c:pt>
                <c:pt idx="33">
                  <c:v>15.510670958297892</c:v>
                </c:pt>
                <c:pt idx="34">
                  <c:v>16.224740605156228</c:v>
                </c:pt>
                <c:pt idx="35">
                  <c:v>15.337884239503666</c:v>
                </c:pt>
                <c:pt idx="36">
                  <c:v>15.135391151360505</c:v>
                </c:pt>
                <c:pt idx="37">
                  <c:v>14.948421709556801</c:v>
                </c:pt>
                <c:pt idx="38">
                  <c:v>14.390671616753515</c:v>
                </c:pt>
                <c:pt idx="39">
                  <c:v>13.791735042866126</c:v>
                </c:pt>
                <c:pt idx="40">
                  <c:v>13.276650871404277</c:v>
                </c:pt>
                <c:pt idx="41">
                  <c:v>12.476366222129155</c:v>
                </c:pt>
                <c:pt idx="42">
                  <c:v>12.11526565774664</c:v>
                </c:pt>
                <c:pt idx="43">
                  <c:v>11.562351490144906</c:v>
                </c:pt>
                <c:pt idx="44">
                  <c:v>10.949943181689308</c:v>
                </c:pt>
                <c:pt idx="45">
                  <c:v>10.514180885920204</c:v>
                </c:pt>
                <c:pt idx="46">
                  <c:v>10.076030645947998</c:v>
                </c:pt>
                <c:pt idx="47">
                  <c:v>9.6720459240585317</c:v>
                </c:pt>
                <c:pt idx="48">
                  <c:v>9.5910517068273098</c:v>
                </c:pt>
                <c:pt idx="49">
                  <c:v>9.0719795041586977</c:v>
                </c:pt>
                <c:pt idx="50">
                  <c:v>9.4452591863619038</c:v>
                </c:pt>
                <c:pt idx="51">
                  <c:v>9.3294197607347567</c:v>
                </c:pt>
                <c:pt idx="52">
                  <c:v>9.3463032067759233</c:v>
                </c:pt>
                <c:pt idx="53">
                  <c:v>9.5936758467261818</c:v>
                </c:pt>
                <c:pt idx="54">
                  <c:v>9.4106675171300722</c:v>
                </c:pt>
                <c:pt idx="55">
                  <c:v>9.2947328160229503</c:v>
                </c:pt>
                <c:pt idx="56">
                  <c:v>9.1098062154651043</c:v>
                </c:pt>
                <c:pt idx="57">
                  <c:v>9.0541959066152788</c:v>
                </c:pt>
                <c:pt idx="58">
                  <c:v>8.9523598896810128</c:v>
                </c:pt>
                <c:pt idx="59">
                  <c:v>8.7968195831455098</c:v>
                </c:pt>
                <c:pt idx="60">
                  <c:v>8.9972550328359677</c:v>
                </c:pt>
                <c:pt idx="61">
                  <c:v>8.6463201190163659</c:v>
                </c:pt>
                <c:pt idx="62">
                  <c:v>8.1084044350363449</c:v>
                </c:pt>
                <c:pt idx="63">
                  <c:v>8.2836471874844406</c:v>
                </c:pt>
                <c:pt idx="64">
                  <c:v>8.0079228646620528</c:v>
                </c:pt>
              </c:numCache>
            </c:numRef>
          </c:val>
          <c:smooth val="0"/>
          <c:extLst>
            <c:ext xmlns:c16="http://schemas.microsoft.com/office/drawing/2014/chart" uri="{C3380CC4-5D6E-409C-BE32-E72D297353CC}">
              <c16:uniqueId val="{0000000D-D64A-7940-A103-9C3E3AA8CF15}"/>
            </c:ext>
          </c:extLst>
        </c:ser>
        <c:ser>
          <c:idx val="12"/>
          <c:order val="12"/>
          <c:tx>
            <c:strRef>
              <c:f>ManufacturingGDPShares!$A$15</c:f>
              <c:strCache>
                <c:ptCount val="1"/>
                <c:pt idx="0">
                  <c:v>World</c:v>
                </c:pt>
              </c:strCache>
            </c:strRef>
          </c:tx>
          <c:spPr>
            <a:ln w="28575" cap="rnd">
              <a:solidFill>
                <a:schemeClr val="accent1">
                  <a:lumMod val="80000"/>
                  <a:lumOff val="20000"/>
                </a:schemeClr>
              </a:solidFill>
              <a:round/>
            </a:ln>
            <a:effectLst/>
          </c:spPr>
          <c:marker>
            <c:symbol val="none"/>
          </c:marker>
          <c:cat>
            <c:strRef>
              <c:f>ManufacturingGDPShares!$B$2:$CD$2</c:f>
              <c:strCache>
                <c:ptCount val="8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strCache>
            </c:strRef>
          </c:cat>
          <c:val>
            <c:numRef>
              <c:f>ManufacturingGDPShares!$B$15:$CD$15</c:f>
              <c:numCache>
                <c:formatCode>0.00</c:formatCode>
                <c:ptCount val="81"/>
                <c:pt idx="0">
                  <c:v>25.397117071334431</c:v>
                </c:pt>
                <c:pt idx="1">
                  <c:v>25.591232083840723</c:v>
                </c:pt>
                <c:pt idx="2">
                  <c:v>24.715514101737057</c:v>
                </c:pt>
                <c:pt idx="3">
                  <c:v>24.666882844143963</c:v>
                </c:pt>
                <c:pt idx="4">
                  <c:v>24.719520096706411</c:v>
                </c:pt>
                <c:pt idx="5">
                  <c:v>24.457484166366971</c:v>
                </c:pt>
                <c:pt idx="6">
                  <c:v>24.355311777691476</c:v>
                </c:pt>
                <c:pt idx="7">
                  <c:v>23.839709429856121</c:v>
                </c:pt>
                <c:pt idx="8">
                  <c:v>23.364801495912893</c:v>
                </c:pt>
                <c:pt idx="9">
                  <c:v>22.789241654520634</c:v>
                </c:pt>
                <c:pt idx="10">
                  <c:v>22.771451130539354</c:v>
                </c:pt>
                <c:pt idx="11">
                  <c:v>23.058215657778653</c:v>
                </c:pt>
                <c:pt idx="12">
                  <c:v>22.312245838261745</c:v>
                </c:pt>
                <c:pt idx="13">
                  <c:v>22.772905616761321</c:v>
                </c:pt>
                <c:pt idx="14">
                  <c:v>23.031648944649806</c:v>
                </c:pt>
                <c:pt idx="15">
                  <c:v>22.268787135621995</c:v>
                </c:pt>
                <c:pt idx="16">
                  <c:v>22.184034530505159</c:v>
                </c:pt>
                <c:pt idx="17">
                  <c:v>22.172969659889041</c:v>
                </c:pt>
                <c:pt idx="18">
                  <c:v>21.86272743296162</c:v>
                </c:pt>
                <c:pt idx="19">
                  <c:v>21.293087116721697</c:v>
                </c:pt>
                <c:pt idx="20">
                  <c:v>20.84640686988169</c:v>
                </c:pt>
                <c:pt idx="21">
                  <c:v>20.856935358199813</c:v>
                </c:pt>
                <c:pt idx="22">
                  <c:v>20.867463846517936</c:v>
                </c:pt>
                <c:pt idx="23">
                  <c:v>20.877992334836055</c:v>
                </c:pt>
                <c:pt idx="24">
                  <c:v>20.888520823154174</c:v>
                </c:pt>
                <c:pt idx="25">
                  <c:v>20.899049311472297</c:v>
                </c:pt>
                <c:pt idx="26">
                  <c:v>20.909577799790412</c:v>
                </c:pt>
                <c:pt idx="27">
                  <c:v>20.920106288108535</c:v>
                </c:pt>
                <c:pt idx="28">
                  <c:v>20.930634776426654</c:v>
                </c:pt>
                <c:pt idx="29">
                  <c:v>20.94116326474477</c:v>
                </c:pt>
                <c:pt idx="30">
                  <c:v>20.951691753062889</c:v>
                </c:pt>
                <c:pt idx="31">
                  <c:v>20.443797229940568</c:v>
                </c:pt>
                <c:pt idx="32">
                  <c:v>20.169893299124869</c:v>
                </c:pt>
                <c:pt idx="33">
                  <c:v>19.712124549027092</c:v>
                </c:pt>
                <c:pt idx="34">
                  <c:v>20.619617838865789</c:v>
                </c:pt>
                <c:pt idx="35">
                  <c:v>19.492534221152368</c:v>
                </c:pt>
                <c:pt idx="36">
                  <c:v>19.235190809991956</c:v>
                </c:pt>
                <c:pt idx="37">
                  <c:v>18.997576013468599</c:v>
                </c:pt>
                <c:pt idx="38">
                  <c:v>18.610117050762906</c:v>
                </c:pt>
                <c:pt idx="39">
                  <c:v>18.423959566380734</c:v>
                </c:pt>
                <c:pt idx="40">
                  <c:v>18.259269828516917</c:v>
                </c:pt>
                <c:pt idx="41">
                  <c:v>17.18066904787613</c:v>
                </c:pt>
                <c:pt idx="42">
                  <c:v>16.725926766061139</c:v>
                </c:pt>
                <c:pt idx="43">
                  <c:v>16.559248408141535</c:v>
                </c:pt>
                <c:pt idx="44">
                  <c:v>16.423390189469103</c:v>
                </c:pt>
                <c:pt idx="45">
                  <c:v>16.220138706902393</c:v>
                </c:pt>
                <c:pt idx="46">
                  <c:v>16.17952222764443</c:v>
                </c:pt>
                <c:pt idx="47">
                  <c:v>16.144634537742331</c:v>
                </c:pt>
                <c:pt idx="48">
                  <c:v>15.886340219414016</c:v>
                </c:pt>
                <c:pt idx="49">
                  <c:v>15.32984899000755</c:v>
                </c:pt>
                <c:pt idx="50">
                  <c:v>15.831113042892254</c:v>
                </c:pt>
                <c:pt idx="51">
                  <c:v>15.907979689673358</c:v>
                </c:pt>
                <c:pt idx="52">
                  <c:v>15.87972548466967</c:v>
                </c:pt>
                <c:pt idx="53">
                  <c:v>15.709087558914861</c:v>
                </c:pt>
                <c:pt idx="54">
                  <c:v>15.815739057443961</c:v>
                </c:pt>
                <c:pt idx="55">
                  <c:v>16.253637058996361</c:v>
                </c:pt>
                <c:pt idx="56">
                  <c:v>16.055858980035033</c:v>
                </c:pt>
                <c:pt idx="57">
                  <c:v>16.103560898142312</c:v>
                </c:pt>
                <c:pt idx="58">
                  <c:v>16.237272485212507</c:v>
                </c:pt>
                <c:pt idx="59">
                  <c:v>15.802649153783102</c:v>
                </c:pt>
                <c:pt idx="60">
                  <c:v>15.798691226168613</c:v>
                </c:pt>
                <c:pt idx="61">
                  <c:v>16.346104123230216</c:v>
                </c:pt>
                <c:pt idx="62">
                  <c:v>15.962329620320745</c:v>
                </c:pt>
                <c:pt idx="63">
                  <c:v>15.555171896703415</c:v>
                </c:pt>
                <c:pt idx="64">
                  <c:v>15.123158298897224</c:v>
                </c:pt>
              </c:numCache>
            </c:numRef>
          </c:val>
          <c:smooth val="0"/>
          <c:extLst>
            <c:ext xmlns:c16="http://schemas.microsoft.com/office/drawing/2014/chart" uri="{C3380CC4-5D6E-409C-BE32-E72D297353CC}">
              <c16:uniqueId val="{0000000E-D64A-7940-A103-9C3E3AA8CF15}"/>
            </c:ext>
          </c:extLst>
        </c:ser>
        <c:dLbls>
          <c:showLegendKey val="0"/>
          <c:showVal val="0"/>
          <c:showCatName val="0"/>
          <c:showSerName val="0"/>
          <c:showPercent val="0"/>
          <c:showBubbleSize val="0"/>
        </c:dLbls>
        <c:smooth val="0"/>
        <c:axId val="1567736320"/>
        <c:axId val="1567738032"/>
      </c:lineChart>
      <c:catAx>
        <c:axId val="1567736320"/>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67738032"/>
        <c:crosses val="autoZero"/>
        <c:auto val="1"/>
        <c:lblAlgn val="ctr"/>
        <c:lblOffset val="100"/>
        <c:tickLblSkip val="5"/>
        <c:tickMarkSkip val="5"/>
        <c:noMultiLvlLbl val="0"/>
      </c:catAx>
      <c:valAx>
        <c:axId val="1567738032"/>
        <c:scaling>
          <c:orientation val="minMax"/>
        </c:scaling>
        <c:delete val="0"/>
        <c:axPos val="l"/>
        <c:majorGridlines>
          <c:spPr>
            <a:ln w="15875" cap="flat" cmpd="sng" algn="ctr">
              <a:solidFill>
                <a:schemeClr val="tx1"/>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67736320"/>
        <c:crosses val="autoZero"/>
        <c:crossBetween val="midCat"/>
      </c:valAx>
      <c:spPr>
        <a:noFill/>
        <a:ln w="25400">
          <a:solidFill>
            <a:schemeClr val="tx1"/>
          </a:solidFill>
        </a:ln>
        <a:effectLst/>
      </c:spPr>
    </c:plotArea>
    <c:legend>
      <c:legendPos val="b"/>
      <c:layout>
        <c:manualLayout>
          <c:xMode val="edge"/>
          <c:yMode val="edge"/>
          <c:x val="0.10989457567804024"/>
          <c:y val="0.84334934245784732"/>
          <c:w val="0.78021062992125989"/>
          <c:h val="0.128872902667271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8575"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chemeClr val="accent1"/>
                </a:solidFill>
              </a:rPr>
              <a:t>Trade Share of GD</a:t>
            </a:r>
            <a:r>
              <a:rPr lang="en-US"/>
              <a:t>P</a:t>
            </a:r>
          </a:p>
        </c:rich>
      </c:tx>
      <c:layout>
        <c:manualLayout>
          <c:xMode val="edge"/>
          <c:yMode val="edge"/>
          <c:x val="0.40696254323349773"/>
          <c:y val="1.6736401673640166E-2"/>
        </c:manualLayout>
      </c:layout>
      <c:overlay val="0"/>
      <c:spPr>
        <a:noFill/>
        <a:ln w="28575">
          <a:solidFill>
            <a:srgbClr val="C00000"/>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866265302171023E-2"/>
          <c:y val="0.10808239943778898"/>
          <c:w val="0.90745487245849143"/>
          <c:h val="0.69799381218804912"/>
        </c:manualLayout>
      </c:layout>
      <c:lineChart>
        <c:grouping val="standard"/>
        <c:varyColors val="0"/>
        <c:ser>
          <c:idx val="0"/>
          <c:order val="0"/>
          <c:tx>
            <c:strRef>
              <c:f>CountrySample2025!$A$2</c:f>
              <c:strCache>
                <c:ptCount val="1"/>
                <c:pt idx="0">
                  <c:v>United States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name>United States Trend</c:name>
            <c:spPr>
              <a:ln w="31750" cap="rnd" cmpd="sng">
                <a:solidFill>
                  <a:schemeClr val="accent1"/>
                </a:solidFill>
                <a:prstDash val="solid"/>
              </a:ln>
              <a:effectLst/>
            </c:spPr>
            <c:trendlineType val="poly"/>
            <c:order val="4"/>
            <c:dispRSqr val="1"/>
            <c:dispEq val="1"/>
            <c:trendlineLbl>
              <c:layout>
                <c:manualLayout>
                  <c:x val="-0.34948215734871579"/>
                  <c:y val="2.0381016703456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200" b="1" baseline="0">
                        <a:solidFill>
                          <a:schemeClr val="tx1"/>
                        </a:solidFill>
                      </a:rPr>
                      <a:t>United States Trend:</a:t>
                    </a:r>
                  </a:p>
                  <a:p>
                    <a:pPr>
                      <a:defRPr/>
                    </a:pPr>
                    <a:r>
                      <a:rPr lang="en-US" sz="1200" b="1" baseline="0">
                        <a:solidFill>
                          <a:schemeClr val="tx1"/>
                        </a:solidFill>
                      </a:rPr>
                      <a:t>y = -0.0185x</a:t>
                    </a:r>
                    <a:r>
                      <a:rPr lang="en-US" sz="1200" b="1" baseline="30000">
                        <a:solidFill>
                          <a:schemeClr val="tx1"/>
                        </a:solidFill>
                      </a:rPr>
                      <a:t>2</a:t>
                    </a:r>
                    <a:r>
                      <a:rPr lang="en-US" sz="1200" b="1" baseline="0">
                        <a:solidFill>
                          <a:schemeClr val="tx1"/>
                        </a:solidFill>
                      </a:rPr>
                      <a:t> + 0.8729x + 17.251</a:t>
                    </a:r>
                    <a:br>
                      <a:rPr lang="en-US" sz="1200" b="1" baseline="0">
                        <a:solidFill>
                          <a:schemeClr val="tx1"/>
                        </a:solidFill>
                      </a:rPr>
                    </a:br>
                    <a:r>
                      <a:rPr lang="en-US" sz="1200" b="1" baseline="0">
                        <a:solidFill>
                          <a:schemeClr val="tx1"/>
                        </a:solidFill>
                      </a:rPr>
                      <a:t>R² = 0.7186</a:t>
                    </a:r>
                    <a:endParaRPr lang="en-US" sz="1200" b="1">
                      <a:solidFill>
                        <a:schemeClr val="tx1"/>
                      </a:solidFill>
                    </a:endParaRPr>
                  </a:p>
                </c:rich>
              </c:tx>
              <c:numFmt formatCode="General" sourceLinked="0"/>
              <c:spPr>
                <a:solidFill>
                  <a:schemeClr val="bg2"/>
                </a:solidFill>
                <a:ln w="28575">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CountrySample2025!$B$1:$CD$1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CountrySample2025!$B$2:$CD$2</c:f>
              <c:numCache>
                <c:formatCode>0.00</c:formatCode>
                <c:ptCount val="51"/>
                <c:pt idx="0">
                  <c:v>19.815067353731521</c:v>
                </c:pt>
                <c:pt idx="1">
                  <c:v>19.786448124097433</c:v>
                </c:pt>
                <c:pt idx="2">
                  <c:v>19.950594502392288</c:v>
                </c:pt>
                <c:pt idx="3">
                  <c:v>20.044618701975153</c:v>
                </c:pt>
                <c:pt idx="4">
                  <c:v>21.055459161745276</c:v>
                </c:pt>
                <c:pt idx="5">
                  <c:v>22.453381649056794</c:v>
                </c:pt>
                <c:pt idx="6">
                  <c:v>22.687071990241197</c:v>
                </c:pt>
                <c:pt idx="7">
                  <c:v>23.428327802617808</c:v>
                </c:pt>
                <c:pt idx="8">
                  <c:v>22.825893979763688</c:v>
                </c:pt>
                <c:pt idx="9">
                  <c:v>23.313569729623769</c:v>
                </c:pt>
                <c:pt idx="10">
                  <c:v>25.102985556853646</c:v>
                </c:pt>
                <c:pt idx="11">
                  <c:v>22.967183015497458</c:v>
                </c:pt>
                <c:pt idx="12">
                  <c:v>22.286384213606453</c:v>
                </c:pt>
                <c:pt idx="13">
                  <c:v>22.627297286681301</c:v>
                </c:pt>
                <c:pt idx="14">
                  <c:v>24.448056657190406</c:v>
                </c:pt>
                <c:pt idx="15">
                  <c:v>25.638557343676915</c:v>
                </c:pt>
                <c:pt idx="16">
                  <c:v>26.975285805890348</c:v>
                </c:pt>
                <c:pt idx="17">
                  <c:v>28.012015563109827</c:v>
                </c:pt>
                <c:pt idx="18">
                  <c:v>29.867787525706063</c:v>
                </c:pt>
                <c:pt idx="19">
                  <c:v>24.759527635837024</c:v>
                </c:pt>
                <c:pt idx="20">
                  <c:v>28.219882940833628</c:v>
                </c:pt>
                <c:pt idx="21">
                  <c:v>30.842478575913994</c:v>
                </c:pt>
                <c:pt idx="22">
                  <c:v>30.681839575193017</c:v>
                </c:pt>
                <c:pt idx="23">
                  <c:v>29.941306284822716</c:v>
                </c:pt>
                <c:pt idx="24">
                  <c:v>29.906569337427957</c:v>
                </c:pt>
                <c:pt idx="25">
                  <c:v>27.68821393407681</c:v>
                </c:pt>
                <c:pt idx="26">
                  <c:v>26.452597786546526</c:v>
                </c:pt>
                <c:pt idx="27">
                  <c:v>27.125338222287443</c:v>
                </c:pt>
                <c:pt idx="28">
                  <c:v>27.445359130261849</c:v>
                </c:pt>
                <c:pt idx="29">
                  <c:v>26.25848062454277</c:v>
                </c:pt>
                <c:pt idx="30">
                  <c:v>23.079777869407312</c:v>
                </c:pt>
                <c:pt idx="31">
                  <c:v>25.213656030776519</c:v>
                </c:pt>
                <c:pt idx="32">
                  <c:v>26.89168983007697</c:v>
                </c:pt>
                <c:pt idx="33">
                  <c:v>24.89936314399462</c:v>
                </c:pt>
                <c:pt idx="34">
                  <c:v>24.887991697073382</c:v>
                </c:pt>
              </c:numCache>
            </c:numRef>
          </c:val>
          <c:smooth val="0"/>
          <c:extLst>
            <c:ext xmlns:c16="http://schemas.microsoft.com/office/drawing/2014/chart" uri="{C3380CC4-5D6E-409C-BE32-E72D297353CC}">
              <c16:uniqueId val="{00000001-B491-4347-8D60-BFB5E177091B}"/>
            </c:ext>
          </c:extLst>
        </c:ser>
        <c:ser>
          <c:idx val="1"/>
          <c:order val="1"/>
          <c:tx>
            <c:strRef>
              <c:f>CountrySample2025!$A$3</c:f>
              <c:strCache>
                <c:ptCount val="1"/>
                <c:pt idx="0">
                  <c:v>Canada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CountrySample2025!$B$1:$CD$1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CountrySample2025!$B$3:$CD$3</c:f>
              <c:numCache>
                <c:formatCode>0.00</c:formatCode>
                <c:ptCount val="51"/>
                <c:pt idx="0">
                  <c:v>49.994464422049717</c:v>
                </c:pt>
                <c:pt idx="1">
                  <c:v>49.223466847541872</c:v>
                </c:pt>
                <c:pt idx="2">
                  <c:v>52.738030944997185</c:v>
                </c:pt>
                <c:pt idx="3">
                  <c:v>58.250796145304719</c:v>
                </c:pt>
                <c:pt idx="4">
                  <c:v>64.391544145500092</c:v>
                </c:pt>
                <c:pt idx="5">
                  <c:v>69.061748079954683</c:v>
                </c:pt>
                <c:pt idx="6">
                  <c:v>70.26007345603918</c:v>
                </c:pt>
                <c:pt idx="7">
                  <c:v>74.336610081652239</c:v>
                </c:pt>
                <c:pt idx="8">
                  <c:v>78.081185362861078</c:v>
                </c:pt>
                <c:pt idx="9">
                  <c:v>80.115029312929536</c:v>
                </c:pt>
                <c:pt idx="10">
                  <c:v>82.765357850321365</c:v>
                </c:pt>
                <c:pt idx="11">
                  <c:v>78.344218394369776</c:v>
                </c:pt>
                <c:pt idx="12">
                  <c:v>75.707032077923273</c:v>
                </c:pt>
                <c:pt idx="13">
                  <c:v>69.840094617060728</c:v>
                </c:pt>
                <c:pt idx="14">
                  <c:v>70.192419990956211</c:v>
                </c:pt>
                <c:pt idx="15">
                  <c:v>69.759133016735689</c:v>
                </c:pt>
                <c:pt idx="16">
                  <c:v>68.052164476998797</c:v>
                </c:pt>
                <c:pt idx="17">
                  <c:v>66.283419748234735</c:v>
                </c:pt>
                <c:pt idx="18">
                  <c:v>67.023608361898326</c:v>
                </c:pt>
                <c:pt idx="19">
                  <c:v>58.474391822489679</c:v>
                </c:pt>
                <c:pt idx="20">
                  <c:v>60.208121504448251</c:v>
                </c:pt>
                <c:pt idx="21">
                  <c:v>62.49873877083283</c:v>
                </c:pt>
                <c:pt idx="22">
                  <c:v>62.595548939500489</c:v>
                </c:pt>
                <c:pt idx="23">
                  <c:v>62.231074901340463</c:v>
                </c:pt>
                <c:pt idx="24">
                  <c:v>64.378662156492297</c:v>
                </c:pt>
                <c:pt idx="25">
                  <c:v>66.164902066978087</c:v>
                </c:pt>
                <c:pt idx="26">
                  <c:v>65.36368452155557</c:v>
                </c:pt>
                <c:pt idx="27">
                  <c:v>65.10106085046489</c:v>
                </c:pt>
                <c:pt idx="28">
                  <c:v>66.599885850876163</c:v>
                </c:pt>
                <c:pt idx="29">
                  <c:v>66.171485280495929</c:v>
                </c:pt>
                <c:pt idx="30">
                  <c:v>61.156770963276266</c:v>
                </c:pt>
                <c:pt idx="31">
                  <c:v>62.246836715942102</c:v>
                </c:pt>
                <c:pt idx="32">
                  <c:v>67.317621556398947</c:v>
                </c:pt>
                <c:pt idx="33">
                  <c:v>66.632331337066816</c:v>
                </c:pt>
                <c:pt idx="34">
                  <c:v>65.179033991271666</c:v>
                </c:pt>
              </c:numCache>
            </c:numRef>
          </c:val>
          <c:smooth val="0"/>
          <c:extLst>
            <c:ext xmlns:c16="http://schemas.microsoft.com/office/drawing/2014/chart" uri="{C3380CC4-5D6E-409C-BE32-E72D297353CC}">
              <c16:uniqueId val="{00000002-B491-4347-8D60-BFB5E177091B}"/>
            </c:ext>
          </c:extLst>
        </c:ser>
        <c:ser>
          <c:idx val="2"/>
          <c:order val="2"/>
          <c:tx>
            <c:strRef>
              <c:f>CountrySample2025!$A$4</c:f>
              <c:strCache>
                <c:ptCount val="1"/>
                <c:pt idx="0">
                  <c:v>Mexico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CountrySample2025!$B$1:$CD$1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CountrySample2025!$B$4:$CD$4</c:f>
              <c:numCache>
                <c:formatCode>0.00</c:formatCode>
                <c:ptCount val="51"/>
                <c:pt idx="0">
                  <c:v>38.519696413329683</c:v>
                </c:pt>
                <c:pt idx="1">
                  <c:v>35.786535157419564</c:v>
                </c:pt>
                <c:pt idx="2">
                  <c:v>35.553495904112019</c:v>
                </c:pt>
                <c:pt idx="3">
                  <c:v>26.163123573670216</c:v>
                </c:pt>
                <c:pt idx="4">
                  <c:v>29.158472134158171</c:v>
                </c:pt>
                <c:pt idx="5">
                  <c:v>43.665831726339697</c:v>
                </c:pt>
                <c:pt idx="6">
                  <c:v>47.767823533906721</c:v>
                </c:pt>
                <c:pt idx="7">
                  <c:v>46.491875571573502</c:v>
                </c:pt>
                <c:pt idx="8">
                  <c:v>48.031884140017894</c:v>
                </c:pt>
                <c:pt idx="9">
                  <c:v>48.012249576110513</c:v>
                </c:pt>
                <c:pt idx="10">
                  <c:v>49.910409187249748</c:v>
                </c:pt>
                <c:pt idx="11">
                  <c:v>44.740109012317305</c:v>
                </c:pt>
                <c:pt idx="12">
                  <c:v>45.209829259652025</c:v>
                </c:pt>
                <c:pt idx="13">
                  <c:v>48.70041686904549</c:v>
                </c:pt>
                <c:pt idx="14">
                  <c:v>52.040620033563165</c:v>
                </c:pt>
                <c:pt idx="15">
                  <c:v>52.562644651788581</c:v>
                </c:pt>
                <c:pt idx="16">
                  <c:v>54.482116088616948</c:v>
                </c:pt>
                <c:pt idx="17">
                  <c:v>55.258524399036837</c:v>
                </c:pt>
                <c:pt idx="18">
                  <c:v>56.365281873177288</c:v>
                </c:pt>
                <c:pt idx="19">
                  <c:v>54.591742131350252</c:v>
                </c:pt>
                <c:pt idx="20">
                  <c:v>59.273384537872076</c:v>
                </c:pt>
                <c:pt idx="21">
                  <c:v>62.162387268307171</c:v>
                </c:pt>
                <c:pt idx="22">
                  <c:v>64.257931897786449</c:v>
                </c:pt>
                <c:pt idx="23">
                  <c:v>62.691674766185201</c:v>
                </c:pt>
                <c:pt idx="24">
                  <c:v>64.098409028053538</c:v>
                </c:pt>
                <c:pt idx="25">
                  <c:v>70.412974672602104</c:v>
                </c:pt>
                <c:pt idx="26">
                  <c:v>75.690303408855058</c:v>
                </c:pt>
                <c:pt idx="27">
                  <c:v>76.952126040725375</c:v>
                </c:pt>
                <c:pt idx="28">
                  <c:v>80.212661663533055</c:v>
                </c:pt>
                <c:pt idx="29">
                  <c:v>77.461972257112805</c:v>
                </c:pt>
                <c:pt idx="30">
                  <c:v>76.854555699220086</c:v>
                </c:pt>
                <c:pt idx="31">
                  <c:v>83.069297632677106</c:v>
                </c:pt>
                <c:pt idx="32">
                  <c:v>88.826934782855176</c:v>
                </c:pt>
                <c:pt idx="33">
                  <c:v>73.769533120732461</c:v>
                </c:pt>
                <c:pt idx="34">
                  <c:v>74.711595605869121</c:v>
                </c:pt>
              </c:numCache>
            </c:numRef>
          </c:val>
          <c:smooth val="0"/>
          <c:extLst>
            <c:ext xmlns:c16="http://schemas.microsoft.com/office/drawing/2014/chart" uri="{C3380CC4-5D6E-409C-BE32-E72D297353CC}">
              <c16:uniqueId val="{00000003-B491-4347-8D60-BFB5E177091B}"/>
            </c:ext>
          </c:extLst>
        </c:ser>
        <c:ser>
          <c:idx val="3"/>
          <c:order val="3"/>
          <c:tx>
            <c:strRef>
              <c:f>CountrySample2025!$A$5</c:f>
              <c:strCache>
                <c:ptCount val="1"/>
                <c:pt idx="0">
                  <c:v>Japan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CountrySample2025!$B$1:$CD$1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CountrySample2025!$B$5:$CD$5</c:f>
              <c:numCache>
                <c:formatCode>0.00</c:formatCode>
                <c:ptCount val="51"/>
                <c:pt idx="0">
                  <c:v>19.335713732922809</c:v>
                </c:pt>
                <c:pt idx="1">
                  <c:v>17.759451254316836</c:v>
                </c:pt>
                <c:pt idx="2">
                  <c:v>17.018068824018982</c:v>
                </c:pt>
                <c:pt idx="3">
                  <c:v>15.723339130517516</c:v>
                </c:pt>
                <c:pt idx="4">
                  <c:v>15.810306232275712</c:v>
                </c:pt>
                <c:pt idx="5">
                  <c:v>16.390104934017234</c:v>
                </c:pt>
                <c:pt idx="6">
                  <c:v>18.253868225552182</c:v>
                </c:pt>
                <c:pt idx="7">
                  <c:v>19.78351762336688</c:v>
                </c:pt>
                <c:pt idx="8">
                  <c:v>19.003186222337703</c:v>
                </c:pt>
                <c:pt idx="9">
                  <c:v>18.125630716691106</c:v>
                </c:pt>
                <c:pt idx="10">
                  <c:v>19.562371583905424</c:v>
                </c:pt>
                <c:pt idx="11">
                  <c:v>19.55960447200707</c:v>
                </c:pt>
                <c:pt idx="12">
                  <c:v>20.447122066158265</c:v>
                </c:pt>
                <c:pt idx="13">
                  <c:v>21.32612526781185</c:v>
                </c:pt>
                <c:pt idx="14">
                  <c:v>23.66435342289747</c:v>
                </c:pt>
                <c:pt idx="15">
                  <c:v>26.229954577856496</c:v>
                </c:pt>
                <c:pt idx="16">
                  <c:v>30.016376098669173</c:v>
                </c:pt>
                <c:pt idx="17">
                  <c:v>32.816578051879006</c:v>
                </c:pt>
                <c:pt idx="18">
                  <c:v>34.129476541224548</c:v>
                </c:pt>
                <c:pt idx="19">
                  <c:v>24.390166533855524</c:v>
                </c:pt>
                <c:pt idx="20">
                  <c:v>28.498472693838909</c:v>
                </c:pt>
                <c:pt idx="21">
                  <c:v>30.194960728629617</c:v>
                </c:pt>
                <c:pt idx="22">
                  <c:v>30.470910917175232</c:v>
                </c:pt>
                <c:pt idx="23">
                  <c:v>33.978768650951068</c:v>
                </c:pt>
                <c:pt idx="24">
                  <c:v>37.431434568657949</c:v>
                </c:pt>
                <c:pt idx="25">
                  <c:v>35.42740835447983</c:v>
                </c:pt>
                <c:pt idx="26">
                  <c:v>31.31024684558842</c:v>
                </c:pt>
                <c:pt idx="27">
                  <c:v>34.423213572168592</c:v>
                </c:pt>
                <c:pt idx="28">
                  <c:v>36.609931802106999</c:v>
                </c:pt>
                <c:pt idx="29">
                  <c:v>35.216418108414466</c:v>
                </c:pt>
                <c:pt idx="30">
                  <c:v>31.335208636772993</c:v>
                </c:pt>
                <c:pt idx="31">
                  <c:v>36.73844622806984</c:v>
                </c:pt>
                <c:pt idx="32">
                  <c:v>46.812986836893806</c:v>
                </c:pt>
                <c:pt idx="33">
                  <c:v>45.150879564124764</c:v>
                </c:pt>
                <c:pt idx="34">
                  <c:v>45.727471932395169</c:v>
                </c:pt>
              </c:numCache>
            </c:numRef>
          </c:val>
          <c:smooth val="0"/>
          <c:extLst>
            <c:ext xmlns:c16="http://schemas.microsoft.com/office/drawing/2014/chart" uri="{C3380CC4-5D6E-409C-BE32-E72D297353CC}">
              <c16:uniqueId val="{00000004-B491-4347-8D60-BFB5E177091B}"/>
            </c:ext>
          </c:extLst>
        </c:ser>
        <c:ser>
          <c:idx val="4"/>
          <c:order val="4"/>
          <c:tx>
            <c:strRef>
              <c:f>CountrySample2025!$A$6</c:f>
              <c:strCache>
                <c:ptCount val="1"/>
                <c:pt idx="0">
                  <c:v>China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CountrySample2025!$B$1:$CD$1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CountrySample2025!$B$6:$CD$6</c:f>
              <c:numCache>
                <c:formatCode>0.00</c:formatCode>
                <c:ptCount val="51"/>
                <c:pt idx="0">
                  <c:v>24.225982479967843</c:v>
                </c:pt>
                <c:pt idx="1">
                  <c:v>25.872981494710235</c:v>
                </c:pt>
                <c:pt idx="2">
                  <c:v>30.034094053380763</c:v>
                </c:pt>
                <c:pt idx="3">
                  <c:v>35.908641658214613</c:v>
                </c:pt>
                <c:pt idx="4">
                  <c:v>35.605463524877962</c:v>
                </c:pt>
                <c:pt idx="5">
                  <c:v>34.104952158932285</c:v>
                </c:pt>
                <c:pt idx="6">
                  <c:v>33.628751231300527</c:v>
                </c:pt>
                <c:pt idx="7">
                  <c:v>34.31357632200212</c:v>
                </c:pt>
                <c:pt idx="8">
                  <c:v>32.171739935748782</c:v>
                </c:pt>
                <c:pt idx="9">
                  <c:v>33.225538076005407</c:v>
                </c:pt>
                <c:pt idx="10">
                  <c:v>39.010942477499839</c:v>
                </c:pt>
                <c:pt idx="11">
                  <c:v>38.082646951833446</c:v>
                </c:pt>
                <c:pt idx="12">
                  <c:v>42.194442338741275</c:v>
                </c:pt>
                <c:pt idx="13">
                  <c:v>51.077480130180305</c:v>
                </c:pt>
                <c:pt idx="14">
                  <c:v>58.640334040843889</c:v>
                </c:pt>
                <c:pt idx="15">
                  <c:v>61.360074940823672</c:v>
                </c:pt>
                <c:pt idx="16">
                  <c:v>63.569579862162726</c:v>
                </c:pt>
                <c:pt idx="17">
                  <c:v>61.266464000617582</c:v>
                </c:pt>
                <c:pt idx="18">
                  <c:v>56.711133000320892</c:v>
                </c:pt>
                <c:pt idx="19">
                  <c:v>44.419764433111943</c:v>
                </c:pt>
                <c:pt idx="20">
                  <c:v>49.854072233945587</c:v>
                </c:pt>
                <c:pt idx="21">
                  <c:v>49.945827225344338</c:v>
                </c:pt>
                <c:pt idx="22">
                  <c:v>47.480213078409996</c:v>
                </c:pt>
                <c:pt idx="23">
                  <c:v>45.916041379514375</c:v>
                </c:pt>
                <c:pt idx="24">
                  <c:v>44.068456481240062</c:v>
                </c:pt>
                <c:pt idx="25">
                  <c:v>38.697184836223322</c:v>
                </c:pt>
                <c:pt idx="26">
                  <c:v>36.177170692906927</c:v>
                </c:pt>
                <c:pt idx="27">
                  <c:v>36.95085261592746</c:v>
                </c:pt>
                <c:pt idx="28">
                  <c:v>36.894384391414796</c:v>
                </c:pt>
                <c:pt idx="29">
                  <c:v>35.199420273902135</c:v>
                </c:pt>
                <c:pt idx="30">
                  <c:v>34.038950786401848</c:v>
                </c:pt>
                <c:pt idx="31">
                  <c:v>36.520691176256378</c:v>
                </c:pt>
                <c:pt idx="32">
                  <c:v>37.440719876358536</c:v>
                </c:pt>
                <c:pt idx="33">
                  <c:v>36.105192369057434</c:v>
                </c:pt>
                <c:pt idx="34">
                  <c:v>37.198420138862282</c:v>
                </c:pt>
              </c:numCache>
            </c:numRef>
          </c:val>
          <c:smooth val="0"/>
          <c:extLst>
            <c:ext xmlns:c16="http://schemas.microsoft.com/office/drawing/2014/chart" uri="{C3380CC4-5D6E-409C-BE32-E72D297353CC}">
              <c16:uniqueId val="{00000005-B491-4347-8D60-BFB5E177091B}"/>
            </c:ext>
          </c:extLst>
        </c:ser>
        <c:ser>
          <c:idx val="5"/>
          <c:order val="5"/>
          <c:tx>
            <c:strRef>
              <c:f>CountrySample2025!$A$7</c:f>
              <c:strCache>
                <c:ptCount val="1"/>
                <c:pt idx="0">
                  <c:v>Russian Federation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CountrySample2025!$B$1:$CD$1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CountrySample2025!$B$7:$CD$7</c:f>
              <c:numCache>
                <c:formatCode>0.00</c:formatCode>
                <c:ptCount val="51"/>
                <c:pt idx="0">
                  <c:v>36.106799130704751</c:v>
                </c:pt>
                <c:pt idx="1">
                  <c:v>26.256703611011801</c:v>
                </c:pt>
                <c:pt idx="2">
                  <c:v>40</c:v>
                </c:pt>
                <c:pt idx="3">
                  <c:v>68.698443239461255</c:v>
                </c:pt>
                <c:pt idx="4">
                  <c:v>50.953712648383132</c:v>
                </c:pt>
                <c:pt idx="5">
                  <c:v>55.182905465725732</c:v>
                </c:pt>
                <c:pt idx="6">
                  <c:v>47.922500819418985</c:v>
                </c:pt>
                <c:pt idx="7">
                  <c:v>47.256921410074817</c:v>
                </c:pt>
                <c:pt idx="8">
                  <c:v>55.772253284976593</c:v>
                </c:pt>
                <c:pt idx="9">
                  <c:v>69.393281498811959</c:v>
                </c:pt>
                <c:pt idx="10">
                  <c:v>68.093907037355478</c:v>
                </c:pt>
                <c:pt idx="11">
                  <c:v>61.11085866442064</c:v>
                </c:pt>
                <c:pt idx="12">
                  <c:v>59.645445731960663</c:v>
                </c:pt>
                <c:pt idx="13">
                  <c:v>59.128269007601432</c:v>
                </c:pt>
                <c:pt idx="14">
                  <c:v>56.581852398405545</c:v>
                </c:pt>
                <c:pt idx="15">
                  <c:v>56.713248490542192</c:v>
                </c:pt>
                <c:pt idx="16">
                  <c:v>54.733401867266011</c:v>
                </c:pt>
                <c:pt idx="17">
                  <c:v>51.706122745460625</c:v>
                </c:pt>
                <c:pt idx="18">
                  <c:v>53.382466040890833</c:v>
                </c:pt>
                <c:pt idx="19">
                  <c:v>48.435061027818072</c:v>
                </c:pt>
                <c:pt idx="20">
                  <c:v>50.355505487258903</c:v>
                </c:pt>
                <c:pt idx="21">
                  <c:v>48.035399407791864</c:v>
                </c:pt>
                <c:pt idx="22">
                  <c:v>47.151390385795715</c:v>
                </c:pt>
                <c:pt idx="23">
                  <c:v>46.287149400498997</c:v>
                </c:pt>
                <c:pt idx="24">
                  <c:v>47.80134126281159</c:v>
                </c:pt>
                <c:pt idx="25">
                  <c:v>49.359349311688653</c:v>
                </c:pt>
                <c:pt idx="26">
                  <c:v>46.518119839609604</c:v>
                </c:pt>
                <c:pt idx="27">
                  <c:v>46.876524337131109</c:v>
                </c:pt>
                <c:pt idx="28">
                  <c:v>51.5809003703964</c:v>
                </c:pt>
                <c:pt idx="29">
                  <c:v>49.22875366190334</c:v>
                </c:pt>
                <c:pt idx="30">
                  <c:v>45.966908202912734</c:v>
                </c:pt>
                <c:pt idx="31">
                  <c:v>50.586195462175176</c:v>
                </c:pt>
                <c:pt idx="32">
                  <c:v>42.782786429481114</c:v>
                </c:pt>
                <c:pt idx="33">
                  <c:v>40.834326410527311</c:v>
                </c:pt>
                <c:pt idx="34">
                  <c:v>39.508164766039634</c:v>
                </c:pt>
              </c:numCache>
            </c:numRef>
          </c:val>
          <c:smooth val="0"/>
          <c:extLst>
            <c:ext xmlns:c16="http://schemas.microsoft.com/office/drawing/2014/chart" uri="{C3380CC4-5D6E-409C-BE32-E72D297353CC}">
              <c16:uniqueId val="{00000006-B491-4347-8D60-BFB5E177091B}"/>
            </c:ext>
          </c:extLst>
        </c:ser>
        <c:ser>
          <c:idx val="6"/>
          <c:order val="6"/>
          <c:tx>
            <c:strRef>
              <c:f>CountrySample2025!$A$8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CountrySample2025!$B$1:$CD$1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CountrySample2025!$B$8:$CD$8</c:f>
              <c:numCache>
                <c:formatCode>0.00</c:formatCode>
                <c:ptCount val="51"/>
                <c:pt idx="0">
                  <c:v>15.506261510196545</c:v>
                </c:pt>
                <c:pt idx="1">
                  <c:v>16.987726551135058</c:v>
                </c:pt>
                <c:pt idx="2">
                  <c:v>18.433099041828044</c:v>
                </c:pt>
                <c:pt idx="3">
                  <c:v>19.651539786468376</c:v>
                </c:pt>
                <c:pt idx="4">
                  <c:v>20.078144376925462</c:v>
                </c:pt>
                <c:pt idx="5">
                  <c:v>22.867448706249899</c:v>
                </c:pt>
                <c:pt idx="6">
                  <c:v>21.929487871386652</c:v>
                </c:pt>
                <c:pt idx="7">
                  <c:v>22.619386867047854</c:v>
                </c:pt>
                <c:pt idx="8">
                  <c:v>23.699470079064739</c:v>
                </c:pt>
                <c:pt idx="9">
                  <c:v>24.815598044292916</c:v>
                </c:pt>
                <c:pt idx="10">
                  <c:v>26.900922910447356</c:v>
                </c:pt>
                <c:pt idx="11">
                  <c:v>25.993254753436517</c:v>
                </c:pt>
                <c:pt idx="12">
                  <c:v>29.508662935061398</c:v>
                </c:pt>
                <c:pt idx="13">
                  <c:v>30.592436132907984</c:v>
                </c:pt>
                <c:pt idx="14">
                  <c:v>37.503814059446981</c:v>
                </c:pt>
                <c:pt idx="15">
                  <c:v>42.001669614869108</c:v>
                </c:pt>
                <c:pt idx="16">
                  <c:v>45.724480499265226</c:v>
                </c:pt>
                <c:pt idx="17">
                  <c:v>45.686268679347975</c:v>
                </c:pt>
                <c:pt idx="18">
                  <c:v>53.368220439222625</c:v>
                </c:pt>
                <c:pt idx="19">
                  <c:v>46.272869642883734</c:v>
                </c:pt>
                <c:pt idx="20">
                  <c:v>49.255206497416133</c:v>
                </c:pt>
                <c:pt idx="21">
                  <c:v>55.623880013529771</c:v>
                </c:pt>
                <c:pt idx="22">
                  <c:v>55.793721728751144</c:v>
                </c:pt>
                <c:pt idx="23">
                  <c:v>53.844131946677734</c:v>
                </c:pt>
                <c:pt idx="24">
                  <c:v>48.922185747066905</c:v>
                </c:pt>
                <c:pt idx="25">
                  <c:v>41.922913865864722</c:v>
                </c:pt>
                <c:pt idx="26">
                  <c:v>40.082485713276021</c:v>
                </c:pt>
                <c:pt idx="27">
                  <c:v>40.74249695452253</c:v>
                </c:pt>
                <c:pt idx="28">
                  <c:v>43.616969332388891</c:v>
                </c:pt>
                <c:pt idx="29">
                  <c:v>39.905403530644193</c:v>
                </c:pt>
                <c:pt idx="30">
                  <c:v>37.758105329276752</c:v>
                </c:pt>
                <c:pt idx="31">
                  <c:v>45.423088784044594</c:v>
                </c:pt>
                <c:pt idx="32">
                  <c:v>50.075270149888198</c:v>
                </c:pt>
                <c:pt idx="33">
                  <c:v>44.992842287756133</c:v>
                </c:pt>
                <c:pt idx="34">
                  <c:v>44.671092635242196</c:v>
                </c:pt>
              </c:numCache>
            </c:numRef>
          </c:val>
          <c:smooth val="0"/>
          <c:extLst>
            <c:ext xmlns:c16="http://schemas.microsoft.com/office/drawing/2014/chart" uri="{C3380CC4-5D6E-409C-BE32-E72D297353CC}">
              <c16:uniqueId val="{00000007-B491-4347-8D60-BFB5E177091B}"/>
            </c:ext>
          </c:extLst>
        </c:ser>
        <c:ser>
          <c:idx val="7"/>
          <c:order val="7"/>
          <c:tx>
            <c:strRef>
              <c:f>CountrySample2025!$A$9</c:f>
              <c:strCache>
                <c:ptCount val="1"/>
                <c:pt idx="0">
                  <c:v>European Union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CountrySample2025!$B$1:$CD$1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CountrySample2025!$B$9:$CD$9</c:f>
              <c:numCache>
                <c:formatCode>0.00</c:formatCode>
                <c:ptCount val="51"/>
                <c:pt idx="0">
                  <c:v>53.641468010668298</c:v>
                </c:pt>
                <c:pt idx="1">
                  <c:v>53.844192606078508</c:v>
                </c:pt>
                <c:pt idx="2">
                  <c:v>53.40227348337455</c:v>
                </c:pt>
                <c:pt idx="3">
                  <c:v>51.829582968854751</c:v>
                </c:pt>
                <c:pt idx="4">
                  <c:v>54.455042836258656</c:v>
                </c:pt>
                <c:pt idx="5">
                  <c:v>57.066837494335097</c:v>
                </c:pt>
                <c:pt idx="6">
                  <c:v>57.818100966619127</c:v>
                </c:pt>
                <c:pt idx="7">
                  <c:v>61.92234081811069</c:v>
                </c:pt>
                <c:pt idx="8">
                  <c:v>63.247662571756472</c:v>
                </c:pt>
                <c:pt idx="9">
                  <c:v>64.029745517265965</c:v>
                </c:pt>
                <c:pt idx="10">
                  <c:v>71.570515194039487</c:v>
                </c:pt>
                <c:pt idx="11">
                  <c:v>70.729952267040375</c:v>
                </c:pt>
                <c:pt idx="12">
                  <c:v>68.436147022271513</c:v>
                </c:pt>
                <c:pt idx="13">
                  <c:v>67.35819069634492</c:v>
                </c:pt>
                <c:pt idx="14">
                  <c:v>70.396862861279487</c:v>
                </c:pt>
                <c:pt idx="15">
                  <c:v>73.552091774024632</c:v>
                </c:pt>
                <c:pt idx="16">
                  <c:v>77.983938529689254</c:v>
                </c:pt>
                <c:pt idx="17">
                  <c:v>79.797024425212825</c:v>
                </c:pt>
                <c:pt idx="18">
                  <c:v>80.781519643029213</c:v>
                </c:pt>
                <c:pt idx="19">
                  <c:v>70.500066713914762</c:v>
                </c:pt>
                <c:pt idx="20">
                  <c:v>78.273013271072841</c:v>
                </c:pt>
                <c:pt idx="21">
                  <c:v>83.460644755679198</c:v>
                </c:pt>
                <c:pt idx="22">
                  <c:v>85.074755513748187</c:v>
                </c:pt>
                <c:pt idx="23">
                  <c:v>84.616369829092307</c:v>
                </c:pt>
                <c:pt idx="24">
                  <c:v>85.337950954997652</c:v>
                </c:pt>
                <c:pt idx="25">
                  <c:v>86.566928817315315</c:v>
                </c:pt>
                <c:pt idx="26">
                  <c:v>85.612984619652494</c:v>
                </c:pt>
                <c:pt idx="27">
                  <c:v>88.620402630803113</c:v>
                </c:pt>
                <c:pt idx="28">
                  <c:v>90.338760767485013</c:v>
                </c:pt>
                <c:pt idx="29">
                  <c:v>90.425916487988033</c:v>
                </c:pt>
                <c:pt idx="30">
                  <c:v>83.691503056622963</c:v>
                </c:pt>
                <c:pt idx="31">
                  <c:v>91.094690835699424</c:v>
                </c:pt>
                <c:pt idx="32">
                  <c:v>103.63428224944712</c:v>
                </c:pt>
                <c:pt idx="33">
                  <c:v>95.637459922880552</c:v>
                </c:pt>
                <c:pt idx="34">
                  <c:v>92.154283380231846</c:v>
                </c:pt>
              </c:numCache>
            </c:numRef>
          </c:val>
          <c:smooth val="0"/>
          <c:extLst>
            <c:ext xmlns:c16="http://schemas.microsoft.com/office/drawing/2014/chart" uri="{C3380CC4-5D6E-409C-BE32-E72D297353CC}">
              <c16:uniqueId val="{00000008-B491-4347-8D60-BFB5E177091B}"/>
            </c:ext>
          </c:extLst>
        </c:ser>
        <c:ser>
          <c:idx val="8"/>
          <c:order val="8"/>
          <c:tx>
            <c:strRef>
              <c:f>CountrySample2025!$A$10</c:f>
              <c:strCache>
                <c:ptCount val="1"/>
                <c:pt idx="0">
                  <c:v>France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CountrySample2025!$B$1:$CD$1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CountrySample2025!$B$10:$CD$10</c:f>
              <c:numCache>
                <c:formatCode>0.00</c:formatCode>
                <c:ptCount val="51"/>
                <c:pt idx="0">
                  <c:v>44.586286948688802</c:v>
                </c:pt>
                <c:pt idx="1">
                  <c:v>44.953700155056225</c:v>
                </c:pt>
                <c:pt idx="2">
                  <c:v>43.963354493582955</c:v>
                </c:pt>
                <c:pt idx="3">
                  <c:v>41.725616312310841</c:v>
                </c:pt>
                <c:pt idx="4">
                  <c:v>43.751349150406099</c:v>
                </c:pt>
                <c:pt idx="5">
                  <c:v>45.431661693863845</c:v>
                </c:pt>
                <c:pt idx="6">
                  <c:v>46.112480158964061</c:v>
                </c:pt>
                <c:pt idx="7">
                  <c:v>49.803453474736003</c:v>
                </c:pt>
                <c:pt idx="8">
                  <c:v>51.421432803077074</c:v>
                </c:pt>
                <c:pt idx="9">
                  <c:v>51.670661463873365</c:v>
                </c:pt>
                <c:pt idx="10">
                  <c:v>57.786047031819706</c:v>
                </c:pt>
                <c:pt idx="11">
                  <c:v>56.893232856072231</c:v>
                </c:pt>
                <c:pt idx="12">
                  <c:v>55.132524850310169</c:v>
                </c:pt>
                <c:pt idx="13">
                  <c:v>52.598882287065727</c:v>
                </c:pt>
                <c:pt idx="14">
                  <c:v>53.749764829202775</c:v>
                </c:pt>
                <c:pt idx="15">
                  <c:v>55.822836124129893</c:v>
                </c:pt>
                <c:pt idx="16">
                  <c:v>57.869277529267272</c:v>
                </c:pt>
                <c:pt idx="17">
                  <c:v>58.152561130965893</c:v>
                </c:pt>
                <c:pt idx="18">
                  <c:v>59.179792841174802</c:v>
                </c:pt>
                <c:pt idx="19">
                  <c:v>52.19911230276135</c:v>
                </c:pt>
                <c:pt idx="20">
                  <c:v>56.58755524779604</c:v>
                </c:pt>
                <c:pt idx="21">
                  <c:v>60.605635481640583</c:v>
                </c:pt>
                <c:pt idx="22">
                  <c:v>61.658957077110152</c:v>
                </c:pt>
                <c:pt idx="23">
                  <c:v>61.819233873396207</c:v>
                </c:pt>
                <c:pt idx="24">
                  <c:v>62.199266937950668</c:v>
                </c:pt>
                <c:pt idx="25">
                  <c:v>63.504687195648444</c:v>
                </c:pt>
                <c:pt idx="26">
                  <c:v>63.342756438335144</c:v>
                </c:pt>
                <c:pt idx="27">
                  <c:v>65.395848155971123</c:v>
                </c:pt>
                <c:pt idx="28">
                  <c:v>66.802260781226579</c:v>
                </c:pt>
                <c:pt idx="29">
                  <c:v>66.428977174144904</c:v>
                </c:pt>
                <c:pt idx="30">
                  <c:v>58.838890724064719</c:v>
                </c:pt>
                <c:pt idx="31">
                  <c:v>63.788482630871954</c:v>
                </c:pt>
                <c:pt idx="32">
                  <c:v>75.79014361112209</c:v>
                </c:pt>
                <c:pt idx="33">
                  <c:v>70.559554793193129</c:v>
                </c:pt>
                <c:pt idx="34">
                  <c:v>67.222970756810113</c:v>
                </c:pt>
              </c:numCache>
            </c:numRef>
          </c:val>
          <c:smooth val="0"/>
          <c:extLst>
            <c:ext xmlns:c16="http://schemas.microsoft.com/office/drawing/2014/chart" uri="{C3380CC4-5D6E-409C-BE32-E72D297353CC}">
              <c16:uniqueId val="{00000009-B491-4347-8D60-BFB5E177091B}"/>
            </c:ext>
          </c:extLst>
        </c:ser>
        <c:ser>
          <c:idx val="9"/>
          <c:order val="9"/>
          <c:tx>
            <c:strRef>
              <c:f>CountrySample2025!$A$11</c:f>
              <c:strCache>
                <c:ptCount val="1"/>
                <c:pt idx="0">
                  <c:v>Germany</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CountrySample2025!$B$1:$CD$1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CountrySample2025!$B$11:$CD$11</c:f>
              <c:numCache>
                <c:formatCode>0.00</c:formatCode>
                <c:ptCount val="51"/>
                <c:pt idx="0">
                  <c:v>45.688954684793451</c:v>
                </c:pt>
                <c:pt idx="1">
                  <c:v>47.635413197956787</c:v>
                </c:pt>
                <c:pt idx="2">
                  <c:v>44.684044002830589</c:v>
                </c:pt>
                <c:pt idx="3">
                  <c:v>39.749393970432585</c:v>
                </c:pt>
                <c:pt idx="4">
                  <c:v>41.095744333576349</c:v>
                </c:pt>
                <c:pt idx="5">
                  <c:v>42.606148647581755</c:v>
                </c:pt>
                <c:pt idx="6">
                  <c:v>43.903586095325011</c:v>
                </c:pt>
                <c:pt idx="7">
                  <c:v>48.380321068737992</c:v>
                </c:pt>
                <c:pt idx="8">
                  <c:v>50.155465779232657</c:v>
                </c:pt>
                <c:pt idx="9">
                  <c:v>51.519227436405998</c:v>
                </c:pt>
                <c:pt idx="10">
                  <c:v>59.195599297540454</c:v>
                </c:pt>
                <c:pt idx="11">
                  <c:v>59.559286368211772</c:v>
                </c:pt>
                <c:pt idx="12">
                  <c:v>58.332568724812894</c:v>
                </c:pt>
                <c:pt idx="13">
                  <c:v>58.914544294250739</c:v>
                </c:pt>
                <c:pt idx="14">
                  <c:v>62.906490946516413</c:v>
                </c:pt>
                <c:pt idx="15">
                  <c:v>66.953102493432112</c:v>
                </c:pt>
                <c:pt idx="16">
                  <c:v>72.759193464623394</c:v>
                </c:pt>
                <c:pt idx="17">
                  <c:v>74.883841681679797</c:v>
                </c:pt>
                <c:pt idx="18">
                  <c:v>76.10141021284484</c:v>
                </c:pt>
                <c:pt idx="19">
                  <c:v>66.115268531025663</c:v>
                </c:pt>
                <c:pt idx="20">
                  <c:v>73.862640765120062</c:v>
                </c:pt>
                <c:pt idx="21">
                  <c:v>78.407313460537665</c:v>
                </c:pt>
                <c:pt idx="22">
                  <c:v>79.300487790942654</c:v>
                </c:pt>
                <c:pt idx="23">
                  <c:v>77.564381574174817</c:v>
                </c:pt>
                <c:pt idx="24">
                  <c:v>76.830331270915892</c:v>
                </c:pt>
                <c:pt idx="25">
                  <c:v>77.791356764377042</c:v>
                </c:pt>
                <c:pt idx="26">
                  <c:v>75.984587514196946</c:v>
                </c:pt>
                <c:pt idx="27">
                  <c:v>77.566636946843545</c:v>
                </c:pt>
                <c:pt idx="28">
                  <c:v>79.227659692287972</c:v>
                </c:pt>
                <c:pt idx="29">
                  <c:v>79.133747114470637</c:v>
                </c:pt>
                <c:pt idx="30">
                  <c:v>72.993257228332396</c:v>
                </c:pt>
                <c:pt idx="31">
                  <c:v>80.156618051059993</c:v>
                </c:pt>
                <c:pt idx="32">
                  <c:v>89.064127369525906</c:v>
                </c:pt>
                <c:pt idx="33">
                  <c:v>82.799106449570544</c:v>
                </c:pt>
                <c:pt idx="34">
                  <c:v>80.344671401959459</c:v>
                </c:pt>
              </c:numCache>
            </c:numRef>
          </c:val>
          <c:smooth val="0"/>
          <c:extLst>
            <c:ext xmlns:c16="http://schemas.microsoft.com/office/drawing/2014/chart" uri="{C3380CC4-5D6E-409C-BE32-E72D297353CC}">
              <c16:uniqueId val="{0000000A-B491-4347-8D60-BFB5E177091B}"/>
            </c:ext>
          </c:extLst>
        </c:ser>
        <c:ser>
          <c:idx val="10"/>
          <c:order val="10"/>
          <c:tx>
            <c:strRef>
              <c:f>CountrySample2025!$A$12</c:f>
              <c:strCache>
                <c:ptCount val="1"/>
                <c:pt idx="0">
                  <c:v>Sweden</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f>CountrySample2025!$B$1:$CD$1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CountrySample2025!$B$12:$CD$12</c:f>
              <c:numCache>
                <c:formatCode>0.00</c:formatCode>
                <c:ptCount val="51"/>
                <c:pt idx="0">
                  <c:v>55.904853534156295</c:v>
                </c:pt>
                <c:pt idx="1">
                  <c:v>51.169604045420868</c:v>
                </c:pt>
                <c:pt idx="2">
                  <c:v>50.851787169028462</c:v>
                </c:pt>
                <c:pt idx="3">
                  <c:v>58.232862087695317</c:v>
                </c:pt>
                <c:pt idx="4">
                  <c:v>63.948960197476914</c:v>
                </c:pt>
                <c:pt idx="5">
                  <c:v>68.68041877868815</c:v>
                </c:pt>
                <c:pt idx="6">
                  <c:v>66.50587665035782</c:v>
                </c:pt>
                <c:pt idx="7">
                  <c:v>71.994265840590955</c:v>
                </c:pt>
                <c:pt idx="8">
                  <c:v>74.334086355288605</c:v>
                </c:pt>
                <c:pt idx="9">
                  <c:v>74.847399897200361</c:v>
                </c:pt>
                <c:pt idx="10">
                  <c:v>81.471610227541618</c:v>
                </c:pt>
                <c:pt idx="11">
                  <c:v>80.568700322860238</c:v>
                </c:pt>
                <c:pt idx="12">
                  <c:v>77.084904171056692</c:v>
                </c:pt>
                <c:pt idx="13">
                  <c:v>75.327817968529914</c:v>
                </c:pt>
                <c:pt idx="14">
                  <c:v>78.735519722406138</c:v>
                </c:pt>
                <c:pt idx="15">
                  <c:v>84.167520457675252</c:v>
                </c:pt>
                <c:pt idx="16">
                  <c:v>88.329835888467542</c:v>
                </c:pt>
                <c:pt idx="17">
                  <c:v>89.546430703189557</c:v>
                </c:pt>
                <c:pt idx="18">
                  <c:v>92.807901437812376</c:v>
                </c:pt>
                <c:pt idx="19">
                  <c:v>81.957889397924461</c:v>
                </c:pt>
                <c:pt idx="20">
                  <c:v>85.091049465709304</c:v>
                </c:pt>
                <c:pt idx="21">
                  <c:v>86.39032507520578</c:v>
                </c:pt>
                <c:pt idx="22">
                  <c:v>85.297671211691622</c:v>
                </c:pt>
                <c:pt idx="23">
                  <c:v>81.639813361072328</c:v>
                </c:pt>
                <c:pt idx="24">
                  <c:v>83.822646765647008</c:v>
                </c:pt>
                <c:pt idx="25">
                  <c:v>84.157173931794091</c:v>
                </c:pt>
                <c:pt idx="26">
                  <c:v>83.263800749171196</c:v>
                </c:pt>
                <c:pt idx="27">
                  <c:v>85.921250420311821</c:v>
                </c:pt>
                <c:pt idx="28">
                  <c:v>90.12969571566353</c:v>
                </c:pt>
                <c:pt idx="29">
                  <c:v>92.521083481028782</c:v>
                </c:pt>
                <c:pt idx="30">
                  <c:v>84.330781771997408</c:v>
                </c:pt>
                <c:pt idx="31">
                  <c:v>90.277986179375347</c:v>
                </c:pt>
                <c:pt idx="32">
                  <c:v>105.85501527566528</c:v>
                </c:pt>
                <c:pt idx="33">
                  <c:v>106.74087830882193</c:v>
                </c:pt>
                <c:pt idx="34">
                  <c:v>104.81099427173591</c:v>
                </c:pt>
              </c:numCache>
            </c:numRef>
          </c:val>
          <c:smooth val="0"/>
          <c:extLst>
            <c:ext xmlns:c16="http://schemas.microsoft.com/office/drawing/2014/chart" uri="{C3380CC4-5D6E-409C-BE32-E72D297353CC}">
              <c16:uniqueId val="{0000000B-B491-4347-8D60-BFB5E177091B}"/>
            </c:ext>
          </c:extLst>
        </c:ser>
        <c:ser>
          <c:idx val="11"/>
          <c:order val="11"/>
          <c:tx>
            <c:strRef>
              <c:f>CountrySample2025!$A$13</c:f>
              <c:strCache>
                <c:ptCount val="1"/>
                <c:pt idx="0">
                  <c:v>United Kingdom</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CountrySample2025!$B$1:$CD$1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CountrySample2025!$B$13:$CD$13</c:f>
              <c:numCache>
                <c:formatCode>0.00</c:formatCode>
                <c:ptCount val="51"/>
                <c:pt idx="0">
                  <c:v>48.232941187935801</c:v>
                </c:pt>
                <c:pt idx="1">
                  <c:v>45.299806934314461</c:v>
                </c:pt>
                <c:pt idx="2">
                  <c:v>46.289746046387073</c:v>
                </c:pt>
                <c:pt idx="3">
                  <c:v>49.730793348913579</c:v>
                </c:pt>
                <c:pt idx="4">
                  <c:v>51.86795702070328</c:v>
                </c:pt>
                <c:pt idx="5">
                  <c:v>50.995779748663196</c:v>
                </c:pt>
                <c:pt idx="6">
                  <c:v>52.243808468856358</c:v>
                </c:pt>
                <c:pt idx="7">
                  <c:v>50.973405845364773</c:v>
                </c:pt>
                <c:pt idx="8">
                  <c:v>49.336455346564499</c:v>
                </c:pt>
                <c:pt idx="9">
                  <c:v>49.631439504317285</c:v>
                </c:pt>
                <c:pt idx="10">
                  <c:v>52.521730598717966</c:v>
                </c:pt>
                <c:pt idx="11">
                  <c:v>52.821613509752339</c:v>
                </c:pt>
                <c:pt idx="12">
                  <c:v>51.379634207038713</c:v>
                </c:pt>
                <c:pt idx="13">
                  <c:v>50.239523051908321</c:v>
                </c:pt>
                <c:pt idx="14">
                  <c:v>50.451711240499094</c:v>
                </c:pt>
                <c:pt idx="15">
                  <c:v>52.680716840548236</c:v>
                </c:pt>
                <c:pt idx="16">
                  <c:v>56.914427480812314</c:v>
                </c:pt>
                <c:pt idx="17">
                  <c:v>52.964353437085862</c:v>
                </c:pt>
                <c:pt idx="18">
                  <c:v>56.698606927710848</c:v>
                </c:pt>
                <c:pt idx="19">
                  <c:v>55.004384033595002</c:v>
                </c:pt>
                <c:pt idx="20">
                  <c:v>59.272774972288758</c:v>
                </c:pt>
                <c:pt idx="21">
                  <c:v>63.565400970774512</c:v>
                </c:pt>
                <c:pt idx="22">
                  <c:v>62.225982733418341</c:v>
                </c:pt>
                <c:pt idx="23">
                  <c:v>61.999111914990849</c:v>
                </c:pt>
                <c:pt idx="24">
                  <c:v>59.094804119593192</c:v>
                </c:pt>
                <c:pt idx="25">
                  <c:v>57.2035496863734</c:v>
                </c:pt>
                <c:pt idx="26">
                  <c:v>59.700398414376053</c:v>
                </c:pt>
                <c:pt idx="27">
                  <c:v>63.121650031068697</c:v>
                </c:pt>
                <c:pt idx="28">
                  <c:v>64.542648250433018</c:v>
                </c:pt>
                <c:pt idx="29">
                  <c:v>64.665133637223519</c:v>
                </c:pt>
                <c:pt idx="30">
                  <c:v>58.781137597302767</c:v>
                </c:pt>
                <c:pt idx="31">
                  <c:v>58.584536623785766</c:v>
                </c:pt>
                <c:pt idx="32">
                  <c:v>68.880530139786288</c:v>
                </c:pt>
                <c:pt idx="33">
                  <c:v>65.032338257994198</c:v>
                </c:pt>
                <c:pt idx="34">
                  <c:v>62.407501396883681</c:v>
                </c:pt>
              </c:numCache>
            </c:numRef>
          </c:val>
          <c:smooth val="0"/>
          <c:extLst>
            <c:ext xmlns:c16="http://schemas.microsoft.com/office/drawing/2014/chart" uri="{C3380CC4-5D6E-409C-BE32-E72D297353CC}">
              <c16:uniqueId val="{0000000C-B491-4347-8D60-BFB5E177091B}"/>
            </c:ext>
          </c:extLst>
        </c:ser>
        <c:ser>
          <c:idx val="12"/>
          <c:order val="12"/>
          <c:tx>
            <c:strRef>
              <c:f>CountrySample2025!$A$14</c:f>
              <c:strCache>
                <c:ptCount val="1"/>
                <c:pt idx="0">
                  <c:v>World</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trendline>
            <c:name>World Trend</c:name>
            <c:spPr>
              <a:ln w="31750" cap="rnd">
                <a:solidFill>
                  <a:schemeClr val="tx1"/>
                </a:solidFill>
                <a:prstDash val="solid"/>
              </a:ln>
              <a:effectLst/>
            </c:spPr>
            <c:trendlineType val="poly"/>
            <c:order val="3"/>
            <c:dispRSqr val="1"/>
            <c:dispEq val="1"/>
            <c:trendlineLbl>
              <c:layout>
                <c:manualLayout>
                  <c:x val="-0.53965926311406498"/>
                  <c:y val="-0.3784568846600613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200" b="1" baseline="0">
                        <a:solidFill>
                          <a:schemeClr val="tx1"/>
                        </a:solidFill>
                      </a:rPr>
                      <a:t>World Trend:</a:t>
                    </a:r>
                  </a:p>
                  <a:p>
                    <a:pPr>
                      <a:defRPr/>
                    </a:pPr>
                    <a:r>
                      <a:rPr lang="en-US" sz="1200" b="1" baseline="0">
                        <a:solidFill>
                          <a:schemeClr val="tx1"/>
                        </a:solidFill>
                      </a:rPr>
                      <a:t>y = 7E-06x</a:t>
                    </a:r>
                    <a:r>
                      <a:rPr lang="en-US" sz="1200" b="1" baseline="30000">
                        <a:solidFill>
                          <a:schemeClr val="tx1"/>
                        </a:solidFill>
                      </a:rPr>
                      <a:t>3</a:t>
                    </a:r>
                    <a:r>
                      <a:rPr lang="en-US" sz="1200" b="1" baseline="0">
                        <a:solidFill>
                          <a:schemeClr val="tx1"/>
                        </a:solidFill>
                      </a:rPr>
                      <a:t> - 0.0323x</a:t>
                    </a:r>
                    <a:r>
                      <a:rPr lang="en-US" sz="1200" b="1" baseline="30000">
                        <a:solidFill>
                          <a:schemeClr val="tx1"/>
                        </a:solidFill>
                      </a:rPr>
                      <a:t>2</a:t>
                    </a:r>
                    <a:r>
                      <a:rPr lang="en-US" sz="1200" b="1" baseline="0">
                        <a:solidFill>
                          <a:schemeClr val="tx1"/>
                        </a:solidFill>
                      </a:rPr>
                      <a:t> + 1.7454x + 34.273</a:t>
                    </a:r>
                    <a:br>
                      <a:rPr lang="en-US" sz="1200" b="1" baseline="0">
                        <a:solidFill>
                          <a:schemeClr val="tx1"/>
                        </a:solidFill>
                      </a:rPr>
                    </a:br>
                    <a:r>
                      <a:rPr lang="en-US" sz="1200" b="1" baseline="0">
                        <a:solidFill>
                          <a:schemeClr val="tx1"/>
                        </a:solidFill>
                      </a:rPr>
                      <a:t>R² = 0.8757</a:t>
                    </a:r>
                    <a:endParaRPr lang="en-US" sz="1200" b="1">
                      <a:solidFill>
                        <a:schemeClr val="tx1"/>
                      </a:solidFill>
                    </a:endParaRPr>
                  </a:p>
                </c:rich>
              </c:tx>
              <c:numFmt formatCode="General" sourceLinked="0"/>
              <c:spPr>
                <a:solidFill>
                  <a:schemeClr val="bg2">
                    <a:alpha val="99000"/>
                  </a:schemeClr>
                </a:solidFill>
                <a:ln w="25400">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CountrySample2025!$B$1:$CD$1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CountrySample2025!$B$14:$CD$14</c:f>
              <c:numCache>
                <c:formatCode>0.00</c:formatCode>
                <c:ptCount val="51"/>
                <c:pt idx="0">
                  <c:v>38.054573105389323</c:v>
                </c:pt>
                <c:pt idx="1">
                  <c:v>37.925152131111453</c:v>
                </c:pt>
                <c:pt idx="2">
                  <c:v>40.799408293352272</c:v>
                </c:pt>
                <c:pt idx="3">
                  <c:v>40.321352694480893</c:v>
                </c:pt>
                <c:pt idx="4">
                  <c:v>41.258169486887503</c:v>
                </c:pt>
                <c:pt idx="5">
                  <c:v>43.072811871233554</c:v>
                </c:pt>
                <c:pt idx="6">
                  <c:v>43.206918794984063</c:v>
                </c:pt>
                <c:pt idx="7">
                  <c:v>45.041603076536347</c:v>
                </c:pt>
                <c:pt idx="8">
                  <c:v>45.519258494519583</c:v>
                </c:pt>
                <c:pt idx="9">
                  <c:v>45.974673078033071</c:v>
                </c:pt>
                <c:pt idx="10">
                  <c:v>50.364113448460941</c:v>
                </c:pt>
                <c:pt idx="11">
                  <c:v>49.230399636870764</c:v>
                </c:pt>
                <c:pt idx="12">
                  <c:v>49.265931135653112</c:v>
                </c:pt>
                <c:pt idx="13">
                  <c:v>50.920397483706736</c:v>
                </c:pt>
                <c:pt idx="14">
                  <c:v>54.477541007294796</c:v>
                </c:pt>
                <c:pt idx="15">
                  <c:v>56.52011678633847</c:v>
                </c:pt>
                <c:pt idx="16">
                  <c:v>58.668671772008103</c:v>
                </c:pt>
                <c:pt idx="17">
                  <c:v>59.052153253390529</c:v>
                </c:pt>
                <c:pt idx="18">
                  <c:v>60.681507927523811</c:v>
                </c:pt>
                <c:pt idx="19">
                  <c:v>52.191111594230705</c:v>
                </c:pt>
                <c:pt idx="20">
                  <c:v>56.534331369828173</c:v>
                </c:pt>
                <c:pt idx="21">
                  <c:v>59.658920889979747</c:v>
                </c:pt>
                <c:pt idx="22">
                  <c:v>59.469802249460486</c:v>
                </c:pt>
                <c:pt idx="23">
                  <c:v>58.751520955104915</c:v>
                </c:pt>
                <c:pt idx="24">
                  <c:v>58.140231003960224</c:v>
                </c:pt>
                <c:pt idx="25">
                  <c:v>55.773983798794738</c:v>
                </c:pt>
                <c:pt idx="26">
                  <c:v>53.984511475978117</c:v>
                </c:pt>
                <c:pt idx="27">
                  <c:v>55.699874925841272</c:v>
                </c:pt>
                <c:pt idx="28">
                  <c:v>57.1988365804186</c:v>
                </c:pt>
                <c:pt idx="29">
                  <c:v>55.956746655273776</c:v>
                </c:pt>
                <c:pt idx="30">
                  <c:v>52.063863907262515</c:v>
                </c:pt>
                <c:pt idx="31">
                  <c:v>56.851949645658351</c:v>
                </c:pt>
                <c:pt idx="32">
                  <c:v>62.605397315426181</c:v>
                </c:pt>
                <c:pt idx="33">
                  <c:v>58.370028262452415</c:v>
                </c:pt>
                <c:pt idx="34">
                  <c:v>56.559581214032967</c:v>
                </c:pt>
              </c:numCache>
            </c:numRef>
          </c:val>
          <c:smooth val="0"/>
          <c:extLst>
            <c:ext xmlns:c16="http://schemas.microsoft.com/office/drawing/2014/chart" uri="{C3380CC4-5D6E-409C-BE32-E72D297353CC}">
              <c16:uniqueId val="{0000000E-B491-4347-8D60-BFB5E177091B}"/>
            </c:ext>
          </c:extLst>
        </c:ser>
        <c:dLbls>
          <c:showLegendKey val="0"/>
          <c:showVal val="0"/>
          <c:showCatName val="0"/>
          <c:showSerName val="0"/>
          <c:showPercent val="0"/>
          <c:showBubbleSize val="0"/>
        </c:dLbls>
        <c:marker val="1"/>
        <c:smooth val="0"/>
        <c:axId val="1174819248"/>
        <c:axId val="1175063824"/>
      </c:lineChart>
      <c:catAx>
        <c:axId val="117481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175063824"/>
        <c:crosses val="autoZero"/>
        <c:auto val="1"/>
        <c:lblAlgn val="ctr"/>
        <c:lblOffset val="100"/>
        <c:tickLblSkip val="2"/>
        <c:noMultiLvlLbl val="0"/>
      </c:catAx>
      <c:valAx>
        <c:axId val="1175063824"/>
        <c:scaling>
          <c:orientation val="minMax"/>
        </c:scaling>
        <c:delete val="0"/>
        <c:axPos val="l"/>
        <c:majorGridlines>
          <c:spPr>
            <a:ln w="19050"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74819248"/>
        <c:crosses val="autoZero"/>
        <c:crossBetween val="midCat"/>
      </c:valAx>
      <c:spPr>
        <a:noFill/>
        <a:ln w="25400">
          <a:solidFill>
            <a:schemeClr val="tx1"/>
          </a:solidFill>
        </a:ln>
        <a:effectLst/>
      </c:spPr>
    </c:plotArea>
    <c:legend>
      <c:legendPos val="b"/>
      <c:layout>
        <c:manualLayout>
          <c:xMode val="edge"/>
          <c:yMode val="edge"/>
          <c:x val="0.1683142149014103"/>
          <c:y val="0.87421473989391496"/>
          <c:w val="0.66337157019717941"/>
          <c:h val="0.1027727078048298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FF"/>
                </a:solidFill>
                <a:latin typeface="Helv"/>
                <a:ea typeface="Helv"/>
                <a:cs typeface="Helv"/>
              </a:defRPr>
            </a:pPr>
            <a:r>
              <a:rPr lang="en-US"/>
              <a:t>Trade Dependency and PPP GDP Per Capita in the Global Economy</a:t>
            </a:r>
          </a:p>
        </c:rich>
      </c:tx>
      <c:layout>
        <c:manualLayout>
          <c:xMode val="edge"/>
          <c:yMode val="edge"/>
          <c:x val="0.20726837534575193"/>
          <c:y val="2.6930818665218289E-2"/>
        </c:manualLayout>
      </c:layout>
      <c:overlay val="0"/>
      <c:spPr>
        <a:noFill/>
        <a:ln w="25400">
          <a:solidFill>
            <a:srgbClr val="FF0000"/>
          </a:solidFill>
          <a:prstDash val="solid"/>
        </a:ln>
      </c:spPr>
    </c:title>
    <c:autoTitleDeleted val="0"/>
    <c:plotArea>
      <c:layout>
        <c:manualLayout>
          <c:layoutTarget val="inner"/>
          <c:xMode val="edge"/>
          <c:yMode val="edge"/>
          <c:x val="7.7158300311192321E-2"/>
          <c:y val="0.12388176586000413"/>
          <c:w val="0.89261563105104846"/>
          <c:h val="0.64274887214320975"/>
        </c:manualLayout>
      </c:layout>
      <c:lineChart>
        <c:grouping val="standard"/>
        <c:varyColors val="0"/>
        <c:ser>
          <c:idx val="0"/>
          <c:order val="0"/>
          <c:tx>
            <c:strRef>
              <c:f>Sheet2!$C$31</c:f>
              <c:strCache>
                <c:ptCount val="1"/>
                <c:pt idx="0">
                  <c:v>TradeDep</c:v>
                </c:pt>
              </c:strCache>
            </c:strRef>
          </c:tx>
          <c:spPr>
            <a:ln w="25400">
              <a:solidFill>
                <a:srgbClr val="000080"/>
              </a:solidFill>
              <a:prstDash val="solid"/>
            </a:ln>
          </c:spPr>
          <c:marker>
            <c:symbol val="diamond"/>
            <c:size val="6"/>
            <c:spPr>
              <a:solidFill>
                <a:srgbClr val="000080"/>
              </a:solidFill>
              <a:ln>
                <a:solidFill>
                  <a:srgbClr val="000000"/>
                </a:solidFill>
                <a:prstDash val="solid"/>
              </a:ln>
            </c:spPr>
          </c:marker>
          <c:cat>
            <c:strRef>
              <c:f>Sheet2!$B$32:$B$167</c:f>
              <c:strCache>
                <c:ptCount val="136"/>
                <c:pt idx="0">
                  <c:v>Tanzania</c:v>
                </c:pt>
                <c:pt idx="1">
                  <c:v>Burundi</c:v>
                </c:pt>
                <c:pt idx="2">
                  <c:v>Malawi</c:v>
                </c:pt>
                <c:pt idx="3">
                  <c:v>Ethiopia</c:v>
                </c:pt>
                <c:pt idx="4">
                  <c:v>Guinea-Bissau</c:v>
                </c:pt>
                <c:pt idx="5">
                  <c:v>Congo, Rep.</c:v>
                </c:pt>
                <c:pt idx="6">
                  <c:v>Niger</c:v>
                </c:pt>
                <c:pt idx="7">
                  <c:v>Mali</c:v>
                </c:pt>
                <c:pt idx="8">
                  <c:v>Zambia</c:v>
                </c:pt>
                <c:pt idx="9">
                  <c:v>Chad</c:v>
                </c:pt>
                <c:pt idx="10">
                  <c:v>Nigeria</c:v>
                </c:pt>
                <c:pt idx="11">
                  <c:v>Mozambique</c:v>
                </c:pt>
                <c:pt idx="12">
                  <c:v>Rwanda</c:v>
                </c:pt>
                <c:pt idx="13">
                  <c:v>Benin</c:v>
                </c:pt>
                <c:pt idx="14">
                  <c:v>Burkina Faso</c:v>
                </c:pt>
                <c:pt idx="15">
                  <c:v>Kenya</c:v>
                </c:pt>
                <c:pt idx="16">
                  <c:v>CAR</c:v>
                </c:pt>
                <c:pt idx="17">
                  <c:v>Uganda</c:v>
                </c:pt>
                <c:pt idx="18">
                  <c:v>Togo</c:v>
                </c:pt>
                <c:pt idx="19">
                  <c:v>Senegal</c:v>
                </c:pt>
                <c:pt idx="20">
                  <c:v>Cameroon</c:v>
                </c:pt>
                <c:pt idx="21">
                  <c:v>Mauritania</c:v>
                </c:pt>
                <c:pt idx="22">
                  <c:v>Cote d'Ivoire</c:v>
                </c:pt>
                <c:pt idx="23">
                  <c:v>Lesotho</c:v>
                </c:pt>
                <c:pt idx="24">
                  <c:v>Ghana</c:v>
                </c:pt>
                <c:pt idx="25">
                  <c:v>Guinea</c:v>
                </c:pt>
                <c:pt idx="26">
                  <c:v>Zimbabwe</c:v>
                </c:pt>
                <c:pt idx="27">
                  <c:v>Angola</c:v>
                </c:pt>
                <c:pt idx="28">
                  <c:v>Swaziland</c:v>
                </c:pt>
                <c:pt idx="29">
                  <c:v>Namibia</c:v>
                </c:pt>
                <c:pt idx="30">
                  <c:v>Gabon</c:v>
                </c:pt>
                <c:pt idx="31">
                  <c:v>Botswana</c:v>
                </c:pt>
                <c:pt idx="32">
                  <c:v>South Africa</c:v>
                </c:pt>
                <c:pt idx="33">
                  <c:v>Mauritius</c:v>
                </c:pt>
                <c:pt idx="34">
                  <c:v>Haiti</c:v>
                </c:pt>
                <c:pt idx="35">
                  <c:v>Nicaragua</c:v>
                </c:pt>
                <c:pt idx="36">
                  <c:v>Honduras</c:v>
                </c:pt>
                <c:pt idx="37">
                  <c:v>Guatemala</c:v>
                </c:pt>
                <c:pt idx="38">
                  <c:v>El Salvador</c:v>
                </c:pt>
                <c:pt idx="39">
                  <c:v>Belize</c:v>
                </c:pt>
                <c:pt idx="40">
                  <c:v>Panama</c:v>
                </c:pt>
                <c:pt idx="41">
                  <c:v>Costa Rica</c:v>
                </c:pt>
                <c:pt idx="42">
                  <c:v>Jamaica</c:v>
                </c:pt>
                <c:pt idx="43">
                  <c:v>St. Vincent-Grenadines</c:v>
                </c:pt>
                <c:pt idx="44">
                  <c:v>Dominica</c:v>
                </c:pt>
                <c:pt idx="45">
                  <c:v>Dominican Republic</c:v>
                </c:pt>
                <c:pt idx="46">
                  <c:v>Trinidad and Tobago</c:v>
                </c:pt>
                <c:pt idx="47">
                  <c:v>Barbados</c:v>
                </c:pt>
                <c:pt idx="48">
                  <c:v>Moldova</c:v>
                </c:pt>
                <c:pt idx="49">
                  <c:v>Ukraine</c:v>
                </c:pt>
                <c:pt idx="50">
                  <c:v>Macedonia, FYR</c:v>
                </c:pt>
                <c:pt idx="51">
                  <c:v>Belarus</c:v>
                </c:pt>
                <c:pt idx="52">
                  <c:v>Georgia</c:v>
                </c:pt>
                <c:pt idx="53">
                  <c:v>Kyrgyz Republic</c:v>
                </c:pt>
                <c:pt idx="54">
                  <c:v>Azerbaijan</c:v>
                </c:pt>
                <c:pt idx="55">
                  <c:v>Albania</c:v>
                </c:pt>
                <c:pt idx="56">
                  <c:v>Turkmenistan</c:v>
                </c:pt>
                <c:pt idx="57">
                  <c:v>Kazakhstan</c:v>
                </c:pt>
                <c:pt idx="58">
                  <c:v>Bulgaria</c:v>
                </c:pt>
                <c:pt idx="59">
                  <c:v>Romania</c:v>
                </c:pt>
                <c:pt idx="60">
                  <c:v>Latvia</c:v>
                </c:pt>
                <c:pt idx="61">
                  <c:v>Lithuania</c:v>
                </c:pt>
                <c:pt idx="62">
                  <c:v>Croatia</c:v>
                </c:pt>
                <c:pt idx="63">
                  <c:v>Russian Federation</c:v>
                </c:pt>
                <c:pt idx="64">
                  <c:v>Estonia</c:v>
                </c:pt>
                <c:pt idx="65">
                  <c:v>Poland</c:v>
                </c:pt>
                <c:pt idx="66">
                  <c:v>Slovak Republic</c:v>
                </c:pt>
                <c:pt idx="67">
                  <c:v>Hungary</c:v>
                </c:pt>
                <c:pt idx="68">
                  <c:v>Czech Republic</c:v>
                </c:pt>
                <c:pt idx="69">
                  <c:v>Slovenia</c:v>
                </c:pt>
                <c:pt idx="70">
                  <c:v>Cyprus</c:v>
                </c:pt>
                <c:pt idx="71">
                  <c:v>Bolivia</c:v>
                </c:pt>
                <c:pt idx="72">
                  <c:v>Ecuador</c:v>
                </c:pt>
                <c:pt idx="73">
                  <c:v>Paraguay</c:v>
                </c:pt>
                <c:pt idx="74">
                  <c:v>Peru</c:v>
                </c:pt>
                <c:pt idx="75">
                  <c:v>Venezuela, RB</c:v>
                </c:pt>
                <c:pt idx="76">
                  <c:v>Colombia</c:v>
                </c:pt>
                <c:pt idx="77">
                  <c:v>Uzbekistan</c:v>
                </c:pt>
                <c:pt idx="78">
                  <c:v>Brazil</c:v>
                </c:pt>
                <c:pt idx="79">
                  <c:v>Chile</c:v>
                </c:pt>
                <c:pt idx="80">
                  <c:v>Uruguay</c:v>
                </c:pt>
                <c:pt idx="81">
                  <c:v>Argentina</c:v>
                </c:pt>
                <c:pt idx="82">
                  <c:v>Yemen, Rep.</c:v>
                </c:pt>
                <c:pt idx="83">
                  <c:v>Jordan</c:v>
                </c:pt>
                <c:pt idx="84">
                  <c:v>Syrian Arab Republic</c:v>
                </c:pt>
                <c:pt idx="85">
                  <c:v>Iran, Islamic Rep.</c:v>
                </c:pt>
                <c:pt idx="86">
                  <c:v>Turkey</c:v>
                </c:pt>
                <c:pt idx="87">
                  <c:v>Saudi Arabia</c:v>
                </c:pt>
                <c:pt idx="88">
                  <c:v>Israel</c:v>
                </c:pt>
                <c:pt idx="89">
                  <c:v>Morocco</c:v>
                </c:pt>
                <c:pt idx="90">
                  <c:v>Egypt, Arab Rep.</c:v>
                </c:pt>
                <c:pt idx="91">
                  <c:v>Algeria</c:v>
                </c:pt>
                <c:pt idx="92">
                  <c:v>Tunisia</c:v>
                </c:pt>
                <c:pt idx="93">
                  <c:v>Nepal</c:v>
                </c:pt>
                <c:pt idx="94">
                  <c:v>Bangladesh</c:v>
                </c:pt>
                <c:pt idx="95">
                  <c:v>Pakistan</c:v>
                </c:pt>
                <c:pt idx="96">
                  <c:v>India</c:v>
                </c:pt>
                <c:pt idx="97">
                  <c:v>Sri Lanka</c:v>
                </c:pt>
                <c:pt idx="98">
                  <c:v>Mongolia</c:v>
                </c:pt>
                <c:pt idx="99">
                  <c:v>Papua New Guinea</c:v>
                </c:pt>
                <c:pt idx="100">
                  <c:v>China</c:v>
                </c:pt>
                <c:pt idx="101">
                  <c:v>Samoa</c:v>
                </c:pt>
                <c:pt idx="102">
                  <c:v>Korea, Rep.</c:v>
                </c:pt>
                <c:pt idx="103">
                  <c:v>Macao, China</c:v>
                </c:pt>
                <c:pt idx="104">
                  <c:v>Hong Kong, China</c:v>
                </c:pt>
                <c:pt idx="105">
                  <c:v>Japan</c:v>
                </c:pt>
                <c:pt idx="106">
                  <c:v>Lao PDR</c:v>
                </c:pt>
                <c:pt idx="107">
                  <c:v>Vietnam</c:v>
                </c:pt>
                <c:pt idx="108">
                  <c:v>Indonesia</c:v>
                </c:pt>
                <c:pt idx="109">
                  <c:v>Philippines</c:v>
                </c:pt>
                <c:pt idx="110">
                  <c:v>Thailand</c:v>
                </c:pt>
                <c:pt idx="111">
                  <c:v>Malaysia</c:v>
                </c:pt>
                <c:pt idx="112">
                  <c:v>Singapore</c:v>
                </c:pt>
                <c:pt idx="113">
                  <c:v>Greece</c:v>
                </c:pt>
                <c:pt idx="114">
                  <c:v>Portugal</c:v>
                </c:pt>
                <c:pt idx="115">
                  <c:v>Spain</c:v>
                </c:pt>
                <c:pt idx="116">
                  <c:v>United Kingdom</c:v>
                </c:pt>
                <c:pt idx="117">
                  <c:v>Italy</c:v>
                </c:pt>
                <c:pt idx="118">
                  <c:v>Sweden</c:v>
                </c:pt>
                <c:pt idx="119">
                  <c:v>France</c:v>
                </c:pt>
                <c:pt idx="120">
                  <c:v>Finland</c:v>
                </c:pt>
                <c:pt idx="121">
                  <c:v>Germany</c:v>
                </c:pt>
                <c:pt idx="122">
                  <c:v>Netherlands</c:v>
                </c:pt>
                <c:pt idx="123">
                  <c:v>Austria</c:v>
                </c:pt>
                <c:pt idx="124">
                  <c:v>Belgium</c:v>
                </c:pt>
                <c:pt idx="125">
                  <c:v>Denmark</c:v>
                </c:pt>
                <c:pt idx="126">
                  <c:v>Ireland</c:v>
                </c:pt>
                <c:pt idx="127">
                  <c:v>Switzerland</c:v>
                </c:pt>
                <c:pt idx="128">
                  <c:v>Iceland</c:v>
                </c:pt>
                <c:pt idx="129">
                  <c:v>Norway</c:v>
                </c:pt>
                <c:pt idx="130">
                  <c:v>Luxembourg</c:v>
                </c:pt>
                <c:pt idx="131">
                  <c:v>New Zealand</c:v>
                </c:pt>
                <c:pt idx="132">
                  <c:v>Australia</c:v>
                </c:pt>
                <c:pt idx="133">
                  <c:v>Mexico</c:v>
                </c:pt>
                <c:pt idx="134">
                  <c:v>Canada</c:v>
                </c:pt>
                <c:pt idx="135">
                  <c:v>United States</c:v>
                </c:pt>
              </c:strCache>
            </c:strRef>
          </c:cat>
          <c:val>
            <c:numRef>
              <c:f>Sheet2!$C$32:$C$167</c:f>
              <c:numCache>
                <c:formatCode>0.00</c:formatCode>
                <c:ptCount val="136"/>
                <c:pt idx="0">
                  <c:v>14.2937631607056</c:v>
                </c:pt>
                <c:pt idx="1">
                  <c:v>4.4822049140930202</c:v>
                </c:pt>
                <c:pt idx="2">
                  <c:v>16.6043300628662</c:v>
                </c:pt>
                <c:pt idx="3">
                  <c:v>5.4797377586364702</c:v>
                </c:pt>
                <c:pt idx="4">
                  <c:v>17.921920776367202</c:v>
                </c:pt>
                <c:pt idx="5">
                  <c:v>10.48</c:v>
                </c:pt>
                <c:pt idx="6">
                  <c:v>8.5070514678955096</c:v>
                </c:pt>
                <c:pt idx="7">
                  <c:v>16.144081115722699</c:v>
                </c:pt>
                <c:pt idx="8">
                  <c:v>18.736049652099602</c:v>
                </c:pt>
                <c:pt idx="9">
                  <c:v>9.8183431625366193</c:v>
                </c:pt>
                <c:pt idx="10">
                  <c:v>20.494909286498999</c:v>
                </c:pt>
                <c:pt idx="11">
                  <c:v>8.6569347381591797</c:v>
                </c:pt>
                <c:pt idx="12">
                  <c:v>4.6246676445007298</c:v>
                </c:pt>
                <c:pt idx="13">
                  <c:v>18.088577270507802</c:v>
                </c:pt>
                <c:pt idx="14">
                  <c:v>8.7121133804321307</c:v>
                </c:pt>
                <c:pt idx="15">
                  <c:v>15.637834548950201</c:v>
                </c:pt>
                <c:pt idx="16">
                  <c:v>11.9967489242554</c:v>
                </c:pt>
                <c:pt idx="17">
                  <c:v>7.4116573333740199</c:v>
                </c:pt>
                <c:pt idx="18">
                  <c:v>13.0475311279297</c:v>
                </c:pt>
                <c:pt idx="19">
                  <c:v>19.283527374267599</c:v>
                </c:pt>
                <c:pt idx="20">
                  <c:v>12.6770181655884</c:v>
                </c:pt>
                <c:pt idx="21">
                  <c:v>18.780345916748001</c:v>
                </c:pt>
                <c:pt idx="22">
                  <c:v>28.5732536315918</c:v>
                </c:pt>
                <c:pt idx="23">
                  <c:v>28.4438152313232</c:v>
                </c:pt>
                <c:pt idx="24">
                  <c:v>15.072471618652301</c:v>
                </c:pt>
                <c:pt idx="25">
                  <c:v>14.1169738769531</c:v>
                </c:pt>
                <c:pt idx="26">
                  <c:v>14.431703567504901</c:v>
                </c:pt>
                <c:pt idx="27">
                  <c:v>15.986091613769501</c:v>
                </c:pt>
                <c:pt idx="28">
                  <c:v>47.362228393554702</c:v>
                </c:pt>
                <c:pt idx="29">
                  <c:v>36.009300231933601</c:v>
                </c:pt>
                <c:pt idx="30">
                  <c:v>52.201908111572301</c:v>
                </c:pt>
                <c:pt idx="31">
                  <c:v>43.979515075683601</c:v>
                </c:pt>
                <c:pt idx="32">
                  <c:v>14.2372941970825</c:v>
                </c:pt>
                <c:pt idx="33">
                  <c:v>34.447017669677699</c:v>
                </c:pt>
                <c:pt idx="34">
                  <c:v>10.6853322982788</c:v>
                </c:pt>
                <c:pt idx="35">
                  <c:v>21.318721771240202</c:v>
                </c:pt>
                <c:pt idx="36">
                  <c:v>26.907670974731399</c:v>
                </c:pt>
                <c:pt idx="37">
                  <c:v>16.644695281982401</c:v>
                </c:pt>
                <c:pt idx="38">
                  <c:v>16.062889099121101</c:v>
                </c:pt>
                <c:pt idx="39">
                  <c:v>43.538948059081996</c:v>
                </c:pt>
                <c:pt idx="40">
                  <c:v>26.266059875488303</c:v>
                </c:pt>
                <c:pt idx="41">
                  <c:v>40.559581756591804</c:v>
                </c:pt>
                <c:pt idx="42">
                  <c:v>40.1906547546387</c:v>
                </c:pt>
                <c:pt idx="43">
                  <c:v>41.280086517333999</c:v>
                </c:pt>
                <c:pt idx="44">
                  <c:v>49.2388916015625</c:v>
                </c:pt>
                <c:pt idx="45">
                  <c:v>28.950462341308601</c:v>
                </c:pt>
                <c:pt idx="46">
                  <c:v>44.559860229492202</c:v>
                </c:pt>
                <c:pt idx="47">
                  <c:v>32.658077239990199</c:v>
                </c:pt>
                <c:pt idx="48">
                  <c:v>11.925315856933601</c:v>
                </c:pt>
                <c:pt idx="49">
                  <c:v>13.5633029937744</c:v>
                </c:pt>
                <c:pt idx="50">
                  <c:v>33.121063232421903</c:v>
                </c:pt>
                <c:pt idx="51">
                  <c:v>18.243463516235401</c:v>
                </c:pt>
                <c:pt idx="52">
                  <c:v>6.3370847702026403</c:v>
                </c:pt>
                <c:pt idx="53">
                  <c:v>8.4302110671997106</c:v>
                </c:pt>
                <c:pt idx="54">
                  <c:v>8.6370601654052699</c:v>
                </c:pt>
                <c:pt idx="55">
                  <c:v>13.934689521789601</c:v>
                </c:pt>
                <c:pt idx="56">
                  <c:v>16.7519435882568</c:v>
                </c:pt>
                <c:pt idx="57">
                  <c:v>12.549267768859901</c:v>
                </c:pt>
                <c:pt idx="58">
                  <c:v>22.9088249206543</c:v>
                </c:pt>
                <c:pt idx="59">
                  <c:v>13.926403999328601</c:v>
                </c:pt>
                <c:pt idx="60">
                  <c:v>30.665184020996101</c:v>
                </c:pt>
                <c:pt idx="61">
                  <c:v>31.844942092895501</c:v>
                </c:pt>
                <c:pt idx="62">
                  <c:v>36.516391754150398</c:v>
                </c:pt>
                <c:pt idx="63">
                  <c:v>10.561817169189501</c:v>
                </c:pt>
                <c:pt idx="64">
                  <c:v>58.5426025390625</c:v>
                </c:pt>
                <c:pt idx="65">
                  <c:v>22.4461574554443</c:v>
                </c:pt>
                <c:pt idx="66">
                  <c:v>37.603561401367202</c:v>
                </c:pt>
                <c:pt idx="67">
                  <c:v>46.077518463134801</c:v>
                </c:pt>
                <c:pt idx="68">
                  <c:v>41.613899230956996</c:v>
                </c:pt>
                <c:pt idx="69">
                  <c:v>58.493499755859403</c:v>
                </c:pt>
                <c:pt idx="70">
                  <c:v>31.9297199249268</c:v>
                </c:pt>
                <c:pt idx="71">
                  <c:v>14.612866401672401</c:v>
                </c:pt>
                <c:pt idx="72">
                  <c:v>20.093317031860401</c:v>
                </c:pt>
                <c:pt idx="73">
                  <c:v>12.8378028869629</c:v>
                </c:pt>
                <c:pt idx="74">
                  <c:v>12.153658866882301</c:v>
                </c:pt>
                <c:pt idx="75">
                  <c:v>26.592134475708001</c:v>
                </c:pt>
                <c:pt idx="76">
                  <c:v>9.3112392425537092</c:v>
                </c:pt>
                <c:pt idx="77">
                  <c:v>7.7353057861328098</c:v>
                </c:pt>
                <c:pt idx="78">
                  <c:v>8.4399032592773402</c:v>
                </c:pt>
                <c:pt idx="79">
                  <c:v>23.668321609497102</c:v>
                </c:pt>
                <c:pt idx="80">
                  <c:v>19.000293731689499</c:v>
                </c:pt>
                <c:pt idx="81">
                  <c:v>10.8661193847656</c:v>
                </c:pt>
                <c:pt idx="82">
                  <c:v>34.051197052002003</c:v>
                </c:pt>
                <c:pt idx="83">
                  <c:v>29.394515991210902</c:v>
                </c:pt>
                <c:pt idx="84">
                  <c:v>10.4263296127319</c:v>
                </c:pt>
                <c:pt idx="85">
                  <c:v>8.4402332305908203</c:v>
                </c:pt>
                <c:pt idx="86">
                  <c:v>16.171930313110401</c:v>
                </c:pt>
                <c:pt idx="87">
                  <c:v>35.951446533203104</c:v>
                </c:pt>
                <c:pt idx="88">
                  <c:v>52.3680229187012</c:v>
                </c:pt>
                <c:pt idx="89">
                  <c:v>18.603147506713899</c:v>
                </c:pt>
                <c:pt idx="90">
                  <c:v>9.1370773315429705</c:v>
                </c:pt>
                <c:pt idx="91">
                  <c:v>14.310035705566401</c:v>
                </c:pt>
                <c:pt idx="92">
                  <c:v>25.5352668762207</c:v>
                </c:pt>
                <c:pt idx="93">
                  <c:v>6.8438739776611301</c:v>
                </c:pt>
                <c:pt idx="94">
                  <c:v>6.8216972351074201</c:v>
                </c:pt>
                <c:pt idx="95">
                  <c:v>7.9537415504455602</c:v>
                </c:pt>
                <c:pt idx="96">
                  <c:v>3.6194422245025599</c:v>
                </c:pt>
                <c:pt idx="97">
                  <c:v>16.855819702148402</c:v>
                </c:pt>
                <c:pt idx="98">
                  <c:v>18.724061965942401</c:v>
                </c:pt>
                <c:pt idx="99">
                  <c:v>27.524023056030302</c:v>
                </c:pt>
                <c:pt idx="100">
                  <c:v>7.9591798782348597</c:v>
                </c:pt>
                <c:pt idx="101">
                  <c:v>19.797401428222699</c:v>
                </c:pt>
                <c:pt idx="102">
                  <c:v>35.9245414733887</c:v>
                </c:pt>
                <c:pt idx="103">
                  <c:v>57.017074584960902</c:v>
                </c:pt>
                <c:pt idx="104">
                  <c:v>239.20372009277298</c:v>
                </c:pt>
                <c:pt idx="105">
                  <c:v>23.184797286987301</c:v>
                </c:pt>
                <c:pt idx="106">
                  <c:v>11.1538429260254</c:v>
                </c:pt>
                <c:pt idx="107">
                  <c:v>16.037664413452102</c:v>
                </c:pt>
                <c:pt idx="108">
                  <c:v>12.2846336364746</c:v>
                </c:pt>
                <c:pt idx="109">
                  <c:v>24.4890232086182</c:v>
                </c:pt>
                <c:pt idx="110">
                  <c:v>29.421646118164102</c:v>
                </c:pt>
                <c:pt idx="111">
                  <c:v>80.153465270996108</c:v>
                </c:pt>
                <c:pt idx="112">
                  <c:v>275.06848144531199</c:v>
                </c:pt>
                <c:pt idx="113">
                  <c:v>25.453411102294901</c:v>
                </c:pt>
                <c:pt idx="114">
                  <c:v>38.943851470947301</c:v>
                </c:pt>
                <c:pt idx="115">
                  <c:v>35.769393920898402</c:v>
                </c:pt>
                <c:pt idx="116">
                  <c:v>44.824817657470703</c:v>
                </c:pt>
                <c:pt idx="117">
                  <c:v>35.016147613525398</c:v>
                </c:pt>
                <c:pt idx="118">
                  <c:v>76.476341247558608</c:v>
                </c:pt>
                <c:pt idx="119">
                  <c:v>43.991180419921903</c:v>
                </c:pt>
                <c:pt idx="120">
                  <c:v>61.338165283203104</c:v>
                </c:pt>
                <c:pt idx="121">
                  <c:v>52.019397735595703</c:v>
                </c:pt>
                <c:pt idx="122">
                  <c:v>101.37892150878899</c:v>
                </c:pt>
                <c:pt idx="123">
                  <c:v>65.132484436035199</c:v>
                </c:pt>
                <c:pt idx="124">
                  <c:v>129.56575012207</c:v>
                </c:pt>
                <c:pt idx="125">
                  <c:v>67.761627197265597</c:v>
                </c:pt>
                <c:pt idx="126">
                  <c:v>120.093620300293</c:v>
                </c:pt>
                <c:pt idx="127">
                  <c:v>82.667617797851605</c:v>
                </c:pt>
                <c:pt idx="128">
                  <c:v>58.349246978759801</c:v>
                </c:pt>
                <c:pt idx="129">
                  <c:v>62.237571716308601</c:v>
                </c:pt>
                <c:pt idx="130">
                  <c:v>100.88076782226599</c:v>
                </c:pt>
                <c:pt idx="131">
                  <c:v>36.749031066894503</c:v>
                </c:pt>
                <c:pt idx="132">
                  <c:v>26.859584808349602</c:v>
                </c:pt>
                <c:pt idx="133">
                  <c:v>35.621463775634801</c:v>
                </c:pt>
                <c:pt idx="134">
                  <c:v>57.298233032226605</c:v>
                </c:pt>
                <c:pt idx="135">
                  <c:v>19.783554077148402</c:v>
                </c:pt>
              </c:numCache>
            </c:numRef>
          </c:val>
          <c:smooth val="0"/>
          <c:extLst>
            <c:ext xmlns:c16="http://schemas.microsoft.com/office/drawing/2014/chart" uri="{C3380CC4-5D6E-409C-BE32-E72D297353CC}">
              <c16:uniqueId val="{00000000-8F94-BB49-B9EA-59B728B76C34}"/>
            </c:ext>
          </c:extLst>
        </c:ser>
        <c:ser>
          <c:idx val="1"/>
          <c:order val="1"/>
          <c:tx>
            <c:strRef>
              <c:f>Sheet2!$D$31</c:f>
              <c:strCache>
                <c:ptCount val="1"/>
                <c:pt idx="0">
                  <c:v>GDPPPPPC</c:v>
                </c:pt>
              </c:strCache>
            </c:strRef>
          </c:tx>
          <c:spPr>
            <a:ln w="25400">
              <a:solidFill>
                <a:srgbClr val="000000"/>
              </a:solidFill>
              <a:prstDash val="solid"/>
            </a:ln>
          </c:spPr>
          <c:marker>
            <c:symbol val="square"/>
            <c:size val="6"/>
            <c:spPr>
              <a:solidFill>
                <a:srgbClr val="FF0000"/>
              </a:solidFill>
              <a:ln>
                <a:solidFill>
                  <a:srgbClr val="000000"/>
                </a:solidFill>
                <a:prstDash val="solid"/>
              </a:ln>
            </c:spPr>
          </c:marker>
          <c:cat>
            <c:strRef>
              <c:f>Sheet2!$B$32:$B$167</c:f>
              <c:strCache>
                <c:ptCount val="136"/>
                <c:pt idx="0">
                  <c:v>Tanzania</c:v>
                </c:pt>
                <c:pt idx="1">
                  <c:v>Burundi</c:v>
                </c:pt>
                <c:pt idx="2">
                  <c:v>Malawi</c:v>
                </c:pt>
                <c:pt idx="3">
                  <c:v>Ethiopia</c:v>
                </c:pt>
                <c:pt idx="4">
                  <c:v>Guinea-Bissau</c:v>
                </c:pt>
                <c:pt idx="5">
                  <c:v>Congo, Rep.</c:v>
                </c:pt>
                <c:pt idx="6">
                  <c:v>Niger</c:v>
                </c:pt>
                <c:pt idx="7">
                  <c:v>Mali</c:v>
                </c:pt>
                <c:pt idx="8">
                  <c:v>Zambia</c:v>
                </c:pt>
                <c:pt idx="9">
                  <c:v>Chad</c:v>
                </c:pt>
                <c:pt idx="10">
                  <c:v>Nigeria</c:v>
                </c:pt>
                <c:pt idx="11">
                  <c:v>Mozambique</c:v>
                </c:pt>
                <c:pt idx="12">
                  <c:v>Rwanda</c:v>
                </c:pt>
                <c:pt idx="13">
                  <c:v>Benin</c:v>
                </c:pt>
                <c:pt idx="14">
                  <c:v>Burkina Faso</c:v>
                </c:pt>
                <c:pt idx="15">
                  <c:v>Kenya</c:v>
                </c:pt>
                <c:pt idx="16">
                  <c:v>CAR</c:v>
                </c:pt>
                <c:pt idx="17">
                  <c:v>Uganda</c:v>
                </c:pt>
                <c:pt idx="18">
                  <c:v>Togo</c:v>
                </c:pt>
                <c:pt idx="19">
                  <c:v>Senegal</c:v>
                </c:pt>
                <c:pt idx="20">
                  <c:v>Cameroon</c:v>
                </c:pt>
                <c:pt idx="21">
                  <c:v>Mauritania</c:v>
                </c:pt>
                <c:pt idx="22">
                  <c:v>Cote d'Ivoire</c:v>
                </c:pt>
                <c:pt idx="23">
                  <c:v>Lesotho</c:v>
                </c:pt>
                <c:pt idx="24">
                  <c:v>Ghana</c:v>
                </c:pt>
                <c:pt idx="25">
                  <c:v>Guinea</c:v>
                </c:pt>
                <c:pt idx="26">
                  <c:v>Zimbabwe</c:v>
                </c:pt>
                <c:pt idx="27">
                  <c:v>Angola</c:v>
                </c:pt>
                <c:pt idx="28">
                  <c:v>Swaziland</c:v>
                </c:pt>
                <c:pt idx="29">
                  <c:v>Namibia</c:v>
                </c:pt>
                <c:pt idx="30">
                  <c:v>Gabon</c:v>
                </c:pt>
                <c:pt idx="31">
                  <c:v>Botswana</c:v>
                </c:pt>
                <c:pt idx="32">
                  <c:v>South Africa</c:v>
                </c:pt>
                <c:pt idx="33">
                  <c:v>Mauritius</c:v>
                </c:pt>
                <c:pt idx="34">
                  <c:v>Haiti</c:v>
                </c:pt>
                <c:pt idx="35">
                  <c:v>Nicaragua</c:v>
                </c:pt>
                <c:pt idx="36">
                  <c:v>Honduras</c:v>
                </c:pt>
                <c:pt idx="37">
                  <c:v>Guatemala</c:v>
                </c:pt>
                <c:pt idx="38">
                  <c:v>El Salvador</c:v>
                </c:pt>
                <c:pt idx="39">
                  <c:v>Belize</c:v>
                </c:pt>
                <c:pt idx="40">
                  <c:v>Panama</c:v>
                </c:pt>
                <c:pt idx="41">
                  <c:v>Costa Rica</c:v>
                </c:pt>
                <c:pt idx="42">
                  <c:v>Jamaica</c:v>
                </c:pt>
                <c:pt idx="43">
                  <c:v>St. Vincent-Grenadines</c:v>
                </c:pt>
                <c:pt idx="44">
                  <c:v>Dominica</c:v>
                </c:pt>
                <c:pt idx="45">
                  <c:v>Dominican Republic</c:v>
                </c:pt>
                <c:pt idx="46">
                  <c:v>Trinidad and Tobago</c:v>
                </c:pt>
                <c:pt idx="47">
                  <c:v>Barbados</c:v>
                </c:pt>
                <c:pt idx="48">
                  <c:v>Moldova</c:v>
                </c:pt>
                <c:pt idx="49">
                  <c:v>Ukraine</c:v>
                </c:pt>
                <c:pt idx="50">
                  <c:v>Macedonia, FYR</c:v>
                </c:pt>
                <c:pt idx="51">
                  <c:v>Belarus</c:v>
                </c:pt>
                <c:pt idx="52">
                  <c:v>Georgia</c:v>
                </c:pt>
                <c:pt idx="53">
                  <c:v>Kyrgyz Republic</c:v>
                </c:pt>
                <c:pt idx="54">
                  <c:v>Azerbaijan</c:v>
                </c:pt>
                <c:pt idx="55">
                  <c:v>Albania</c:v>
                </c:pt>
                <c:pt idx="56">
                  <c:v>Turkmenistan</c:v>
                </c:pt>
                <c:pt idx="57">
                  <c:v>Kazakhstan</c:v>
                </c:pt>
                <c:pt idx="58">
                  <c:v>Bulgaria</c:v>
                </c:pt>
                <c:pt idx="59">
                  <c:v>Romania</c:v>
                </c:pt>
                <c:pt idx="60">
                  <c:v>Latvia</c:v>
                </c:pt>
                <c:pt idx="61">
                  <c:v>Lithuania</c:v>
                </c:pt>
                <c:pt idx="62">
                  <c:v>Croatia</c:v>
                </c:pt>
                <c:pt idx="63">
                  <c:v>Russian Federation</c:v>
                </c:pt>
                <c:pt idx="64">
                  <c:v>Estonia</c:v>
                </c:pt>
                <c:pt idx="65">
                  <c:v>Poland</c:v>
                </c:pt>
                <c:pt idx="66">
                  <c:v>Slovak Republic</c:v>
                </c:pt>
                <c:pt idx="67">
                  <c:v>Hungary</c:v>
                </c:pt>
                <c:pt idx="68">
                  <c:v>Czech Republic</c:v>
                </c:pt>
                <c:pt idx="69">
                  <c:v>Slovenia</c:v>
                </c:pt>
                <c:pt idx="70">
                  <c:v>Cyprus</c:v>
                </c:pt>
                <c:pt idx="71">
                  <c:v>Bolivia</c:v>
                </c:pt>
                <c:pt idx="72">
                  <c:v>Ecuador</c:v>
                </c:pt>
                <c:pt idx="73">
                  <c:v>Paraguay</c:v>
                </c:pt>
                <c:pt idx="74">
                  <c:v>Peru</c:v>
                </c:pt>
                <c:pt idx="75">
                  <c:v>Venezuela, RB</c:v>
                </c:pt>
                <c:pt idx="76">
                  <c:v>Colombia</c:v>
                </c:pt>
                <c:pt idx="77">
                  <c:v>Uzbekistan</c:v>
                </c:pt>
                <c:pt idx="78">
                  <c:v>Brazil</c:v>
                </c:pt>
                <c:pt idx="79">
                  <c:v>Chile</c:v>
                </c:pt>
                <c:pt idx="80">
                  <c:v>Uruguay</c:v>
                </c:pt>
                <c:pt idx="81">
                  <c:v>Argentina</c:v>
                </c:pt>
                <c:pt idx="82">
                  <c:v>Yemen, Rep.</c:v>
                </c:pt>
                <c:pt idx="83">
                  <c:v>Jordan</c:v>
                </c:pt>
                <c:pt idx="84">
                  <c:v>Syrian Arab Republic</c:v>
                </c:pt>
                <c:pt idx="85">
                  <c:v>Iran, Islamic Rep.</c:v>
                </c:pt>
                <c:pt idx="86">
                  <c:v>Turkey</c:v>
                </c:pt>
                <c:pt idx="87">
                  <c:v>Saudi Arabia</c:v>
                </c:pt>
                <c:pt idx="88">
                  <c:v>Israel</c:v>
                </c:pt>
                <c:pt idx="89">
                  <c:v>Morocco</c:v>
                </c:pt>
                <c:pt idx="90">
                  <c:v>Egypt, Arab Rep.</c:v>
                </c:pt>
                <c:pt idx="91">
                  <c:v>Algeria</c:v>
                </c:pt>
                <c:pt idx="92">
                  <c:v>Tunisia</c:v>
                </c:pt>
                <c:pt idx="93">
                  <c:v>Nepal</c:v>
                </c:pt>
                <c:pt idx="94">
                  <c:v>Bangladesh</c:v>
                </c:pt>
                <c:pt idx="95">
                  <c:v>Pakistan</c:v>
                </c:pt>
                <c:pt idx="96">
                  <c:v>India</c:v>
                </c:pt>
                <c:pt idx="97">
                  <c:v>Sri Lanka</c:v>
                </c:pt>
                <c:pt idx="98">
                  <c:v>Mongolia</c:v>
                </c:pt>
                <c:pt idx="99">
                  <c:v>Papua New Guinea</c:v>
                </c:pt>
                <c:pt idx="100">
                  <c:v>China</c:v>
                </c:pt>
                <c:pt idx="101">
                  <c:v>Samoa</c:v>
                </c:pt>
                <c:pt idx="102">
                  <c:v>Korea, Rep.</c:v>
                </c:pt>
                <c:pt idx="103">
                  <c:v>Macao, China</c:v>
                </c:pt>
                <c:pt idx="104">
                  <c:v>Hong Kong, China</c:v>
                </c:pt>
                <c:pt idx="105">
                  <c:v>Japan</c:v>
                </c:pt>
                <c:pt idx="106">
                  <c:v>Lao PDR</c:v>
                </c:pt>
                <c:pt idx="107">
                  <c:v>Vietnam</c:v>
                </c:pt>
                <c:pt idx="108">
                  <c:v>Indonesia</c:v>
                </c:pt>
                <c:pt idx="109">
                  <c:v>Philippines</c:v>
                </c:pt>
                <c:pt idx="110">
                  <c:v>Thailand</c:v>
                </c:pt>
                <c:pt idx="111">
                  <c:v>Malaysia</c:v>
                </c:pt>
                <c:pt idx="112">
                  <c:v>Singapore</c:v>
                </c:pt>
                <c:pt idx="113">
                  <c:v>Greece</c:v>
                </c:pt>
                <c:pt idx="114">
                  <c:v>Portugal</c:v>
                </c:pt>
                <c:pt idx="115">
                  <c:v>Spain</c:v>
                </c:pt>
                <c:pt idx="116">
                  <c:v>United Kingdom</c:v>
                </c:pt>
                <c:pt idx="117">
                  <c:v>Italy</c:v>
                </c:pt>
                <c:pt idx="118">
                  <c:v>Sweden</c:v>
                </c:pt>
                <c:pt idx="119">
                  <c:v>France</c:v>
                </c:pt>
                <c:pt idx="120">
                  <c:v>Finland</c:v>
                </c:pt>
                <c:pt idx="121">
                  <c:v>Germany</c:v>
                </c:pt>
                <c:pt idx="122">
                  <c:v>Netherlands</c:v>
                </c:pt>
                <c:pt idx="123">
                  <c:v>Austria</c:v>
                </c:pt>
                <c:pt idx="124">
                  <c:v>Belgium</c:v>
                </c:pt>
                <c:pt idx="125">
                  <c:v>Denmark</c:v>
                </c:pt>
                <c:pt idx="126">
                  <c:v>Ireland</c:v>
                </c:pt>
                <c:pt idx="127">
                  <c:v>Switzerland</c:v>
                </c:pt>
                <c:pt idx="128">
                  <c:v>Iceland</c:v>
                </c:pt>
                <c:pt idx="129">
                  <c:v>Norway</c:v>
                </c:pt>
                <c:pt idx="130">
                  <c:v>Luxembourg</c:v>
                </c:pt>
                <c:pt idx="131">
                  <c:v>New Zealand</c:v>
                </c:pt>
                <c:pt idx="132">
                  <c:v>Australia</c:v>
                </c:pt>
                <c:pt idx="133">
                  <c:v>Mexico</c:v>
                </c:pt>
                <c:pt idx="134">
                  <c:v>Canada</c:v>
                </c:pt>
                <c:pt idx="135">
                  <c:v>United States</c:v>
                </c:pt>
              </c:strCache>
            </c:strRef>
          </c:cat>
          <c:val>
            <c:numRef>
              <c:f>Sheet2!$D$32:$D$167</c:f>
              <c:numCache>
                <c:formatCode>"$"#,##0.00</c:formatCode>
                <c:ptCount val="136"/>
                <c:pt idx="0">
                  <c:v>5.0064999389648399</c:v>
                </c:pt>
                <c:pt idx="1">
                  <c:v>5.7797998046875003</c:v>
                </c:pt>
                <c:pt idx="2">
                  <c:v>5.8617999267578105</c:v>
                </c:pt>
                <c:pt idx="3">
                  <c:v>6.2784997558593796</c:v>
                </c:pt>
                <c:pt idx="4">
                  <c:v>6.7823999023437498</c:v>
                </c:pt>
                <c:pt idx="5">
                  <c:v>7.2651000976562496</c:v>
                </c:pt>
                <c:pt idx="6">
                  <c:v>7.5264001464843693</c:v>
                </c:pt>
                <c:pt idx="7">
                  <c:v>7.5322998046874998</c:v>
                </c:pt>
                <c:pt idx="8">
                  <c:v>7.5621002197265605</c:v>
                </c:pt>
                <c:pt idx="9">
                  <c:v>8.5038000488281185</c:v>
                </c:pt>
                <c:pt idx="10">
                  <c:v>8.5340002441406302</c:v>
                </c:pt>
                <c:pt idx="11">
                  <c:v>8.6140002441406303</c:v>
                </c:pt>
                <c:pt idx="12">
                  <c:v>8.8470001220703107</c:v>
                </c:pt>
                <c:pt idx="13">
                  <c:v>9.3314001464843699</c:v>
                </c:pt>
                <c:pt idx="14">
                  <c:v>9.645499877929689</c:v>
                </c:pt>
                <c:pt idx="15">
                  <c:v>10.219400024414099</c:v>
                </c:pt>
                <c:pt idx="16">
                  <c:v>11.656300048828101</c:v>
                </c:pt>
                <c:pt idx="17">
                  <c:v>11.6709997558594</c:v>
                </c:pt>
                <c:pt idx="18">
                  <c:v>14.096999511718799</c:v>
                </c:pt>
                <c:pt idx="19">
                  <c:v>14.1856994628906</c:v>
                </c:pt>
                <c:pt idx="20">
                  <c:v>15.7330004882813</c:v>
                </c:pt>
                <c:pt idx="21">
                  <c:v>16.086899414062501</c:v>
                </c:pt>
                <c:pt idx="22">
                  <c:v>16.540899658203099</c:v>
                </c:pt>
                <c:pt idx="23">
                  <c:v>18.538900146484401</c:v>
                </c:pt>
                <c:pt idx="24">
                  <c:v>18.807700195312499</c:v>
                </c:pt>
                <c:pt idx="25">
                  <c:v>19.344399414062497</c:v>
                </c:pt>
                <c:pt idx="26">
                  <c:v>28.7559008789062</c:v>
                </c:pt>
                <c:pt idx="27">
                  <c:v>31.791201171874999</c:v>
                </c:pt>
                <c:pt idx="28">
                  <c:v>39.868000488281197</c:v>
                </c:pt>
                <c:pt idx="29">
                  <c:v>54.681601562499999</c:v>
                </c:pt>
                <c:pt idx="30">
                  <c:v>60.239702148437502</c:v>
                </c:pt>
                <c:pt idx="31">
                  <c:v>68.723901367187494</c:v>
                </c:pt>
                <c:pt idx="32">
                  <c:v>89.082402343750005</c:v>
                </c:pt>
                <c:pt idx="33">
                  <c:v>91.065097656250003</c:v>
                </c:pt>
                <c:pt idx="34">
                  <c:v>14.644200439453099</c:v>
                </c:pt>
                <c:pt idx="35">
                  <c:v>22.791999511718799</c:v>
                </c:pt>
                <c:pt idx="36">
                  <c:v>23.395</c:v>
                </c:pt>
                <c:pt idx="37">
                  <c:v>36.735400390625003</c:v>
                </c:pt>
                <c:pt idx="38">
                  <c:v>43.440097656250003</c:v>
                </c:pt>
                <c:pt idx="39">
                  <c:v>49.592500000000001</c:v>
                </c:pt>
                <c:pt idx="40">
                  <c:v>58.753500976562499</c:v>
                </c:pt>
                <c:pt idx="41">
                  <c:v>88.597597656250002</c:v>
                </c:pt>
                <c:pt idx="42">
                  <c:v>20.371199951171899</c:v>
                </c:pt>
                <c:pt idx="43">
                  <c:v>22.511799316406201</c:v>
                </c:pt>
                <c:pt idx="44">
                  <c:v>34.576298828124997</c:v>
                </c:pt>
                <c:pt idx="45">
                  <c:v>46.509199218749998</c:v>
                </c:pt>
                <c:pt idx="46">
                  <c:v>68.763598632812503</c:v>
                </c:pt>
                <c:pt idx="47">
                  <c:v>35.607800292968797</c:v>
                </c:pt>
                <c:pt idx="48">
                  <c:v>53.087202148437498</c:v>
                </c:pt>
                <c:pt idx="49">
                  <c:v>54.250498046875002</c:v>
                </c:pt>
                <c:pt idx="50">
                  <c:v>55.073398437500003</c:v>
                </c:pt>
                <c:pt idx="51">
                  <c:v>81.764101562500002</c:v>
                </c:pt>
                <c:pt idx="52">
                  <c:v>143.52549804687499</c:v>
                </c:pt>
                <c:pt idx="53">
                  <c:v>24.312700195312502</c:v>
                </c:pt>
                <c:pt idx="54">
                  <c:v>25.7257006835938</c:v>
                </c:pt>
                <c:pt idx="55">
                  <c:v>28.499099121093799</c:v>
                </c:pt>
                <c:pt idx="56">
                  <c:v>31.892600097656199</c:v>
                </c:pt>
                <c:pt idx="57">
                  <c:v>33.473601074218799</c:v>
                </c:pt>
                <c:pt idx="58">
                  <c:v>49.513398437500001</c:v>
                </c:pt>
                <c:pt idx="59">
                  <c:v>50.708500976562497</c:v>
                </c:pt>
                <c:pt idx="60">
                  <c:v>60.413901367187499</c:v>
                </c:pt>
                <c:pt idx="61">
                  <c:v>62.64240234375</c:v>
                </c:pt>
                <c:pt idx="62">
                  <c:v>66.556601562500006</c:v>
                </c:pt>
                <c:pt idx="63">
                  <c:v>73.873100585937493</c:v>
                </c:pt>
                <c:pt idx="64">
                  <c:v>74.734301757812503</c:v>
                </c:pt>
                <c:pt idx="65">
                  <c:v>83.549199218750005</c:v>
                </c:pt>
                <c:pt idx="66">
                  <c:v>84.499902343749994</c:v>
                </c:pt>
                <c:pt idx="67">
                  <c:v>105.90959960937499</c:v>
                </c:pt>
                <c:pt idx="68">
                  <c:v>114.300595703125</c:v>
                </c:pt>
                <c:pt idx="69">
                  <c:v>130.18009765625001</c:v>
                </c:pt>
                <c:pt idx="70">
                  <c:v>159.774296875</c:v>
                </c:pt>
                <c:pt idx="71">
                  <c:v>190.06169921874999</c:v>
                </c:pt>
                <c:pt idx="72">
                  <c:v>23.5453002929688</c:v>
                </c:pt>
                <c:pt idx="73">
                  <c:v>29.944099121093799</c:v>
                </c:pt>
                <c:pt idx="74">
                  <c:v>43.839902343749998</c:v>
                </c:pt>
                <c:pt idx="75">
                  <c:v>46.224101562500003</c:v>
                </c:pt>
                <c:pt idx="76">
                  <c:v>54.949101562499997</c:v>
                </c:pt>
                <c:pt idx="77">
                  <c:v>57.487499999999997</c:v>
                </c:pt>
                <c:pt idx="78">
                  <c:v>70.369902343749999</c:v>
                </c:pt>
                <c:pt idx="79">
                  <c:v>86.519404296874995</c:v>
                </c:pt>
                <c:pt idx="80">
                  <c:v>88.78759765625</c:v>
                </c:pt>
                <c:pt idx="81">
                  <c:v>122.77009765625</c:v>
                </c:pt>
                <c:pt idx="82">
                  <c:v>8.0621002197265597</c:v>
                </c:pt>
                <c:pt idx="83">
                  <c:v>39.547499999999999</c:v>
                </c:pt>
                <c:pt idx="84">
                  <c:v>44.538901367187499</c:v>
                </c:pt>
                <c:pt idx="85">
                  <c:v>55.310800781250002</c:v>
                </c:pt>
                <c:pt idx="86">
                  <c:v>63.801499023437501</c:v>
                </c:pt>
                <c:pt idx="87">
                  <c:v>108.148896484375</c:v>
                </c:pt>
                <c:pt idx="88">
                  <c:v>184.40019531249999</c:v>
                </c:pt>
                <c:pt idx="89">
                  <c:v>34.188999023437503</c:v>
                </c:pt>
                <c:pt idx="90">
                  <c:v>34.203601074218803</c:v>
                </c:pt>
                <c:pt idx="91">
                  <c:v>50.631699218750001</c:v>
                </c:pt>
                <c:pt idx="92">
                  <c:v>59.574399414062498</c:v>
                </c:pt>
                <c:pt idx="93">
                  <c:v>12.3719995117188</c:v>
                </c:pt>
                <c:pt idx="94">
                  <c:v>14.8348999023438</c:v>
                </c:pt>
                <c:pt idx="95">
                  <c:v>18.343699951171899</c:v>
                </c:pt>
                <c:pt idx="96">
                  <c:v>22.476201171875001</c:v>
                </c:pt>
                <c:pt idx="97">
                  <c:v>32.786699218750002</c:v>
                </c:pt>
                <c:pt idx="98">
                  <c:v>17.111400146484399</c:v>
                </c:pt>
                <c:pt idx="99">
                  <c:v>23.6697998046875</c:v>
                </c:pt>
                <c:pt idx="100">
                  <c:v>36.174899902343803</c:v>
                </c:pt>
                <c:pt idx="101">
                  <c:v>40.466899414062496</c:v>
                </c:pt>
                <c:pt idx="102">
                  <c:v>157.12400390625001</c:v>
                </c:pt>
                <c:pt idx="103">
                  <c:v>169.36470703124999</c:v>
                </c:pt>
                <c:pt idx="104">
                  <c:v>220.90089843749999</c:v>
                </c:pt>
                <c:pt idx="105">
                  <c:v>248.9776953125</c:v>
                </c:pt>
                <c:pt idx="106">
                  <c:v>14.7058996582031</c:v>
                </c:pt>
                <c:pt idx="107">
                  <c:v>18.6002001953125</c:v>
                </c:pt>
                <c:pt idx="108">
                  <c:v>28.573999023437501</c:v>
                </c:pt>
                <c:pt idx="109">
                  <c:v>38.050600585937495</c:v>
                </c:pt>
                <c:pt idx="110">
                  <c:v>61.323100585937503</c:v>
                </c:pt>
                <c:pt idx="111">
                  <c:v>82.086601562499993</c:v>
                </c:pt>
                <c:pt idx="112">
                  <c:v>207.667421875</c:v>
                </c:pt>
                <c:pt idx="113">
                  <c:v>154.141201171875</c:v>
                </c:pt>
                <c:pt idx="114">
                  <c:v>160.63849609375001</c:v>
                </c:pt>
                <c:pt idx="115">
                  <c:v>180.78509765625</c:v>
                </c:pt>
                <c:pt idx="116">
                  <c:v>220.93109375</c:v>
                </c:pt>
                <c:pt idx="117">
                  <c:v>221.72009765625</c:v>
                </c:pt>
                <c:pt idx="118">
                  <c:v>226.36130859375001</c:v>
                </c:pt>
                <c:pt idx="119">
                  <c:v>228.96910156249999</c:v>
                </c:pt>
                <c:pt idx="120">
                  <c:v>230.95689453124999</c:v>
                </c:pt>
                <c:pt idx="121">
                  <c:v>237.41960937499999</c:v>
                </c:pt>
                <c:pt idx="122">
                  <c:v>242.14599609375</c:v>
                </c:pt>
                <c:pt idx="123">
                  <c:v>250.88599609375001</c:v>
                </c:pt>
                <c:pt idx="124">
                  <c:v>254.434296875</c:v>
                </c:pt>
                <c:pt idx="125">
                  <c:v>258.69330078125</c:v>
                </c:pt>
                <c:pt idx="126">
                  <c:v>259.17720703125002</c:v>
                </c:pt>
                <c:pt idx="127">
                  <c:v>271.70980468750003</c:v>
                </c:pt>
                <c:pt idx="128">
                  <c:v>278.34880859374999</c:v>
                </c:pt>
                <c:pt idx="129">
                  <c:v>284.332890625</c:v>
                </c:pt>
                <c:pt idx="130">
                  <c:v>427.69140625</c:v>
                </c:pt>
                <c:pt idx="131">
                  <c:v>191.03890625</c:v>
                </c:pt>
                <c:pt idx="132">
                  <c:v>245.74349609375</c:v>
                </c:pt>
                <c:pt idx="133">
                  <c:v>82.965302734375001</c:v>
                </c:pt>
                <c:pt idx="134">
                  <c:v>262.50910156250001</c:v>
                </c:pt>
                <c:pt idx="135">
                  <c:v>318.71689453125003</c:v>
                </c:pt>
              </c:numCache>
            </c:numRef>
          </c:val>
          <c:smooth val="0"/>
          <c:extLst>
            <c:ext xmlns:c16="http://schemas.microsoft.com/office/drawing/2014/chart" uri="{C3380CC4-5D6E-409C-BE32-E72D297353CC}">
              <c16:uniqueId val="{00000001-8F94-BB49-B9EA-59B728B76C34}"/>
            </c:ext>
          </c:extLst>
        </c:ser>
        <c:dLbls>
          <c:showLegendKey val="0"/>
          <c:showVal val="0"/>
          <c:showCatName val="0"/>
          <c:showSerName val="0"/>
          <c:showPercent val="0"/>
          <c:showBubbleSize val="0"/>
        </c:dLbls>
        <c:marker val="1"/>
        <c:smooth val="0"/>
        <c:axId val="347391439"/>
        <c:axId val="1"/>
      </c:lineChart>
      <c:catAx>
        <c:axId val="347391439"/>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Helv"/>
                <a:ea typeface="Helv"/>
                <a:cs typeface="Helv"/>
              </a:defRPr>
            </a:pPr>
            <a:endParaRPr lang="en-US"/>
          </a:p>
        </c:txPr>
        <c:crossAx val="1"/>
        <c:crosses val="autoZero"/>
        <c:auto val="1"/>
        <c:lblAlgn val="ctr"/>
        <c:lblOffset val="100"/>
        <c:tickLblSkip val="4"/>
        <c:tickMarkSkip val="1"/>
        <c:noMultiLvlLbl val="0"/>
      </c:catAx>
      <c:valAx>
        <c:axId val="1"/>
        <c:scaling>
          <c:orientation val="minMax"/>
        </c:scaling>
        <c:delete val="0"/>
        <c:axPos val="l"/>
        <c:majorGridlines>
          <c:spPr>
            <a:ln w="3175">
              <a:solidFill>
                <a:srgbClr val="000000"/>
              </a:solidFill>
              <a:prstDash val="solid"/>
            </a:ln>
          </c:spPr>
        </c:majorGridlines>
        <c:numFmt formatCode="0.00"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Helv"/>
                <a:ea typeface="Helv"/>
                <a:cs typeface="Helv"/>
              </a:defRPr>
            </a:pPr>
            <a:endParaRPr lang="en-US"/>
          </a:p>
        </c:txPr>
        <c:crossAx val="347391439"/>
        <c:crosses val="autoZero"/>
        <c:crossBetween val="midCat"/>
      </c:valAx>
      <c:spPr>
        <a:solidFill>
          <a:srgbClr val="FFFFFF"/>
        </a:solidFill>
        <a:ln w="25400">
          <a:solidFill>
            <a:srgbClr val="000000"/>
          </a:solidFill>
          <a:prstDash val="solid"/>
        </a:ln>
      </c:spPr>
    </c:plotArea>
    <c:legend>
      <c:legendPos val="r"/>
      <c:layout>
        <c:manualLayout>
          <c:xMode val="edge"/>
          <c:yMode val="edge"/>
          <c:x val="0.38427859370672257"/>
          <c:y val="0.94078326537162549"/>
          <c:w val="0.22088454598890353"/>
          <c:h val="2.872620657623284E-2"/>
        </c:manualLayout>
      </c:layout>
      <c:overlay val="0"/>
      <c:spPr>
        <a:solidFill>
          <a:srgbClr val="FFFFFF"/>
        </a:solidFill>
        <a:ln w="3175">
          <a:solidFill>
            <a:srgbClr val="000000"/>
          </a:solidFill>
          <a:prstDash val="solid"/>
        </a:ln>
      </c:spPr>
      <c:txPr>
        <a:bodyPr/>
        <a:lstStyle/>
        <a:p>
          <a:pPr>
            <a:defRPr sz="825" b="0" i="0" u="none" strike="noStrike" baseline="0">
              <a:solidFill>
                <a:srgbClr val="000000"/>
              </a:solidFill>
              <a:latin typeface="Helv"/>
              <a:ea typeface="Helv"/>
              <a:cs typeface="Helv"/>
            </a:defRPr>
          </a:pPr>
          <a:endParaRPr lang="en-US"/>
        </a:p>
      </c:txPr>
    </c:legend>
    <c:plotVisOnly val="1"/>
    <c:dispBlanksAs val="gap"/>
    <c:showDLblsOverMax val="0"/>
  </c:chart>
  <c:spPr>
    <a:solidFill>
      <a:srgbClr val="FFFFFF"/>
    </a:solidFill>
    <a:ln w="25400">
      <a:solidFill>
        <a:srgbClr val="000000"/>
      </a:solidFill>
      <a:prstDash val="solid"/>
    </a:ln>
  </c:spPr>
  <c:txPr>
    <a:bodyPr/>
    <a:lstStyle/>
    <a:p>
      <a:pPr>
        <a:defRPr sz="1125" b="0" i="0" u="none" strike="noStrike" baseline="0">
          <a:solidFill>
            <a:srgbClr val="000000"/>
          </a:solidFill>
          <a:latin typeface="Helv"/>
          <a:ea typeface="Helv"/>
          <a:cs typeface="Helv"/>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A7D6-E609-926A-F5E1-E4AA594E0E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567D3F-13B4-9D73-0D5A-607D9A6AD4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CCE20C-6572-0CA9-6797-F245EB3D029C}"/>
              </a:ext>
            </a:extLst>
          </p:cNvPr>
          <p:cNvSpPr>
            <a:spLocks noGrp="1"/>
          </p:cNvSpPr>
          <p:nvPr>
            <p:ph type="dt" sz="half" idx="10"/>
          </p:nvPr>
        </p:nvSpPr>
        <p:spPr/>
        <p:txBody>
          <a:bodyPr/>
          <a:lstStyle/>
          <a:p>
            <a:fld id="{C9879E62-F5D0-C64C-AE24-B7C5C51AF64A}" type="datetimeFigureOut">
              <a:rPr lang="en-US" smtClean="0"/>
              <a:t>11/17/25</a:t>
            </a:fld>
            <a:endParaRPr lang="en-US"/>
          </a:p>
        </p:txBody>
      </p:sp>
      <p:sp>
        <p:nvSpPr>
          <p:cNvPr id="5" name="Footer Placeholder 4">
            <a:extLst>
              <a:ext uri="{FF2B5EF4-FFF2-40B4-BE49-F238E27FC236}">
                <a16:creationId xmlns:a16="http://schemas.microsoft.com/office/drawing/2014/main" id="{0F328B49-EA8B-9211-65CD-9B8974BA3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CB9DB-1C94-D9EB-03C0-DD3AE9AC0469}"/>
              </a:ext>
            </a:extLst>
          </p:cNvPr>
          <p:cNvSpPr>
            <a:spLocks noGrp="1"/>
          </p:cNvSpPr>
          <p:nvPr>
            <p:ph type="sldNum" sz="quarter" idx="12"/>
          </p:nvPr>
        </p:nvSpPr>
        <p:spPr/>
        <p:txBody>
          <a:bodyPr/>
          <a:lstStyle/>
          <a:p>
            <a:fld id="{12D797F5-4BC4-704A-992A-D271FC94B4F6}" type="slidenum">
              <a:rPr lang="en-US" smtClean="0"/>
              <a:t>‹#›</a:t>
            </a:fld>
            <a:endParaRPr lang="en-US"/>
          </a:p>
        </p:txBody>
      </p:sp>
    </p:spTree>
    <p:extLst>
      <p:ext uri="{BB962C8B-B14F-4D97-AF65-F5344CB8AC3E}">
        <p14:creationId xmlns:p14="http://schemas.microsoft.com/office/powerpoint/2010/main" val="254763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54B48-8AA0-B589-B93F-68ABD9A5A0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623A3-640E-706D-599E-80E2DB0732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83ADE-7B24-4BDB-404E-EAC9922A50E5}"/>
              </a:ext>
            </a:extLst>
          </p:cNvPr>
          <p:cNvSpPr>
            <a:spLocks noGrp="1"/>
          </p:cNvSpPr>
          <p:nvPr>
            <p:ph type="dt" sz="half" idx="10"/>
          </p:nvPr>
        </p:nvSpPr>
        <p:spPr/>
        <p:txBody>
          <a:bodyPr/>
          <a:lstStyle/>
          <a:p>
            <a:fld id="{C9879E62-F5D0-C64C-AE24-B7C5C51AF64A}" type="datetimeFigureOut">
              <a:rPr lang="en-US" smtClean="0"/>
              <a:t>11/17/25</a:t>
            </a:fld>
            <a:endParaRPr lang="en-US"/>
          </a:p>
        </p:txBody>
      </p:sp>
      <p:sp>
        <p:nvSpPr>
          <p:cNvPr id="5" name="Footer Placeholder 4">
            <a:extLst>
              <a:ext uri="{FF2B5EF4-FFF2-40B4-BE49-F238E27FC236}">
                <a16:creationId xmlns:a16="http://schemas.microsoft.com/office/drawing/2014/main" id="{794864EC-1515-5C62-129B-E019D3E54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AB072-BD47-56A3-4BD2-478FF9CC2B7F}"/>
              </a:ext>
            </a:extLst>
          </p:cNvPr>
          <p:cNvSpPr>
            <a:spLocks noGrp="1"/>
          </p:cNvSpPr>
          <p:nvPr>
            <p:ph type="sldNum" sz="quarter" idx="12"/>
          </p:nvPr>
        </p:nvSpPr>
        <p:spPr/>
        <p:txBody>
          <a:bodyPr/>
          <a:lstStyle/>
          <a:p>
            <a:fld id="{12D797F5-4BC4-704A-992A-D271FC94B4F6}" type="slidenum">
              <a:rPr lang="en-US" smtClean="0"/>
              <a:t>‹#›</a:t>
            </a:fld>
            <a:endParaRPr lang="en-US"/>
          </a:p>
        </p:txBody>
      </p:sp>
    </p:spTree>
    <p:extLst>
      <p:ext uri="{BB962C8B-B14F-4D97-AF65-F5344CB8AC3E}">
        <p14:creationId xmlns:p14="http://schemas.microsoft.com/office/powerpoint/2010/main" val="206349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29980D-E53A-91BD-3831-954A50F100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7D16FF-DD65-54DD-01B6-838D76FEDE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7871C-9A80-76BF-30C7-8D568533C1AB}"/>
              </a:ext>
            </a:extLst>
          </p:cNvPr>
          <p:cNvSpPr>
            <a:spLocks noGrp="1"/>
          </p:cNvSpPr>
          <p:nvPr>
            <p:ph type="dt" sz="half" idx="10"/>
          </p:nvPr>
        </p:nvSpPr>
        <p:spPr/>
        <p:txBody>
          <a:bodyPr/>
          <a:lstStyle/>
          <a:p>
            <a:fld id="{C9879E62-F5D0-C64C-AE24-B7C5C51AF64A}" type="datetimeFigureOut">
              <a:rPr lang="en-US" smtClean="0"/>
              <a:t>11/17/25</a:t>
            </a:fld>
            <a:endParaRPr lang="en-US"/>
          </a:p>
        </p:txBody>
      </p:sp>
      <p:sp>
        <p:nvSpPr>
          <p:cNvPr id="5" name="Footer Placeholder 4">
            <a:extLst>
              <a:ext uri="{FF2B5EF4-FFF2-40B4-BE49-F238E27FC236}">
                <a16:creationId xmlns:a16="http://schemas.microsoft.com/office/drawing/2014/main" id="{7F58E144-67D4-73C3-C0B4-8173D7934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424F7-B7EA-972A-77FE-C6220BC91980}"/>
              </a:ext>
            </a:extLst>
          </p:cNvPr>
          <p:cNvSpPr>
            <a:spLocks noGrp="1"/>
          </p:cNvSpPr>
          <p:nvPr>
            <p:ph type="sldNum" sz="quarter" idx="12"/>
          </p:nvPr>
        </p:nvSpPr>
        <p:spPr/>
        <p:txBody>
          <a:bodyPr/>
          <a:lstStyle/>
          <a:p>
            <a:fld id="{12D797F5-4BC4-704A-992A-D271FC94B4F6}" type="slidenum">
              <a:rPr lang="en-US" smtClean="0"/>
              <a:t>‹#›</a:t>
            </a:fld>
            <a:endParaRPr lang="en-US"/>
          </a:p>
        </p:txBody>
      </p:sp>
    </p:spTree>
    <p:extLst>
      <p:ext uri="{BB962C8B-B14F-4D97-AF65-F5344CB8AC3E}">
        <p14:creationId xmlns:p14="http://schemas.microsoft.com/office/powerpoint/2010/main" val="3009605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1C43-F2A4-201D-A17E-57288F405A5C}"/>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6C69F6D-0481-B718-38BE-13326A59510B}"/>
              </a:ext>
            </a:extLst>
          </p:cNvPr>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48CFC6-B620-C427-D1FD-62ADB04D2355}"/>
              </a:ext>
            </a:extLst>
          </p:cNvPr>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91979E-2217-A276-19DD-0300EDEE73BA}"/>
              </a:ext>
            </a:extLst>
          </p:cNvPr>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76557DB-2208-C4C3-7499-8210A76AB344}"/>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E3666BC-7073-D1DC-ECC8-E9C628DEC66F}"/>
              </a:ext>
            </a:extLst>
          </p:cNvPr>
          <p:cNvSpPr>
            <a:spLocks noGrp="1"/>
          </p:cNvSpPr>
          <p:nvPr>
            <p:ph type="sldNum" sz="quarter" idx="12"/>
          </p:nvPr>
        </p:nvSpPr>
        <p:spPr>
          <a:xfrm>
            <a:off x="8737600" y="6248400"/>
            <a:ext cx="2540000" cy="457200"/>
          </a:xfrm>
        </p:spPr>
        <p:txBody>
          <a:bodyPr/>
          <a:lstStyle>
            <a:lvl1pPr>
              <a:defRPr/>
            </a:lvl1pPr>
          </a:lstStyle>
          <a:p>
            <a:fld id="{3407BD47-4D31-364B-B061-562B8B717F77}" type="slidenum">
              <a:rPr lang="en-US" altLang="en-US"/>
              <a:pPr/>
              <a:t>‹#›</a:t>
            </a:fld>
            <a:endParaRPr lang="en-US" altLang="en-US"/>
          </a:p>
        </p:txBody>
      </p:sp>
    </p:spTree>
    <p:extLst>
      <p:ext uri="{BB962C8B-B14F-4D97-AF65-F5344CB8AC3E}">
        <p14:creationId xmlns:p14="http://schemas.microsoft.com/office/powerpoint/2010/main" val="347354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879C-573F-EFAB-E54E-2C274AD2E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E59FA-CCA6-7E8F-69BB-39D851059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4F958-7F36-A7EA-E349-16DC43847B0E}"/>
              </a:ext>
            </a:extLst>
          </p:cNvPr>
          <p:cNvSpPr>
            <a:spLocks noGrp="1"/>
          </p:cNvSpPr>
          <p:nvPr>
            <p:ph type="dt" sz="half" idx="10"/>
          </p:nvPr>
        </p:nvSpPr>
        <p:spPr/>
        <p:txBody>
          <a:bodyPr/>
          <a:lstStyle/>
          <a:p>
            <a:fld id="{C9879E62-F5D0-C64C-AE24-B7C5C51AF64A}" type="datetimeFigureOut">
              <a:rPr lang="en-US" smtClean="0"/>
              <a:t>11/17/25</a:t>
            </a:fld>
            <a:endParaRPr lang="en-US"/>
          </a:p>
        </p:txBody>
      </p:sp>
      <p:sp>
        <p:nvSpPr>
          <p:cNvPr id="5" name="Footer Placeholder 4">
            <a:extLst>
              <a:ext uri="{FF2B5EF4-FFF2-40B4-BE49-F238E27FC236}">
                <a16:creationId xmlns:a16="http://schemas.microsoft.com/office/drawing/2014/main" id="{E9B55E28-9830-AACD-FA37-5851B061C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C4F08-8106-6389-F545-BA989F5A12B4}"/>
              </a:ext>
            </a:extLst>
          </p:cNvPr>
          <p:cNvSpPr>
            <a:spLocks noGrp="1"/>
          </p:cNvSpPr>
          <p:nvPr>
            <p:ph type="sldNum" sz="quarter" idx="12"/>
          </p:nvPr>
        </p:nvSpPr>
        <p:spPr/>
        <p:txBody>
          <a:bodyPr/>
          <a:lstStyle/>
          <a:p>
            <a:fld id="{12D797F5-4BC4-704A-992A-D271FC94B4F6}" type="slidenum">
              <a:rPr lang="en-US" smtClean="0"/>
              <a:t>‹#›</a:t>
            </a:fld>
            <a:endParaRPr lang="en-US"/>
          </a:p>
        </p:txBody>
      </p:sp>
    </p:spTree>
    <p:extLst>
      <p:ext uri="{BB962C8B-B14F-4D97-AF65-F5344CB8AC3E}">
        <p14:creationId xmlns:p14="http://schemas.microsoft.com/office/powerpoint/2010/main" val="111564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409C-213E-D34A-7006-056129C5B1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51FC62-BA40-833B-8B82-FBF63101EA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CCAD94-EBEE-7FA3-049C-1BE1BF764521}"/>
              </a:ext>
            </a:extLst>
          </p:cNvPr>
          <p:cNvSpPr>
            <a:spLocks noGrp="1"/>
          </p:cNvSpPr>
          <p:nvPr>
            <p:ph type="dt" sz="half" idx="10"/>
          </p:nvPr>
        </p:nvSpPr>
        <p:spPr/>
        <p:txBody>
          <a:bodyPr/>
          <a:lstStyle/>
          <a:p>
            <a:fld id="{C9879E62-F5D0-C64C-AE24-B7C5C51AF64A}" type="datetimeFigureOut">
              <a:rPr lang="en-US" smtClean="0"/>
              <a:t>11/17/25</a:t>
            </a:fld>
            <a:endParaRPr lang="en-US"/>
          </a:p>
        </p:txBody>
      </p:sp>
      <p:sp>
        <p:nvSpPr>
          <p:cNvPr id="5" name="Footer Placeholder 4">
            <a:extLst>
              <a:ext uri="{FF2B5EF4-FFF2-40B4-BE49-F238E27FC236}">
                <a16:creationId xmlns:a16="http://schemas.microsoft.com/office/drawing/2014/main" id="{18C11E07-B639-79C4-1BD1-DC16CE6EE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CEB0B-448C-5988-2D21-287FA635A9B2}"/>
              </a:ext>
            </a:extLst>
          </p:cNvPr>
          <p:cNvSpPr>
            <a:spLocks noGrp="1"/>
          </p:cNvSpPr>
          <p:nvPr>
            <p:ph type="sldNum" sz="quarter" idx="12"/>
          </p:nvPr>
        </p:nvSpPr>
        <p:spPr/>
        <p:txBody>
          <a:bodyPr/>
          <a:lstStyle/>
          <a:p>
            <a:fld id="{12D797F5-4BC4-704A-992A-D271FC94B4F6}" type="slidenum">
              <a:rPr lang="en-US" smtClean="0"/>
              <a:t>‹#›</a:t>
            </a:fld>
            <a:endParaRPr lang="en-US"/>
          </a:p>
        </p:txBody>
      </p:sp>
    </p:spTree>
    <p:extLst>
      <p:ext uri="{BB962C8B-B14F-4D97-AF65-F5344CB8AC3E}">
        <p14:creationId xmlns:p14="http://schemas.microsoft.com/office/powerpoint/2010/main" val="414609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9DD0-1A26-B611-A295-9C84FA1CB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482A98-BBB3-8B51-F1E2-E4C92FCE20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F92E92-AE74-C907-007C-468D92ADFF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6A88D4-F96A-84D6-8642-2D2AC82BC422}"/>
              </a:ext>
            </a:extLst>
          </p:cNvPr>
          <p:cNvSpPr>
            <a:spLocks noGrp="1"/>
          </p:cNvSpPr>
          <p:nvPr>
            <p:ph type="dt" sz="half" idx="10"/>
          </p:nvPr>
        </p:nvSpPr>
        <p:spPr/>
        <p:txBody>
          <a:bodyPr/>
          <a:lstStyle/>
          <a:p>
            <a:fld id="{C9879E62-F5D0-C64C-AE24-B7C5C51AF64A}" type="datetimeFigureOut">
              <a:rPr lang="en-US" smtClean="0"/>
              <a:t>11/17/25</a:t>
            </a:fld>
            <a:endParaRPr lang="en-US"/>
          </a:p>
        </p:txBody>
      </p:sp>
      <p:sp>
        <p:nvSpPr>
          <p:cNvPr id="6" name="Footer Placeholder 5">
            <a:extLst>
              <a:ext uri="{FF2B5EF4-FFF2-40B4-BE49-F238E27FC236}">
                <a16:creationId xmlns:a16="http://schemas.microsoft.com/office/drawing/2014/main" id="{2C03A8B2-2340-A4D6-D749-412E49BEB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C8B4B-787F-92B3-A633-BFDAE7B90C89}"/>
              </a:ext>
            </a:extLst>
          </p:cNvPr>
          <p:cNvSpPr>
            <a:spLocks noGrp="1"/>
          </p:cNvSpPr>
          <p:nvPr>
            <p:ph type="sldNum" sz="quarter" idx="12"/>
          </p:nvPr>
        </p:nvSpPr>
        <p:spPr/>
        <p:txBody>
          <a:bodyPr/>
          <a:lstStyle/>
          <a:p>
            <a:fld id="{12D797F5-4BC4-704A-992A-D271FC94B4F6}" type="slidenum">
              <a:rPr lang="en-US" smtClean="0"/>
              <a:t>‹#›</a:t>
            </a:fld>
            <a:endParaRPr lang="en-US"/>
          </a:p>
        </p:txBody>
      </p:sp>
    </p:spTree>
    <p:extLst>
      <p:ext uri="{BB962C8B-B14F-4D97-AF65-F5344CB8AC3E}">
        <p14:creationId xmlns:p14="http://schemas.microsoft.com/office/powerpoint/2010/main" val="256164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C813-A996-F0D8-FF17-59AD3A481D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59E124-D0FE-30EB-839E-9D1A35AAB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CCC9CB-2E54-6FC0-CDB6-44567F4045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687270-1366-D206-A191-9A5F2C3F89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CF2371-EAD8-6632-E9E3-2AF9F5A5EB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AA838E-7764-16BA-2C4D-766DC927EA89}"/>
              </a:ext>
            </a:extLst>
          </p:cNvPr>
          <p:cNvSpPr>
            <a:spLocks noGrp="1"/>
          </p:cNvSpPr>
          <p:nvPr>
            <p:ph type="dt" sz="half" idx="10"/>
          </p:nvPr>
        </p:nvSpPr>
        <p:spPr/>
        <p:txBody>
          <a:bodyPr/>
          <a:lstStyle/>
          <a:p>
            <a:fld id="{C9879E62-F5D0-C64C-AE24-B7C5C51AF64A}" type="datetimeFigureOut">
              <a:rPr lang="en-US" smtClean="0"/>
              <a:t>11/17/25</a:t>
            </a:fld>
            <a:endParaRPr lang="en-US"/>
          </a:p>
        </p:txBody>
      </p:sp>
      <p:sp>
        <p:nvSpPr>
          <p:cNvPr id="8" name="Footer Placeholder 7">
            <a:extLst>
              <a:ext uri="{FF2B5EF4-FFF2-40B4-BE49-F238E27FC236}">
                <a16:creationId xmlns:a16="http://schemas.microsoft.com/office/drawing/2014/main" id="{1DD06A1A-43E3-78ED-4817-8E056E2A91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3DCE5E-6A41-390E-6495-1D4AB42DBB08}"/>
              </a:ext>
            </a:extLst>
          </p:cNvPr>
          <p:cNvSpPr>
            <a:spLocks noGrp="1"/>
          </p:cNvSpPr>
          <p:nvPr>
            <p:ph type="sldNum" sz="quarter" idx="12"/>
          </p:nvPr>
        </p:nvSpPr>
        <p:spPr/>
        <p:txBody>
          <a:bodyPr/>
          <a:lstStyle/>
          <a:p>
            <a:fld id="{12D797F5-4BC4-704A-992A-D271FC94B4F6}" type="slidenum">
              <a:rPr lang="en-US" smtClean="0"/>
              <a:t>‹#›</a:t>
            </a:fld>
            <a:endParaRPr lang="en-US"/>
          </a:p>
        </p:txBody>
      </p:sp>
    </p:spTree>
    <p:extLst>
      <p:ext uri="{BB962C8B-B14F-4D97-AF65-F5344CB8AC3E}">
        <p14:creationId xmlns:p14="http://schemas.microsoft.com/office/powerpoint/2010/main" val="43209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CCF1D-A000-5BE6-9C9D-8B036D2D8D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2AF143-BFF8-487F-9E97-9298F4DBD824}"/>
              </a:ext>
            </a:extLst>
          </p:cNvPr>
          <p:cNvSpPr>
            <a:spLocks noGrp="1"/>
          </p:cNvSpPr>
          <p:nvPr>
            <p:ph type="dt" sz="half" idx="10"/>
          </p:nvPr>
        </p:nvSpPr>
        <p:spPr/>
        <p:txBody>
          <a:bodyPr/>
          <a:lstStyle/>
          <a:p>
            <a:fld id="{C9879E62-F5D0-C64C-AE24-B7C5C51AF64A}" type="datetimeFigureOut">
              <a:rPr lang="en-US" smtClean="0"/>
              <a:t>11/17/25</a:t>
            </a:fld>
            <a:endParaRPr lang="en-US"/>
          </a:p>
        </p:txBody>
      </p:sp>
      <p:sp>
        <p:nvSpPr>
          <p:cNvPr id="4" name="Footer Placeholder 3">
            <a:extLst>
              <a:ext uri="{FF2B5EF4-FFF2-40B4-BE49-F238E27FC236}">
                <a16:creationId xmlns:a16="http://schemas.microsoft.com/office/drawing/2014/main" id="{D0F89830-7783-8E9E-5969-C782C46C5A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8C0C50-2302-3134-C65C-0962E58D84B1}"/>
              </a:ext>
            </a:extLst>
          </p:cNvPr>
          <p:cNvSpPr>
            <a:spLocks noGrp="1"/>
          </p:cNvSpPr>
          <p:nvPr>
            <p:ph type="sldNum" sz="quarter" idx="12"/>
          </p:nvPr>
        </p:nvSpPr>
        <p:spPr/>
        <p:txBody>
          <a:bodyPr/>
          <a:lstStyle/>
          <a:p>
            <a:fld id="{12D797F5-4BC4-704A-992A-D271FC94B4F6}" type="slidenum">
              <a:rPr lang="en-US" smtClean="0"/>
              <a:t>‹#›</a:t>
            </a:fld>
            <a:endParaRPr lang="en-US"/>
          </a:p>
        </p:txBody>
      </p:sp>
    </p:spTree>
    <p:extLst>
      <p:ext uri="{BB962C8B-B14F-4D97-AF65-F5344CB8AC3E}">
        <p14:creationId xmlns:p14="http://schemas.microsoft.com/office/powerpoint/2010/main" val="339959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310B85-0DA9-06B7-E202-76E6FF6214FB}"/>
              </a:ext>
            </a:extLst>
          </p:cNvPr>
          <p:cNvSpPr>
            <a:spLocks noGrp="1"/>
          </p:cNvSpPr>
          <p:nvPr>
            <p:ph type="dt" sz="half" idx="10"/>
          </p:nvPr>
        </p:nvSpPr>
        <p:spPr/>
        <p:txBody>
          <a:bodyPr/>
          <a:lstStyle/>
          <a:p>
            <a:fld id="{C9879E62-F5D0-C64C-AE24-B7C5C51AF64A}" type="datetimeFigureOut">
              <a:rPr lang="en-US" smtClean="0"/>
              <a:t>11/17/25</a:t>
            </a:fld>
            <a:endParaRPr lang="en-US"/>
          </a:p>
        </p:txBody>
      </p:sp>
      <p:sp>
        <p:nvSpPr>
          <p:cNvPr id="3" name="Footer Placeholder 2">
            <a:extLst>
              <a:ext uri="{FF2B5EF4-FFF2-40B4-BE49-F238E27FC236}">
                <a16:creationId xmlns:a16="http://schemas.microsoft.com/office/drawing/2014/main" id="{0F53F3BE-A8F6-3337-A215-121447BD1B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803645-5882-134C-363D-19FFD8F1F08D}"/>
              </a:ext>
            </a:extLst>
          </p:cNvPr>
          <p:cNvSpPr>
            <a:spLocks noGrp="1"/>
          </p:cNvSpPr>
          <p:nvPr>
            <p:ph type="sldNum" sz="quarter" idx="12"/>
          </p:nvPr>
        </p:nvSpPr>
        <p:spPr/>
        <p:txBody>
          <a:bodyPr/>
          <a:lstStyle/>
          <a:p>
            <a:fld id="{12D797F5-4BC4-704A-992A-D271FC94B4F6}" type="slidenum">
              <a:rPr lang="en-US" smtClean="0"/>
              <a:t>‹#›</a:t>
            </a:fld>
            <a:endParaRPr lang="en-US"/>
          </a:p>
        </p:txBody>
      </p:sp>
    </p:spTree>
    <p:extLst>
      <p:ext uri="{BB962C8B-B14F-4D97-AF65-F5344CB8AC3E}">
        <p14:creationId xmlns:p14="http://schemas.microsoft.com/office/powerpoint/2010/main" val="214099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F979-3637-B457-BB0A-177DEE317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2F1863-208A-2D56-C43F-0D588C5D3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E2E05B-3C49-3FE3-0FE7-A93205666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73BB5-5A7F-0F61-F273-7D67E6870BBC}"/>
              </a:ext>
            </a:extLst>
          </p:cNvPr>
          <p:cNvSpPr>
            <a:spLocks noGrp="1"/>
          </p:cNvSpPr>
          <p:nvPr>
            <p:ph type="dt" sz="half" idx="10"/>
          </p:nvPr>
        </p:nvSpPr>
        <p:spPr/>
        <p:txBody>
          <a:bodyPr/>
          <a:lstStyle/>
          <a:p>
            <a:fld id="{C9879E62-F5D0-C64C-AE24-B7C5C51AF64A}" type="datetimeFigureOut">
              <a:rPr lang="en-US" smtClean="0"/>
              <a:t>11/17/25</a:t>
            </a:fld>
            <a:endParaRPr lang="en-US"/>
          </a:p>
        </p:txBody>
      </p:sp>
      <p:sp>
        <p:nvSpPr>
          <p:cNvPr id="6" name="Footer Placeholder 5">
            <a:extLst>
              <a:ext uri="{FF2B5EF4-FFF2-40B4-BE49-F238E27FC236}">
                <a16:creationId xmlns:a16="http://schemas.microsoft.com/office/drawing/2014/main" id="{AB1794FA-36A4-4886-1704-7BCAE442B1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67587-F1C3-4DAB-68F2-D46D7C85F2A4}"/>
              </a:ext>
            </a:extLst>
          </p:cNvPr>
          <p:cNvSpPr>
            <a:spLocks noGrp="1"/>
          </p:cNvSpPr>
          <p:nvPr>
            <p:ph type="sldNum" sz="quarter" idx="12"/>
          </p:nvPr>
        </p:nvSpPr>
        <p:spPr/>
        <p:txBody>
          <a:bodyPr/>
          <a:lstStyle/>
          <a:p>
            <a:fld id="{12D797F5-4BC4-704A-992A-D271FC94B4F6}" type="slidenum">
              <a:rPr lang="en-US" smtClean="0"/>
              <a:t>‹#›</a:t>
            </a:fld>
            <a:endParaRPr lang="en-US"/>
          </a:p>
        </p:txBody>
      </p:sp>
    </p:spTree>
    <p:extLst>
      <p:ext uri="{BB962C8B-B14F-4D97-AF65-F5344CB8AC3E}">
        <p14:creationId xmlns:p14="http://schemas.microsoft.com/office/powerpoint/2010/main" val="228250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2C5A-64B4-2E89-BC35-D4FB60E8A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0264C6-7025-DF40-58EB-F7E22A251E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B6498D-19E0-A448-EBDE-D4292E9E7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CDE612-F263-0DE2-393B-0CE2075A6BA1}"/>
              </a:ext>
            </a:extLst>
          </p:cNvPr>
          <p:cNvSpPr>
            <a:spLocks noGrp="1"/>
          </p:cNvSpPr>
          <p:nvPr>
            <p:ph type="dt" sz="half" idx="10"/>
          </p:nvPr>
        </p:nvSpPr>
        <p:spPr/>
        <p:txBody>
          <a:bodyPr/>
          <a:lstStyle/>
          <a:p>
            <a:fld id="{C9879E62-F5D0-C64C-AE24-B7C5C51AF64A}" type="datetimeFigureOut">
              <a:rPr lang="en-US" smtClean="0"/>
              <a:t>11/17/25</a:t>
            </a:fld>
            <a:endParaRPr lang="en-US"/>
          </a:p>
        </p:txBody>
      </p:sp>
      <p:sp>
        <p:nvSpPr>
          <p:cNvPr id="6" name="Footer Placeholder 5">
            <a:extLst>
              <a:ext uri="{FF2B5EF4-FFF2-40B4-BE49-F238E27FC236}">
                <a16:creationId xmlns:a16="http://schemas.microsoft.com/office/drawing/2014/main" id="{727F7D39-8E46-B4F5-E633-EDFD92CE6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2FE7BA-5BE5-EC8F-4D0E-F6842FECAFEF}"/>
              </a:ext>
            </a:extLst>
          </p:cNvPr>
          <p:cNvSpPr>
            <a:spLocks noGrp="1"/>
          </p:cNvSpPr>
          <p:nvPr>
            <p:ph type="sldNum" sz="quarter" idx="12"/>
          </p:nvPr>
        </p:nvSpPr>
        <p:spPr/>
        <p:txBody>
          <a:bodyPr/>
          <a:lstStyle/>
          <a:p>
            <a:fld id="{12D797F5-4BC4-704A-992A-D271FC94B4F6}" type="slidenum">
              <a:rPr lang="en-US" smtClean="0"/>
              <a:t>‹#›</a:t>
            </a:fld>
            <a:endParaRPr lang="en-US"/>
          </a:p>
        </p:txBody>
      </p:sp>
    </p:spTree>
    <p:extLst>
      <p:ext uri="{BB962C8B-B14F-4D97-AF65-F5344CB8AC3E}">
        <p14:creationId xmlns:p14="http://schemas.microsoft.com/office/powerpoint/2010/main" val="327922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CB63DB-87F2-1EEF-0016-1354B6007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AAF65D-AC04-3F53-8D5B-A652075D14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1CF5D-8405-F139-A55A-4D2715C7AD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79E62-F5D0-C64C-AE24-B7C5C51AF64A}" type="datetimeFigureOut">
              <a:rPr lang="en-US" smtClean="0"/>
              <a:t>11/17/25</a:t>
            </a:fld>
            <a:endParaRPr lang="en-US"/>
          </a:p>
        </p:txBody>
      </p:sp>
      <p:sp>
        <p:nvSpPr>
          <p:cNvPr id="5" name="Footer Placeholder 4">
            <a:extLst>
              <a:ext uri="{FF2B5EF4-FFF2-40B4-BE49-F238E27FC236}">
                <a16:creationId xmlns:a16="http://schemas.microsoft.com/office/drawing/2014/main" id="{8DF3B43B-7B7F-DF7B-F13A-EB668EE61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844DAD-AF25-31F0-EE7A-675F870084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797F5-4BC4-704A-992A-D271FC94B4F6}" type="slidenum">
              <a:rPr lang="en-US" smtClean="0"/>
              <a:t>‹#›</a:t>
            </a:fld>
            <a:endParaRPr lang="en-US"/>
          </a:p>
        </p:txBody>
      </p:sp>
    </p:spTree>
    <p:extLst>
      <p:ext uri="{BB962C8B-B14F-4D97-AF65-F5344CB8AC3E}">
        <p14:creationId xmlns:p14="http://schemas.microsoft.com/office/powerpoint/2010/main" val="42618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C4E5B8D-1D7C-C5DC-CDFB-18B1B7324917}"/>
              </a:ext>
            </a:extLst>
          </p:cNvPr>
          <p:cNvSpPr>
            <a:spLocks noGrp="1" noChangeArrowheads="1"/>
          </p:cNvSpPr>
          <p:nvPr>
            <p:ph type="title"/>
          </p:nvPr>
        </p:nvSpPr>
        <p:spPr>
          <a:xfrm>
            <a:off x="1805025" y="343666"/>
            <a:ext cx="8079953" cy="507672"/>
          </a:xfrm>
          <a:solidFill>
            <a:schemeClr val="bg2"/>
          </a:solidFill>
          <a:ln w="28575">
            <a:solidFill>
              <a:schemeClr val="tx1"/>
            </a:solidFill>
          </a:ln>
        </p:spPr>
        <p:txBody>
          <a:bodyPr>
            <a:normAutofit fontScale="90000"/>
          </a:bodyPr>
          <a:lstStyle/>
          <a:p>
            <a:pPr algn="ctr"/>
            <a:r>
              <a:rPr lang="en-US" altLang="en-US" sz="2800" b="1" dirty="0">
                <a:solidFill>
                  <a:srgbClr val="000000"/>
                </a:solidFill>
              </a:rPr>
              <a:t>International Trade, Manufacturing, and Per Capita GDP</a:t>
            </a:r>
            <a:endParaRPr lang="en-US" altLang="en-US" sz="3200" dirty="0">
              <a:solidFill>
                <a:srgbClr val="E0000D"/>
              </a:solidFill>
            </a:endParaRPr>
          </a:p>
        </p:txBody>
      </p:sp>
      <p:sp>
        <p:nvSpPr>
          <p:cNvPr id="2052" name="Rectangle 4">
            <a:extLst>
              <a:ext uri="{FF2B5EF4-FFF2-40B4-BE49-F238E27FC236}">
                <a16:creationId xmlns:a16="http://schemas.microsoft.com/office/drawing/2014/main" id="{2054710E-998A-021F-E76F-B995B785F39C}"/>
              </a:ext>
            </a:extLst>
          </p:cNvPr>
          <p:cNvSpPr>
            <a:spLocks noGrp="1" noChangeArrowheads="1"/>
          </p:cNvSpPr>
          <p:nvPr>
            <p:ph type="body" sz="half" idx="2"/>
          </p:nvPr>
        </p:nvSpPr>
        <p:spPr>
          <a:xfrm>
            <a:off x="1229710" y="5197131"/>
            <a:ext cx="9412014" cy="1317203"/>
          </a:xfrm>
          <a:solidFill>
            <a:schemeClr val="bg2"/>
          </a:solidFill>
          <a:ln w="25400">
            <a:solidFill>
              <a:schemeClr val="tx1"/>
            </a:solidFill>
          </a:ln>
        </p:spPr>
        <p:txBody>
          <a:bodyPr>
            <a:normAutofit lnSpcReduction="10000"/>
          </a:bodyPr>
          <a:lstStyle/>
          <a:p>
            <a:pPr marL="0" indent="0">
              <a:lnSpc>
                <a:spcPct val="90000"/>
              </a:lnSpc>
              <a:buNone/>
            </a:pPr>
            <a:r>
              <a:rPr lang="en-US" altLang="en-US" sz="2000" dirty="0"/>
              <a:t>How important is the manufacturing share of GDP to PPP GDP per capita? Using a sample of major economies engaged in international trade, it is important first of all to track the growth of PPP per capita income.  As the above sample illustrates, since 1990 all the sample countries have enjoyed increases in per capita GDP, with the United States remaining in first position in the sample international ranking.</a:t>
            </a:r>
          </a:p>
        </p:txBody>
      </p:sp>
      <p:graphicFrame>
        <p:nvGraphicFramePr>
          <p:cNvPr id="2" name="Chart 1">
            <a:extLst>
              <a:ext uri="{FF2B5EF4-FFF2-40B4-BE49-F238E27FC236}">
                <a16:creationId xmlns:a16="http://schemas.microsoft.com/office/drawing/2014/main" id="{BDAB2C08-6237-D343-82A1-11E01A87F14B}"/>
              </a:ext>
            </a:extLst>
          </p:cNvPr>
          <p:cNvGraphicFramePr>
            <a:graphicFrameLocks/>
          </p:cNvGraphicFramePr>
          <p:nvPr>
            <p:extLst>
              <p:ext uri="{D42A27DB-BD31-4B8C-83A1-F6EECF244321}">
                <p14:modId xmlns:p14="http://schemas.microsoft.com/office/powerpoint/2010/main" val="380864289"/>
              </p:ext>
            </p:extLst>
          </p:nvPr>
        </p:nvGraphicFramePr>
        <p:xfrm>
          <a:off x="1568946" y="1103585"/>
          <a:ext cx="8473688" cy="38783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86237504-4FCC-D760-980E-8F7D8E78FEC8}"/>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DC29D9FA-4B08-50A4-7EE3-7DF567DD2BCD}"/>
              </a:ext>
            </a:extLst>
          </p:cNvPr>
          <p:cNvSpPr>
            <a:spLocks noGrp="1" noChangeArrowheads="1"/>
          </p:cNvSpPr>
          <p:nvPr>
            <p:ph type="body" sz="half" idx="2"/>
          </p:nvPr>
        </p:nvSpPr>
        <p:spPr>
          <a:xfrm>
            <a:off x="589280" y="5005398"/>
            <a:ext cx="11318240" cy="1582914"/>
          </a:xfrm>
          <a:solidFill>
            <a:schemeClr val="bg2"/>
          </a:solidFill>
          <a:ln w="25400">
            <a:solidFill>
              <a:schemeClr val="tx1"/>
            </a:solidFill>
          </a:ln>
        </p:spPr>
        <p:txBody>
          <a:bodyPr>
            <a:noAutofit/>
          </a:bodyPr>
          <a:lstStyle/>
          <a:p>
            <a:pPr marL="0" indent="0">
              <a:buNone/>
            </a:pPr>
            <a:r>
              <a:rPr lang="en-US" altLang="en-US" sz="1600" dirty="0"/>
              <a:t>The French revolution of 1789 produced a series of changing governments, few of which were sufficiently stable to produce a measured degree of social order.  This changed with the assumption of power by Napoleon Bonaparte (1769-1821), who through a string of military victories against the Italians, the Austrians, and the Prussians, soon found himself in a near perpetual state of war with England and Russia.  To contain England, he imposed an economic blockade as a prelude to a plan for invasion in the early years of the 19th century.  While invasion was forestalled by Nelson’s defeat of the French in the Battle of Trafalgar in October 1805, the blockade continued in a limited fashion until the fall of Napoleon in the Battle of Waterloo in 1814. </a:t>
            </a:r>
          </a:p>
          <a:p>
            <a:pPr marL="0" indent="0">
              <a:buNone/>
            </a:pPr>
            <a:endParaRPr lang="en-US" altLang="en-US" sz="1600" dirty="0"/>
          </a:p>
          <a:p>
            <a:pPr marL="0" indent="0">
              <a:lnSpc>
                <a:spcPct val="90000"/>
              </a:lnSpc>
              <a:buNone/>
            </a:pPr>
            <a:endParaRPr lang="en-US" altLang="en-US" sz="1400" dirty="0"/>
          </a:p>
        </p:txBody>
      </p:sp>
      <p:sp>
        <p:nvSpPr>
          <p:cNvPr id="7" name="Rectangle 2">
            <a:extLst>
              <a:ext uri="{FF2B5EF4-FFF2-40B4-BE49-F238E27FC236}">
                <a16:creationId xmlns:a16="http://schemas.microsoft.com/office/drawing/2014/main" id="{8C0A5963-742F-A5C1-885C-395C61703FA0}"/>
              </a:ext>
            </a:extLst>
          </p:cNvPr>
          <p:cNvSpPr txBox="1">
            <a:spLocks noGrp="1" noChangeArrowheads="1"/>
          </p:cNvSpPr>
          <p:nvPr>
            <p:ph type="title"/>
          </p:nvPr>
        </p:nvSpPr>
        <p:spPr>
          <a:xfrm>
            <a:off x="1648386" y="269688"/>
            <a:ext cx="7842455" cy="443948"/>
          </a:xfrm>
          <a:prstGeom prst="rect">
            <a:avLst/>
          </a:prstGeom>
          <a:solidFill>
            <a:schemeClr val="bg2"/>
          </a:solidFill>
          <a:ln w="28575">
            <a:solidFill>
              <a:schemeClr val="tx1"/>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t>Comparative Advantage in Historical Perspective</a:t>
            </a:r>
          </a:p>
        </p:txBody>
      </p:sp>
      <p:pic>
        <p:nvPicPr>
          <p:cNvPr id="8" name="Content Placeholder 7">
            <a:extLst>
              <a:ext uri="{FF2B5EF4-FFF2-40B4-BE49-F238E27FC236}">
                <a16:creationId xmlns:a16="http://schemas.microsoft.com/office/drawing/2014/main" id="{245FBB2B-A13E-8B97-6BD1-1CF20142FC8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099033" y="968869"/>
            <a:ext cx="3499945" cy="3783724"/>
          </a:xfrm>
        </p:spPr>
      </p:pic>
    </p:spTree>
    <p:extLst>
      <p:ext uri="{BB962C8B-B14F-4D97-AF65-F5344CB8AC3E}">
        <p14:creationId xmlns:p14="http://schemas.microsoft.com/office/powerpoint/2010/main" val="363130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66A49F64-C31C-F023-0097-D7C3B51DC8BB}"/>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4B171ECA-1B30-B0F7-C202-55D1D0066356}"/>
              </a:ext>
            </a:extLst>
          </p:cNvPr>
          <p:cNvSpPr>
            <a:spLocks noGrp="1" noChangeArrowheads="1"/>
          </p:cNvSpPr>
          <p:nvPr>
            <p:ph type="body" sz="half" idx="2"/>
          </p:nvPr>
        </p:nvSpPr>
        <p:spPr>
          <a:xfrm>
            <a:off x="557749" y="5207189"/>
            <a:ext cx="11318240" cy="1244221"/>
          </a:xfrm>
          <a:solidFill>
            <a:schemeClr val="bg2"/>
          </a:solidFill>
          <a:ln w="25400">
            <a:solidFill>
              <a:schemeClr val="tx1"/>
            </a:solidFill>
          </a:ln>
        </p:spPr>
        <p:txBody>
          <a:bodyPr>
            <a:noAutofit/>
          </a:bodyPr>
          <a:lstStyle/>
          <a:p>
            <a:pPr marL="0" indent="0">
              <a:buNone/>
            </a:pPr>
            <a:r>
              <a:rPr lang="en-US" altLang="en-US" sz="1600" dirty="0"/>
              <a:t>Napoleon’s decisive defeat by Wellington and Blucher at the Battle of Waterloo in 1815 produced a restoration of traditional European power.  Much of this was done through the Congress of Vienna, which established borders that remained largely unchanged until the First World War.  At the same time, countries such as England that had suffered from the Napoleonic continental system of closed trade then took up a great debate on whether to once again open their borders to trade along the lines they had been following prior to the Napoleonic wars. </a:t>
            </a:r>
          </a:p>
          <a:p>
            <a:pPr marL="0" indent="0">
              <a:lnSpc>
                <a:spcPct val="90000"/>
              </a:lnSpc>
              <a:buNone/>
            </a:pPr>
            <a:endParaRPr lang="en-US" altLang="en-US" sz="1400" dirty="0"/>
          </a:p>
        </p:txBody>
      </p:sp>
      <p:sp>
        <p:nvSpPr>
          <p:cNvPr id="7" name="Rectangle 2">
            <a:extLst>
              <a:ext uri="{FF2B5EF4-FFF2-40B4-BE49-F238E27FC236}">
                <a16:creationId xmlns:a16="http://schemas.microsoft.com/office/drawing/2014/main" id="{EC6CAC2F-9844-C9DE-369A-E7ED12091DAE}"/>
              </a:ext>
            </a:extLst>
          </p:cNvPr>
          <p:cNvSpPr txBox="1">
            <a:spLocks noGrp="1" noChangeArrowheads="1"/>
          </p:cNvSpPr>
          <p:nvPr>
            <p:ph type="title"/>
          </p:nvPr>
        </p:nvSpPr>
        <p:spPr>
          <a:xfrm>
            <a:off x="3002762" y="190860"/>
            <a:ext cx="7055638" cy="443947"/>
          </a:xfrm>
          <a:prstGeom prst="rect">
            <a:avLst/>
          </a:prstGeom>
          <a:solidFill>
            <a:schemeClr val="bg2"/>
          </a:solidFill>
          <a:ln w="28575">
            <a:solidFill>
              <a:schemeClr val="tx1"/>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t>The Fall of Empire and the Tide of Trade</a:t>
            </a:r>
          </a:p>
        </p:txBody>
      </p:sp>
      <p:pic>
        <p:nvPicPr>
          <p:cNvPr id="2" name="Picture 10">
            <a:extLst>
              <a:ext uri="{FF2B5EF4-FFF2-40B4-BE49-F238E27FC236}">
                <a16:creationId xmlns:a16="http://schemas.microsoft.com/office/drawing/2014/main" id="{C4E81481-F002-7B22-AE3D-56F9C7754EB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12918" y="1181100"/>
            <a:ext cx="2579688" cy="3124200"/>
          </a:xfrm>
          <a:noFill/>
          <a:ln w="38100" cmpd="dbl">
            <a:solidFill>
              <a:schemeClr val="tx1"/>
            </a:solidFill>
            <a:miter lim="800000"/>
            <a:headEnd/>
            <a:tailEnd/>
          </a:ln>
        </p:spPr>
      </p:pic>
      <p:pic>
        <p:nvPicPr>
          <p:cNvPr id="3" name="Picture 11">
            <a:extLst>
              <a:ext uri="{FF2B5EF4-FFF2-40B4-BE49-F238E27FC236}">
                <a16:creationId xmlns:a16="http://schemas.microsoft.com/office/drawing/2014/main" id="{BCA981D8-DB8B-0EF9-5472-C09827E3B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249" y="1028700"/>
            <a:ext cx="2589213" cy="32766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3">
            <a:extLst>
              <a:ext uri="{FF2B5EF4-FFF2-40B4-BE49-F238E27FC236}">
                <a16:creationId xmlns:a16="http://schemas.microsoft.com/office/drawing/2014/main" id="{94D2319D-B2A5-A911-6B19-EE3A92CD8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343" y="838200"/>
            <a:ext cx="2627313" cy="36576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5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DC04402B-7396-476A-2381-858D5B010EE8}"/>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81B66DA0-9777-668D-3E5A-A99F4E6C29AE}"/>
              </a:ext>
            </a:extLst>
          </p:cNvPr>
          <p:cNvSpPr>
            <a:spLocks noGrp="1" noChangeArrowheads="1"/>
          </p:cNvSpPr>
          <p:nvPr>
            <p:ph type="body" sz="half" idx="2"/>
          </p:nvPr>
        </p:nvSpPr>
        <p:spPr>
          <a:xfrm>
            <a:off x="436880" y="4588995"/>
            <a:ext cx="11318240" cy="1732978"/>
          </a:xfrm>
          <a:solidFill>
            <a:schemeClr val="bg2"/>
          </a:solidFill>
          <a:ln w="25400">
            <a:solidFill>
              <a:schemeClr val="tx1"/>
            </a:solidFill>
          </a:ln>
        </p:spPr>
        <p:txBody>
          <a:bodyPr>
            <a:noAutofit/>
          </a:bodyPr>
          <a:lstStyle/>
          <a:p>
            <a:pPr marL="0" indent="0">
              <a:lnSpc>
                <a:spcPct val="90000"/>
              </a:lnSpc>
              <a:buNone/>
            </a:pPr>
            <a:r>
              <a:rPr lang="en-US" altLang="en-US" sz="1600" dirty="0"/>
              <a:t>Sustainable economic growth depends to no small extent on how countries apply fiscal and monetary policy to achieve stabilization in support of economic growth.  Corruption and mismanagement can bring about a decline in capacity, including a great depression and the collapse of international trade and investment as took place during the 1930’s, and in the reconstruction of trade and capital flows following the Second World War.  As countries turn inward in pursuit of narrow self-interest, the risk of a global collapse is ever present, as is the impact of climate change on global governance.  To return to the poet John Donne, “No Man is an Island” holds as true today as it did in the past.  What now is needed is greater scrutiny of how monetary and fiscal policy play out in an age of cybercurrencies and unaccountable governance.</a:t>
            </a:r>
          </a:p>
        </p:txBody>
      </p:sp>
      <p:sp>
        <p:nvSpPr>
          <p:cNvPr id="7" name="Rectangle 2">
            <a:extLst>
              <a:ext uri="{FF2B5EF4-FFF2-40B4-BE49-F238E27FC236}">
                <a16:creationId xmlns:a16="http://schemas.microsoft.com/office/drawing/2014/main" id="{52450A8D-4DCB-3CA7-9A21-6C5A0EE801DA}"/>
              </a:ext>
            </a:extLst>
          </p:cNvPr>
          <p:cNvSpPr txBox="1">
            <a:spLocks noGrp="1" noChangeArrowheads="1"/>
          </p:cNvSpPr>
          <p:nvPr>
            <p:ph type="title"/>
          </p:nvPr>
        </p:nvSpPr>
        <p:spPr>
          <a:xfrm>
            <a:off x="2820461" y="190859"/>
            <a:ext cx="5992463" cy="443947"/>
          </a:xfrm>
          <a:prstGeom prst="rect">
            <a:avLst/>
          </a:prstGeom>
          <a:solidFill>
            <a:schemeClr val="bg2"/>
          </a:solidFill>
          <a:ln w="28575">
            <a:solidFill>
              <a:schemeClr val="tx1"/>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t>Can Economic Growth be Sustained?</a:t>
            </a:r>
          </a:p>
        </p:txBody>
      </p:sp>
      <p:pic>
        <p:nvPicPr>
          <p:cNvPr id="3" name="Picture 2">
            <a:extLst>
              <a:ext uri="{FF2B5EF4-FFF2-40B4-BE49-F238E27FC236}">
                <a16:creationId xmlns:a16="http://schemas.microsoft.com/office/drawing/2014/main" id="{E53FC3BA-6238-8282-7EB4-336E798663AF}"/>
              </a:ext>
            </a:extLst>
          </p:cNvPr>
          <p:cNvPicPr>
            <a:picLocks noChangeAspect="1"/>
          </p:cNvPicPr>
          <p:nvPr/>
        </p:nvPicPr>
        <p:blipFill>
          <a:blip r:embed="rId2"/>
          <a:stretch>
            <a:fillRect/>
          </a:stretch>
        </p:blipFill>
        <p:spPr>
          <a:xfrm>
            <a:off x="2820461" y="753445"/>
            <a:ext cx="6061732" cy="3790765"/>
          </a:xfrm>
          <a:prstGeom prst="rect">
            <a:avLst/>
          </a:prstGeom>
        </p:spPr>
      </p:pic>
    </p:spTree>
    <p:extLst>
      <p:ext uri="{BB962C8B-B14F-4D97-AF65-F5344CB8AC3E}">
        <p14:creationId xmlns:p14="http://schemas.microsoft.com/office/powerpoint/2010/main" val="58755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34D2DF90-43D9-CBB7-8F13-1FCDF2566AAE}"/>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B5D39A6C-340A-ED3D-67CE-4403B5B88D6F}"/>
              </a:ext>
            </a:extLst>
          </p:cNvPr>
          <p:cNvSpPr>
            <a:spLocks noGrp="1" noChangeArrowheads="1"/>
          </p:cNvSpPr>
          <p:nvPr>
            <p:ph type="title"/>
          </p:nvPr>
        </p:nvSpPr>
        <p:spPr>
          <a:xfrm>
            <a:off x="2526360" y="343666"/>
            <a:ext cx="6637281" cy="507672"/>
          </a:xfrm>
          <a:solidFill>
            <a:schemeClr val="bg2"/>
          </a:solidFill>
          <a:ln w="28575">
            <a:solidFill>
              <a:schemeClr val="tx1"/>
            </a:solidFill>
          </a:ln>
        </p:spPr>
        <p:txBody>
          <a:bodyPr>
            <a:normAutofit/>
          </a:bodyPr>
          <a:lstStyle/>
          <a:p>
            <a:pPr algn="ctr"/>
            <a:r>
              <a:rPr lang="en-US" altLang="en-US" sz="2800" b="1" dirty="0">
                <a:solidFill>
                  <a:srgbClr val="000000"/>
                </a:solidFill>
              </a:rPr>
              <a:t>Tracking the Manufacturing Share of GDP</a:t>
            </a:r>
            <a:endParaRPr lang="en-US" altLang="en-US" sz="3200" dirty="0">
              <a:solidFill>
                <a:srgbClr val="E0000D"/>
              </a:solidFill>
            </a:endParaRPr>
          </a:p>
        </p:txBody>
      </p:sp>
      <p:sp>
        <p:nvSpPr>
          <p:cNvPr id="2052" name="Rectangle 4">
            <a:extLst>
              <a:ext uri="{FF2B5EF4-FFF2-40B4-BE49-F238E27FC236}">
                <a16:creationId xmlns:a16="http://schemas.microsoft.com/office/drawing/2014/main" id="{C0F2FE67-A040-F389-E40D-E7A552BF435A}"/>
              </a:ext>
            </a:extLst>
          </p:cNvPr>
          <p:cNvSpPr>
            <a:spLocks noGrp="1" noChangeArrowheads="1"/>
          </p:cNvSpPr>
          <p:nvPr>
            <p:ph type="body" sz="half" idx="2"/>
          </p:nvPr>
        </p:nvSpPr>
        <p:spPr>
          <a:xfrm>
            <a:off x="1138994" y="5197131"/>
            <a:ext cx="9412014" cy="1317203"/>
          </a:xfrm>
          <a:solidFill>
            <a:schemeClr val="bg2"/>
          </a:solidFill>
          <a:ln w="25400">
            <a:solidFill>
              <a:schemeClr val="tx1"/>
            </a:solidFill>
          </a:ln>
        </p:spPr>
        <p:txBody>
          <a:bodyPr>
            <a:normAutofit fontScale="92500" lnSpcReduction="10000"/>
          </a:bodyPr>
          <a:lstStyle/>
          <a:p>
            <a:pPr marL="0" indent="0">
              <a:lnSpc>
                <a:spcPct val="90000"/>
              </a:lnSpc>
              <a:buNone/>
            </a:pPr>
            <a:r>
              <a:rPr lang="en-US" altLang="en-US" sz="2000" dirty="0"/>
              <a:t>While all of the sample countries have enjoyed increases in PPP per capita GDP, they generally have experienced a decline in the manufacturing share of GDP.  Inasmuch as manufacturing is essential to an economy, it does not follow that it must be produced domestically.  What it does present is the extent to which manufacturing technology becomes diffused across trade participating countries, thus raising the question of national identity and sovereignty</a:t>
            </a:r>
          </a:p>
        </p:txBody>
      </p:sp>
      <p:graphicFrame>
        <p:nvGraphicFramePr>
          <p:cNvPr id="3" name="Chart 2">
            <a:extLst>
              <a:ext uri="{FF2B5EF4-FFF2-40B4-BE49-F238E27FC236}">
                <a16:creationId xmlns:a16="http://schemas.microsoft.com/office/drawing/2014/main" id="{6E047A02-87E1-6747-910C-74764E64012B}"/>
              </a:ext>
            </a:extLst>
          </p:cNvPr>
          <p:cNvGraphicFramePr>
            <a:graphicFrameLocks/>
          </p:cNvGraphicFramePr>
          <p:nvPr>
            <p:extLst>
              <p:ext uri="{D42A27DB-BD31-4B8C-83A1-F6EECF244321}">
                <p14:modId xmlns:p14="http://schemas.microsoft.com/office/powerpoint/2010/main" val="3146830369"/>
              </p:ext>
            </p:extLst>
          </p:nvPr>
        </p:nvGraphicFramePr>
        <p:xfrm>
          <a:off x="1497725" y="1056756"/>
          <a:ext cx="8434552" cy="39349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41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7DD30EF1-C0BA-6282-A94C-92E4E554F696}"/>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D643CDCB-74A5-0D87-C269-00A2953A4957}"/>
              </a:ext>
            </a:extLst>
          </p:cNvPr>
          <p:cNvSpPr>
            <a:spLocks noGrp="1" noChangeArrowheads="1"/>
          </p:cNvSpPr>
          <p:nvPr>
            <p:ph type="title"/>
          </p:nvPr>
        </p:nvSpPr>
        <p:spPr>
          <a:xfrm>
            <a:off x="3109684" y="220606"/>
            <a:ext cx="5470634" cy="507672"/>
          </a:xfrm>
          <a:solidFill>
            <a:schemeClr val="bg2"/>
          </a:solidFill>
          <a:ln w="28575">
            <a:solidFill>
              <a:schemeClr val="tx1"/>
            </a:solidFill>
          </a:ln>
        </p:spPr>
        <p:txBody>
          <a:bodyPr>
            <a:normAutofit fontScale="90000"/>
          </a:bodyPr>
          <a:lstStyle/>
          <a:p>
            <a:pPr algn="ctr"/>
            <a:r>
              <a:rPr lang="en-US" altLang="en-US" sz="3200" b="1" dirty="0"/>
              <a:t>Tracing The Trade Share of GDP</a:t>
            </a:r>
          </a:p>
        </p:txBody>
      </p:sp>
      <p:sp>
        <p:nvSpPr>
          <p:cNvPr id="2052" name="Rectangle 4">
            <a:extLst>
              <a:ext uri="{FF2B5EF4-FFF2-40B4-BE49-F238E27FC236}">
                <a16:creationId xmlns:a16="http://schemas.microsoft.com/office/drawing/2014/main" id="{D4C0C974-AC63-2DB0-C898-E3C0655CA5D1}"/>
              </a:ext>
            </a:extLst>
          </p:cNvPr>
          <p:cNvSpPr>
            <a:spLocks noGrp="1" noChangeArrowheads="1"/>
          </p:cNvSpPr>
          <p:nvPr>
            <p:ph type="body" sz="half" idx="2"/>
          </p:nvPr>
        </p:nvSpPr>
        <p:spPr>
          <a:xfrm>
            <a:off x="1138994" y="5672522"/>
            <a:ext cx="9412014" cy="964872"/>
          </a:xfrm>
          <a:solidFill>
            <a:schemeClr val="bg2"/>
          </a:solidFill>
          <a:ln w="25400">
            <a:solidFill>
              <a:schemeClr val="tx1"/>
            </a:solidFill>
          </a:ln>
        </p:spPr>
        <p:txBody>
          <a:bodyPr>
            <a:normAutofit fontScale="92500" lnSpcReduction="20000"/>
          </a:bodyPr>
          <a:lstStyle/>
          <a:p>
            <a:pPr marL="0" indent="0">
              <a:lnSpc>
                <a:spcPct val="90000"/>
              </a:lnSpc>
              <a:buNone/>
            </a:pPr>
            <a:r>
              <a:rPr lang="en-US" altLang="en-US" sz="2000" dirty="0"/>
              <a:t>Since 1990, global growth in PPP per capita GDP has been matched generally by an increase in the trade share of a country’s GDP.  This is consistent with the fact that trade and investment are key drivers of economic growth, and it has been driven largely by an increase in the trade services share of GDP, as the manufacturing share has tended to decline.</a:t>
            </a:r>
          </a:p>
        </p:txBody>
      </p:sp>
      <p:graphicFrame>
        <p:nvGraphicFramePr>
          <p:cNvPr id="2" name="Chart 1">
            <a:extLst>
              <a:ext uri="{FF2B5EF4-FFF2-40B4-BE49-F238E27FC236}">
                <a16:creationId xmlns:a16="http://schemas.microsoft.com/office/drawing/2014/main" id="{94F0D822-16D4-5A4F-948F-300CBE2BFEB3}"/>
              </a:ext>
            </a:extLst>
          </p:cNvPr>
          <p:cNvGraphicFramePr>
            <a:graphicFrameLocks/>
          </p:cNvGraphicFramePr>
          <p:nvPr>
            <p:extLst>
              <p:ext uri="{D42A27DB-BD31-4B8C-83A1-F6EECF244321}">
                <p14:modId xmlns:p14="http://schemas.microsoft.com/office/powerpoint/2010/main" val="2009007474"/>
              </p:ext>
            </p:extLst>
          </p:nvPr>
        </p:nvGraphicFramePr>
        <p:xfrm>
          <a:off x="1138994" y="867103"/>
          <a:ext cx="9412013" cy="46823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974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A0442971-79CC-0435-2E52-764FEE1DDE1D}"/>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10DFE544-C688-25C1-9127-4A01C06A3A34}"/>
              </a:ext>
            </a:extLst>
          </p:cNvPr>
          <p:cNvSpPr>
            <a:spLocks noGrp="1" noChangeArrowheads="1"/>
          </p:cNvSpPr>
          <p:nvPr>
            <p:ph type="title"/>
          </p:nvPr>
        </p:nvSpPr>
        <p:spPr>
          <a:xfrm>
            <a:off x="1292772" y="220606"/>
            <a:ext cx="8891752" cy="507672"/>
          </a:xfrm>
          <a:solidFill>
            <a:schemeClr val="bg2"/>
          </a:solidFill>
          <a:ln w="28575">
            <a:solidFill>
              <a:schemeClr val="tx1"/>
            </a:solidFill>
          </a:ln>
        </p:spPr>
        <p:txBody>
          <a:bodyPr>
            <a:normAutofit fontScale="90000"/>
          </a:bodyPr>
          <a:lstStyle/>
          <a:p>
            <a:pPr algn="ctr"/>
            <a:r>
              <a:rPr lang="en-US" altLang="en-US" sz="3200" b="1" dirty="0"/>
              <a:t>Correlation of GDP Trade Share and PPP Per Capita GDP</a:t>
            </a:r>
          </a:p>
        </p:txBody>
      </p:sp>
      <p:sp>
        <p:nvSpPr>
          <p:cNvPr id="2052" name="Rectangle 4">
            <a:extLst>
              <a:ext uri="{FF2B5EF4-FFF2-40B4-BE49-F238E27FC236}">
                <a16:creationId xmlns:a16="http://schemas.microsoft.com/office/drawing/2014/main" id="{C392F947-37B1-BCC2-8BC5-5B36C87FB549}"/>
              </a:ext>
            </a:extLst>
          </p:cNvPr>
          <p:cNvSpPr>
            <a:spLocks noGrp="1" noChangeArrowheads="1"/>
          </p:cNvSpPr>
          <p:nvPr>
            <p:ph type="body" sz="half" idx="2"/>
          </p:nvPr>
        </p:nvSpPr>
        <p:spPr>
          <a:xfrm>
            <a:off x="1138994" y="5672522"/>
            <a:ext cx="9412014" cy="964872"/>
          </a:xfrm>
          <a:solidFill>
            <a:schemeClr val="bg2"/>
          </a:solidFill>
          <a:ln w="25400">
            <a:solidFill>
              <a:schemeClr val="tx1"/>
            </a:solidFill>
          </a:ln>
        </p:spPr>
        <p:txBody>
          <a:bodyPr>
            <a:normAutofit fontScale="92500" lnSpcReduction="20000"/>
          </a:bodyPr>
          <a:lstStyle/>
          <a:p>
            <a:pPr marL="0" indent="0">
              <a:lnSpc>
                <a:spcPct val="90000"/>
              </a:lnSpc>
              <a:buNone/>
            </a:pPr>
            <a:r>
              <a:rPr lang="en-US" altLang="en-US" sz="2000" dirty="0"/>
              <a:t>We find a negative correlation between the Trade Share of GDP and PPP Per Capita GDP, as suggested in the previous slides.  While correlation does not equal causation, the negative relationship suggests that something else may be driving economic growth as much as the manufacturing share of GDP.</a:t>
            </a:r>
          </a:p>
        </p:txBody>
      </p:sp>
      <p:pic>
        <p:nvPicPr>
          <p:cNvPr id="4" name="Picture 3">
            <a:extLst>
              <a:ext uri="{FF2B5EF4-FFF2-40B4-BE49-F238E27FC236}">
                <a16:creationId xmlns:a16="http://schemas.microsoft.com/office/drawing/2014/main" id="{0084B005-1618-335B-9BA1-796C2C739550}"/>
              </a:ext>
            </a:extLst>
          </p:cNvPr>
          <p:cNvPicPr>
            <a:picLocks noChangeAspect="1"/>
          </p:cNvPicPr>
          <p:nvPr/>
        </p:nvPicPr>
        <p:blipFill>
          <a:blip r:embed="rId2"/>
          <a:stretch>
            <a:fillRect/>
          </a:stretch>
        </p:blipFill>
        <p:spPr>
          <a:xfrm>
            <a:off x="2435051" y="874658"/>
            <a:ext cx="6819900" cy="4622800"/>
          </a:xfrm>
          <a:prstGeom prst="rect">
            <a:avLst/>
          </a:prstGeom>
        </p:spPr>
      </p:pic>
    </p:spTree>
    <p:extLst>
      <p:ext uri="{BB962C8B-B14F-4D97-AF65-F5344CB8AC3E}">
        <p14:creationId xmlns:p14="http://schemas.microsoft.com/office/powerpoint/2010/main" val="41326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CB296186-7501-4773-BDC0-FF1CCC772565}"/>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DAF6DC3E-9443-B19F-93CC-2F3DE27DA8C1}"/>
              </a:ext>
            </a:extLst>
          </p:cNvPr>
          <p:cNvSpPr>
            <a:spLocks noGrp="1" noChangeArrowheads="1"/>
          </p:cNvSpPr>
          <p:nvPr>
            <p:ph type="title"/>
          </p:nvPr>
        </p:nvSpPr>
        <p:spPr>
          <a:xfrm>
            <a:off x="2772366" y="220606"/>
            <a:ext cx="6145267" cy="507672"/>
          </a:xfrm>
          <a:solidFill>
            <a:schemeClr val="bg2"/>
          </a:solidFill>
          <a:ln w="28575">
            <a:solidFill>
              <a:schemeClr val="tx1"/>
            </a:solidFill>
          </a:ln>
        </p:spPr>
        <p:txBody>
          <a:bodyPr>
            <a:normAutofit fontScale="90000"/>
          </a:bodyPr>
          <a:lstStyle/>
          <a:p>
            <a:pPr algn="ctr"/>
            <a:r>
              <a:rPr lang="en-US" altLang="en-US" sz="3200" b="1" dirty="0"/>
              <a:t>What Determines economic growth?</a:t>
            </a:r>
          </a:p>
        </p:txBody>
      </p:sp>
      <p:pic>
        <p:nvPicPr>
          <p:cNvPr id="2" name="Picture 1">
            <a:extLst>
              <a:ext uri="{FF2B5EF4-FFF2-40B4-BE49-F238E27FC236}">
                <a16:creationId xmlns:a16="http://schemas.microsoft.com/office/drawing/2014/main" id="{006215EF-AF36-D6C3-4690-9A2FE8CC266F}"/>
              </a:ext>
            </a:extLst>
          </p:cNvPr>
          <p:cNvPicPr>
            <a:picLocks noChangeAspect="1"/>
          </p:cNvPicPr>
          <p:nvPr/>
        </p:nvPicPr>
        <p:blipFill>
          <a:blip r:embed="rId2"/>
          <a:stretch>
            <a:fillRect/>
          </a:stretch>
        </p:blipFill>
        <p:spPr>
          <a:xfrm>
            <a:off x="2772367" y="776933"/>
            <a:ext cx="6145267" cy="4752340"/>
          </a:xfrm>
          <a:prstGeom prst="rect">
            <a:avLst/>
          </a:prstGeom>
        </p:spPr>
      </p:pic>
      <p:sp>
        <p:nvSpPr>
          <p:cNvPr id="2052" name="Rectangle 4">
            <a:extLst>
              <a:ext uri="{FF2B5EF4-FFF2-40B4-BE49-F238E27FC236}">
                <a16:creationId xmlns:a16="http://schemas.microsoft.com/office/drawing/2014/main" id="{1D00F53A-EAAD-CCBD-D3B3-72396CEBC389}"/>
              </a:ext>
            </a:extLst>
          </p:cNvPr>
          <p:cNvSpPr>
            <a:spLocks noGrp="1" noChangeArrowheads="1"/>
          </p:cNvSpPr>
          <p:nvPr>
            <p:ph type="body" sz="half" idx="2"/>
          </p:nvPr>
        </p:nvSpPr>
        <p:spPr>
          <a:xfrm>
            <a:off x="1138994" y="5672522"/>
            <a:ext cx="9412014" cy="964872"/>
          </a:xfrm>
          <a:solidFill>
            <a:schemeClr val="bg2"/>
          </a:solidFill>
          <a:ln w="25400">
            <a:solidFill>
              <a:schemeClr val="tx1"/>
            </a:solidFill>
          </a:ln>
        </p:spPr>
        <p:txBody>
          <a:bodyPr>
            <a:normAutofit/>
          </a:bodyPr>
          <a:lstStyle/>
          <a:p>
            <a:pPr marL="0" indent="0">
              <a:lnSpc>
                <a:spcPct val="90000"/>
              </a:lnSpc>
              <a:buNone/>
            </a:pPr>
            <a:r>
              <a:rPr lang="en-US" altLang="en-US" sz="2000" dirty="0"/>
              <a:t>While economists structure various models of economic growth, we know that four factors are the most important in driving an economy forward.  International trade is one of the four key factors, along with how much an economy saves and invests.</a:t>
            </a:r>
          </a:p>
        </p:txBody>
      </p:sp>
    </p:spTree>
    <p:extLst>
      <p:ext uri="{BB962C8B-B14F-4D97-AF65-F5344CB8AC3E}">
        <p14:creationId xmlns:p14="http://schemas.microsoft.com/office/powerpoint/2010/main" val="175772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62B37D8F-CA3D-F636-C2D2-DE98E5DF486E}"/>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13021074-0D02-52EB-B40E-5EE6D2B7244C}"/>
              </a:ext>
            </a:extLst>
          </p:cNvPr>
          <p:cNvSpPr>
            <a:spLocks noGrp="1" noChangeArrowheads="1"/>
          </p:cNvSpPr>
          <p:nvPr>
            <p:ph type="title"/>
          </p:nvPr>
        </p:nvSpPr>
        <p:spPr>
          <a:xfrm>
            <a:off x="4039307" y="220606"/>
            <a:ext cx="3220810" cy="507672"/>
          </a:xfrm>
          <a:solidFill>
            <a:schemeClr val="bg2"/>
          </a:solidFill>
          <a:ln w="28575">
            <a:solidFill>
              <a:schemeClr val="tx1"/>
            </a:solidFill>
          </a:ln>
        </p:spPr>
        <p:txBody>
          <a:bodyPr>
            <a:normAutofit fontScale="90000"/>
          </a:bodyPr>
          <a:lstStyle/>
          <a:p>
            <a:pPr algn="ctr"/>
            <a:r>
              <a:rPr lang="en-US" altLang="en-US" sz="3200" b="1" dirty="0"/>
              <a:t>Growth and Trade</a:t>
            </a:r>
          </a:p>
        </p:txBody>
      </p:sp>
      <p:sp>
        <p:nvSpPr>
          <p:cNvPr id="2052" name="Rectangle 4">
            <a:extLst>
              <a:ext uri="{FF2B5EF4-FFF2-40B4-BE49-F238E27FC236}">
                <a16:creationId xmlns:a16="http://schemas.microsoft.com/office/drawing/2014/main" id="{94F85420-CF7E-B3C6-CB5D-09A73D9F8786}"/>
              </a:ext>
            </a:extLst>
          </p:cNvPr>
          <p:cNvSpPr>
            <a:spLocks noGrp="1" noChangeArrowheads="1"/>
          </p:cNvSpPr>
          <p:nvPr>
            <p:ph type="body" sz="half" idx="2"/>
          </p:nvPr>
        </p:nvSpPr>
        <p:spPr>
          <a:xfrm>
            <a:off x="1138994" y="5672522"/>
            <a:ext cx="9412014" cy="964872"/>
          </a:xfrm>
          <a:solidFill>
            <a:schemeClr val="bg2"/>
          </a:solidFill>
          <a:ln w="25400">
            <a:solidFill>
              <a:schemeClr val="tx1"/>
            </a:solidFill>
          </a:ln>
        </p:spPr>
        <p:txBody>
          <a:bodyPr>
            <a:normAutofit fontScale="77500" lnSpcReduction="20000"/>
          </a:bodyPr>
          <a:lstStyle/>
          <a:p>
            <a:pPr marL="0" indent="0">
              <a:lnSpc>
                <a:spcPct val="90000"/>
              </a:lnSpc>
              <a:buNone/>
            </a:pPr>
            <a:r>
              <a:rPr lang="en-US" altLang="en-US" sz="2000" dirty="0"/>
              <a:t>Per capita GDP and international trade have a positive correlation of just under .60.  The correlation varies by international region, but the overall positive relationship suggests that greater trade reflects a more efficient use of resources.  When tariffs are used to generate government revenue, they tend to reduce dependency on international trade.  In an extreme case such as the 1930 Smoot-Hawley Tariff of 60 percent on U.S. imported goods, it can lead, or worse, a reduction in international income to depression levels.  </a:t>
            </a:r>
          </a:p>
        </p:txBody>
      </p:sp>
      <p:graphicFrame>
        <p:nvGraphicFramePr>
          <p:cNvPr id="3" name="Chart 2">
            <a:extLst>
              <a:ext uri="{FF2B5EF4-FFF2-40B4-BE49-F238E27FC236}">
                <a16:creationId xmlns:a16="http://schemas.microsoft.com/office/drawing/2014/main" id="{88DC2D48-A137-2641-BC1B-486187FCF23D}"/>
              </a:ext>
            </a:extLst>
          </p:cNvPr>
          <p:cNvGraphicFramePr>
            <a:graphicFrameLocks/>
          </p:cNvGraphicFramePr>
          <p:nvPr>
            <p:extLst>
              <p:ext uri="{D42A27DB-BD31-4B8C-83A1-F6EECF244321}">
                <p14:modId xmlns:p14="http://schemas.microsoft.com/office/powerpoint/2010/main" val="1031057615"/>
              </p:ext>
            </p:extLst>
          </p:nvPr>
        </p:nvGraphicFramePr>
        <p:xfrm>
          <a:off x="1788480" y="871497"/>
          <a:ext cx="8269919" cy="4603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045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328F9EC2-A988-2790-C75D-3D0231CFFAF7}"/>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AF9B24B8-F4AA-E1A2-310B-89DD7674FA02}"/>
              </a:ext>
            </a:extLst>
          </p:cNvPr>
          <p:cNvSpPr>
            <a:spLocks noGrp="1" noChangeArrowheads="1"/>
          </p:cNvSpPr>
          <p:nvPr>
            <p:ph type="title"/>
          </p:nvPr>
        </p:nvSpPr>
        <p:spPr>
          <a:xfrm>
            <a:off x="1138992" y="220606"/>
            <a:ext cx="9534263" cy="1229822"/>
          </a:xfrm>
          <a:solidFill>
            <a:schemeClr val="bg2"/>
          </a:solidFill>
          <a:ln w="28575">
            <a:solidFill>
              <a:schemeClr val="tx1"/>
            </a:solidFill>
          </a:ln>
        </p:spPr>
        <p:txBody>
          <a:bodyPr>
            <a:normAutofit fontScale="90000"/>
          </a:bodyPr>
          <a:lstStyle/>
          <a:p>
            <a:pPr algn="ctr"/>
            <a:r>
              <a:rPr lang="en-US" altLang="en-US" sz="3200" b="1" dirty="0"/>
              <a:t>Taxes and Government Spending shape how much an economy saves and invests, and thus grows -</a:t>
            </a:r>
            <a:br>
              <a:rPr lang="en-US" altLang="en-US" sz="3200" b="1" dirty="0"/>
            </a:br>
            <a:r>
              <a:rPr lang="en-US" altLang="en-US" sz="3200" b="1" dirty="0"/>
              <a:t>Tariffs are one form of taxation.</a:t>
            </a:r>
          </a:p>
        </p:txBody>
      </p:sp>
      <p:sp>
        <p:nvSpPr>
          <p:cNvPr id="2052" name="Rectangle 4">
            <a:extLst>
              <a:ext uri="{FF2B5EF4-FFF2-40B4-BE49-F238E27FC236}">
                <a16:creationId xmlns:a16="http://schemas.microsoft.com/office/drawing/2014/main" id="{8FFDCFB1-DCD8-D987-642B-433109D2D631}"/>
              </a:ext>
            </a:extLst>
          </p:cNvPr>
          <p:cNvSpPr>
            <a:spLocks noGrp="1" noChangeArrowheads="1"/>
          </p:cNvSpPr>
          <p:nvPr>
            <p:ph type="body" sz="half" idx="2"/>
          </p:nvPr>
        </p:nvSpPr>
        <p:spPr>
          <a:xfrm>
            <a:off x="772510" y="5672522"/>
            <a:ext cx="10326414" cy="964872"/>
          </a:xfrm>
          <a:solidFill>
            <a:schemeClr val="bg2"/>
          </a:solidFill>
          <a:ln w="25400">
            <a:solidFill>
              <a:schemeClr val="tx1"/>
            </a:solidFill>
          </a:ln>
        </p:spPr>
        <p:txBody>
          <a:bodyPr>
            <a:normAutofit fontScale="55000" lnSpcReduction="20000"/>
          </a:bodyPr>
          <a:lstStyle/>
          <a:p>
            <a:pPr marL="0" indent="0">
              <a:buNone/>
            </a:pPr>
            <a:r>
              <a:rPr lang="en-US" altLang="en-US" sz="2000" dirty="0"/>
              <a:t>Until recently, the U.S. has shifted from a dependence on tariffs to the promotion of lower tariff rates to expand increases in global per capita income.  Until the enactment of the 16</a:t>
            </a:r>
            <a:r>
              <a:rPr lang="en-US" altLang="en-US" sz="2000" baseline="30000" dirty="0"/>
              <a:t>th</a:t>
            </a:r>
            <a:r>
              <a:rPr lang="en-US" altLang="en-US" sz="2000" dirty="0"/>
              <a:t> amendment in 1913, the U.S. had relied on a variety of taxes to support government expenditures.  Following the enactment of the 1930 Smoot-Hawley tariff of 50 percent, the U.S. came to realize that tariffs were reducing international trade and were a major factor in contributing to the Great Depression of the 1930’s.  In 1934, it adopted the Reciprocal Trade Agreement which sought to equalize tariff rates with the counties with whom trade was conducted.  After the Second World War, Congress adopted GATT (The General Agreement on Trade and Tariffs) in a bid to progressively lower international tariff barriers.  This policy continued with the creation of the World Trade Organization in 1995, the U.S. continued the policy of negotiating lower tariff rates.  In 2011, China was admitted to the WTO, but chose to impose indirect means of restricting imports in contravention of WTO rules.  China’s admission to the WTO highlighted the fact that countries were relying more on non-tariff barriers to protect domestic  industries.  </a:t>
            </a:r>
          </a:p>
          <a:p>
            <a:pPr marL="0" indent="0">
              <a:lnSpc>
                <a:spcPct val="90000"/>
              </a:lnSpc>
              <a:buNone/>
            </a:pPr>
            <a:endParaRPr lang="en-US" altLang="en-US" sz="2000" dirty="0"/>
          </a:p>
        </p:txBody>
      </p:sp>
      <p:pic>
        <p:nvPicPr>
          <p:cNvPr id="3" name="Picture 2">
            <a:extLst>
              <a:ext uri="{FF2B5EF4-FFF2-40B4-BE49-F238E27FC236}">
                <a16:creationId xmlns:a16="http://schemas.microsoft.com/office/drawing/2014/main" id="{C70F6268-7E30-B12A-A366-593D6C9C55DE}"/>
              </a:ext>
            </a:extLst>
          </p:cNvPr>
          <p:cNvPicPr>
            <a:picLocks noChangeAspect="1"/>
          </p:cNvPicPr>
          <p:nvPr/>
        </p:nvPicPr>
        <p:blipFill>
          <a:blip r:embed="rId2"/>
          <a:stretch>
            <a:fillRect/>
          </a:stretch>
        </p:blipFill>
        <p:spPr>
          <a:xfrm>
            <a:off x="2576929" y="1573427"/>
            <a:ext cx="6658387" cy="3976095"/>
          </a:xfrm>
          <a:prstGeom prst="rect">
            <a:avLst/>
          </a:prstGeom>
        </p:spPr>
      </p:pic>
    </p:spTree>
    <p:extLst>
      <p:ext uri="{BB962C8B-B14F-4D97-AF65-F5344CB8AC3E}">
        <p14:creationId xmlns:p14="http://schemas.microsoft.com/office/powerpoint/2010/main" val="266181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F850CB64-F0E0-0408-17C0-4FD2F5F65806}"/>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5142BA67-FC6A-BBD5-495E-752A1131BB09}"/>
              </a:ext>
            </a:extLst>
          </p:cNvPr>
          <p:cNvSpPr>
            <a:spLocks noGrp="1" noChangeArrowheads="1"/>
          </p:cNvSpPr>
          <p:nvPr>
            <p:ph type="title"/>
          </p:nvPr>
        </p:nvSpPr>
        <p:spPr>
          <a:xfrm>
            <a:off x="2988862" y="343664"/>
            <a:ext cx="6214275" cy="464602"/>
          </a:xfrm>
          <a:solidFill>
            <a:schemeClr val="bg2"/>
          </a:solidFill>
          <a:ln w="28575">
            <a:solidFill>
              <a:schemeClr val="tx1"/>
            </a:solidFill>
          </a:ln>
        </p:spPr>
        <p:txBody>
          <a:bodyPr>
            <a:normAutofit fontScale="90000"/>
          </a:bodyPr>
          <a:lstStyle/>
          <a:p>
            <a:pPr algn="ctr"/>
            <a:r>
              <a:rPr lang="en-US" altLang="en-US" sz="3200" b="1" dirty="0"/>
              <a:t>U.S. Tariff Revenues Over Time</a:t>
            </a:r>
          </a:p>
        </p:txBody>
      </p:sp>
      <p:sp>
        <p:nvSpPr>
          <p:cNvPr id="2052" name="Rectangle 4">
            <a:extLst>
              <a:ext uri="{FF2B5EF4-FFF2-40B4-BE49-F238E27FC236}">
                <a16:creationId xmlns:a16="http://schemas.microsoft.com/office/drawing/2014/main" id="{DDDC1D1D-A1AD-7735-0BA6-BD5E0DE77FB2}"/>
              </a:ext>
            </a:extLst>
          </p:cNvPr>
          <p:cNvSpPr>
            <a:spLocks noGrp="1" noChangeArrowheads="1"/>
          </p:cNvSpPr>
          <p:nvPr>
            <p:ph type="body" sz="half" idx="2"/>
          </p:nvPr>
        </p:nvSpPr>
        <p:spPr>
          <a:xfrm>
            <a:off x="1501140" y="5397617"/>
            <a:ext cx="9189719" cy="810754"/>
          </a:xfrm>
          <a:solidFill>
            <a:schemeClr val="bg2"/>
          </a:solidFill>
          <a:ln w="25400">
            <a:solidFill>
              <a:schemeClr val="tx1"/>
            </a:solidFill>
          </a:ln>
        </p:spPr>
        <p:txBody>
          <a:bodyPr>
            <a:normAutofit/>
          </a:bodyPr>
          <a:lstStyle/>
          <a:p>
            <a:pPr marL="0" indent="0">
              <a:lnSpc>
                <a:spcPct val="90000"/>
              </a:lnSpc>
              <a:buNone/>
            </a:pPr>
            <a:r>
              <a:rPr lang="en-US" altLang="en-US" sz="1200" dirty="0"/>
              <a:t>As the U.S. adopted the income tax in 1913, tariff revenues as a percentage of government revenue began a downward trend where they have accounted for approximately one percent of government revenues.  This has coincided with a massive expansion of international trade since the Second World War ad in which the United States has become a principal beneficiary.  The benefit has been not just in terms of the size of the U.S. economy, but on the share of GDP arising from international trade.</a:t>
            </a:r>
          </a:p>
        </p:txBody>
      </p:sp>
      <p:pic>
        <p:nvPicPr>
          <p:cNvPr id="3" name="Picture 2">
            <a:extLst>
              <a:ext uri="{FF2B5EF4-FFF2-40B4-BE49-F238E27FC236}">
                <a16:creationId xmlns:a16="http://schemas.microsoft.com/office/drawing/2014/main" id="{61680E58-1068-3268-43C6-A1AF28089D68}"/>
              </a:ext>
            </a:extLst>
          </p:cNvPr>
          <p:cNvPicPr>
            <a:picLocks noChangeAspect="1"/>
          </p:cNvPicPr>
          <p:nvPr/>
        </p:nvPicPr>
        <p:blipFill>
          <a:blip r:embed="rId2"/>
          <a:stretch>
            <a:fillRect/>
          </a:stretch>
        </p:blipFill>
        <p:spPr>
          <a:xfrm>
            <a:off x="2125980" y="995780"/>
            <a:ext cx="7680960" cy="4101999"/>
          </a:xfrm>
          <a:prstGeom prst="rect">
            <a:avLst/>
          </a:prstGeom>
        </p:spPr>
      </p:pic>
    </p:spTree>
    <p:extLst>
      <p:ext uri="{BB962C8B-B14F-4D97-AF65-F5344CB8AC3E}">
        <p14:creationId xmlns:p14="http://schemas.microsoft.com/office/powerpoint/2010/main" val="95737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D21E0E1D-76BA-5622-AA93-FEE04DF1AA13}"/>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03A34A1C-D2F2-04E9-F106-375F2A3B537D}"/>
              </a:ext>
            </a:extLst>
          </p:cNvPr>
          <p:cNvSpPr>
            <a:spLocks noGrp="1" noChangeArrowheads="1"/>
          </p:cNvSpPr>
          <p:nvPr>
            <p:ph type="body" sz="half" idx="2"/>
          </p:nvPr>
        </p:nvSpPr>
        <p:spPr>
          <a:xfrm>
            <a:off x="589280" y="5005398"/>
            <a:ext cx="11318240" cy="1582914"/>
          </a:xfrm>
          <a:solidFill>
            <a:schemeClr val="bg2"/>
          </a:solidFill>
          <a:ln w="25400">
            <a:solidFill>
              <a:schemeClr val="tx1"/>
            </a:solidFill>
          </a:ln>
        </p:spPr>
        <p:txBody>
          <a:bodyPr>
            <a:noAutofit/>
          </a:bodyPr>
          <a:lstStyle/>
          <a:p>
            <a:pPr marL="0" indent="0">
              <a:buNone/>
            </a:pPr>
            <a:r>
              <a:rPr lang="en-US" altLang="en-US" sz="1600" dirty="0"/>
              <a:t>The French revolution of 1789 produced a series of changing governments, few of which were sufficiently stable to produce a measured degree of social order.  This changed with the assumption of power by Napoleon Bonaparte (1769-1821), who through a string of military victories against the Italians, the Austrians, and the Prussians, soon found himself in a near perpetual state of war with England and Russia.  To contain England, he imposed an economic blockade as a prelude to a plan for invasion in the early years of the 19th century.  While invasion was forestalled by Nelson’s defeat of the French in the Battle of Trafalgar in October 1805, the blockade continued in a limited fashion until the fall of Napoleon in the Battle of Waterloo in 1814. </a:t>
            </a:r>
          </a:p>
          <a:p>
            <a:pPr marL="0" indent="0">
              <a:lnSpc>
                <a:spcPct val="90000"/>
              </a:lnSpc>
              <a:buNone/>
            </a:pPr>
            <a:endParaRPr lang="en-US" altLang="en-US" sz="1400" dirty="0"/>
          </a:p>
        </p:txBody>
      </p:sp>
      <p:sp>
        <p:nvSpPr>
          <p:cNvPr id="7" name="Rectangle 2">
            <a:extLst>
              <a:ext uri="{FF2B5EF4-FFF2-40B4-BE49-F238E27FC236}">
                <a16:creationId xmlns:a16="http://schemas.microsoft.com/office/drawing/2014/main" id="{EE03FBAD-2F1E-8A60-AA8E-D5E0C0829DE5}"/>
              </a:ext>
            </a:extLst>
          </p:cNvPr>
          <p:cNvSpPr txBox="1">
            <a:spLocks noGrp="1" noChangeArrowheads="1"/>
          </p:cNvSpPr>
          <p:nvPr>
            <p:ph type="title"/>
          </p:nvPr>
        </p:nvSpPr>
        <p:spPr>
          <a:xfrm>
            <a:off x="1648386" y="269688"/>
            <a:ext cx="7842455" cy="443948"/>
          </a:xfrm>
          <a:prstGeom prst="rect">
            <a:avLst/>
          </a:prstGeom>
          <a:solidFill>
            <a:schemeClr val="bg2"/>
          </a:solidFill>
          <a:ln w="28575">
            <a:solidFill>
              <a:schemeClr val="tx1"/>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t>Comparative Advantage in Historical Perspective</a:t>
            </a:r>
          </a:p>
        </p:txBody>
      </p:sp>
      <p:pic>
        <p:nvPicPr>
          <p:cNvPr id="4" name="Picture 9">
            <a:extLst>
              <a:ext uri="{FF2B5EF4-FFF2-40B4-BE49-F238E27FC236}">
                <a16:creationId xmlns:a16="http://schemas.microsoft.com/office/drawing/2014/main" id="{5FF9B52C-9532-6F0A-9866-D38E1036CAF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40469" y="829860"/>
            <a:ext cx="2289175" cy="3886200"/>
          </a:xfrm>
        </p:spPr>
      </p:pic>
    </p:spTree>
    <p:extLst>
      <p:ext uri="{BB962C8B-B14F-4D97-AF65-F5344CB8AC3E}">
        <p14:creationId xmlns:p14="http://schemas.microsoft.com/office/powerpoint/2010/main" val="3795456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1380</Words>
  <Application>Microsoft Macintosh PowerPoint</Application>
  <PresentationFormat>Widescreen</PresentationFormat>
  <Paragraphs>28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International Trade, Manufacturing, and Per Capita GDP</vt:lpstr>
      <vt:lpstr>Tracking the Manufacturing Share of GDP</vt:lpstr>
      <vt:lpstr>Tracing The Trade Share of GDP</vt:lpstr>
      <vt:lpstr>Correlation of GDP Trade Share and PPP Per Capita GDP</vt:lpstr>
      <vt:lpstr>What Determines economic growth?</vt:lpstr>
      <vt:lpstr>Growth and Trade</vt:lpstr>
      <vt:lpstr>Taxes and Government Spending shape how much an economy saves and invests, and thus grows - Tariffs are one form of taxation.</vt:lpstr>
      <vt:lpstr>U.S. Tariff Revenues Over Time</vt:lpstr>
      <vt:lpstr>Comparative Advantage in Historical Perspective</vt:lpstr>
      <vt:lpstr>Comparative Advantage in Historical Perspective</vt:lpstr>
      <vt:lpstr>The Fall of Empire and the Tide of Trade</vt:lpstr>
      <vt:lpstr>Can Economic Growth be Sustained?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Phillip LeBel</dc:creator>
  <cp:lastModifiedBy>Phillip LeBel</cp:lastModifiedBy>
  <cp:revision>16</cp:revision>
  <dcterms:created xsi:type="dcterms:W3CDTF">2025-03-15T18:37:56Z</dcterms:created>
  <dcterms:modified xsi:type="dcterms:W3CDTF">2025-11-17T14:40:56Z</dcterms:modified>
</cp:coreProperties>
</file>