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48" r:id="rId1"/>
  </p:sldMasterIdLst>
  <p:notesMasterIdLst>
    <p:notesMasterId r:id="rId16"/>
  </p:notesMasterIdLst>
  <p:handoutMasterIdLst>
    <p:handoutMasterId r:id="rId17"/>
  </p:handoutMasterIdLst>
  <p:sldIdLst>
    <p:sldId id="256" r:id="rId2"/>
    <p:sldId id="257" r:id="rId3"/>
    <p:sldId id="258" r:id="rId4"/>
    <p:sldId id="266" r:id="rId5"/>
    <p:sldId id="259" r:id="rId6"/>
    <p:sldId id="260" r:id="rId7"/>
    <p:sldId id="261" r:id="rId8"/>
    <p:sldId id="262" r:id="rId9"/>
    <p:sldId id="263" r:id="rId10"/>
    <p:sldId id="264" r:id="rId11"/>
    <p:sldId id="265" r:id="rId12"/>
    <p:sldId id="268" r:id="rId13"/>
    <p:sldId id="269" r:id="rId14"/>
    <p:sldId id="270" r:id="rId15"/>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40"/>
    <p:restoredTop sz="96137"/>
  </p:normalViewPr>
  <p:slideViewPr>
    <p:cSldViewPr snapToGrid="0" snapToObjects="1">
      <p:cViewPr varScale="1">
        <p:scale>
          <a:sx n="128" d="100"/>
          <a:sy n="128" d="100"/>
        </p:scale>
        <p:origin x="1760"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D10BAC-F5E7-30C7-4BFF-4CF5728FB63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7FBE2672-EBDF-CC78-AB12-8BA19DBB428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FD06AC4F-D543-7148-8B00-BE9C1EEB4582}" type="datetimeFigureOut">
              <a:rPr lang="en-US"/>
              <a:pPr>
                <a:defRPr/>
              </a:pPr>
              <a:t>2/2/26</a:t>
            </a:fld>
            <a:endParaRPr lang="en-US"/>
          </a:p>
        </p:txBody>
      </p:sp>
      <p:sp>
        <p:nvSpPr>
          <p:cNvPr id="4" name="Footer Placeholder 3">
            <a:extLst>
              <a:ext uri="{FF2B5EF4-FFF2-40B4-BE49-F238E27FC236}">
                <a16:creationId xmlns:a16="http://schemas.microsoft.com/office/drawing/2014/main" id="{DE9F02CB-3668-5F9E-35E2-8D5F899A45B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6F57B4D4-2203-9882-5F94-2C78D0C48BD8}"/>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BCCA69D-6D63-C747-95C3-B82DBA2FD98A}"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107DF81-6F1C-1E0C-A7E5-1669A1BF5FC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9EB056C9-DEB3-D8D9-99C5-497CB3100A92}"/>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DB0FA4F2-6ACB-B743-AD10-AED3B191438E}" type="datetimeFigureOut">
              <a:rPr lang="en-US"/>
              <a:pPr>
                <a:defRPr/>
              </a:pPr>
              <a:t>2/2/26</a:t>
            </a:fld>
            <a:endParaRPr lang="en-US"/>
          </a:p>
        </p:txBody>
      </p:sp>
      <p:sp>
        <p:nvSpPr>
          <p:cNvPr id="4" name="Slide Image Placeholder 3">
            <a:extLst>
              <a:ext uri="{FF2B5EF4-FFF2-40B4-BE49-F238E27FC236}">
                <a16:creationId xmlns:a16="http://schemas.microsoft.com/office/drawing/2014/main" id="{F7A5DC09-FAA0-F405-1FF7-F8459ED6937D}"/>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9D882F1-11CC-29C5-2494-B983E757A5AD}"/>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63B3ECD-5473-0A4B-D93C-1F50A28126F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7" name="Slide Number Placeholder 6">
            <a:extLst>
              <a:ext uri="{FF2B5EF4-FFF2-40B4-BE49-F238E27FC236}">
                <a16:creationId xmlns:a16="http://schemas.microsoft.com/office/drawing/2014/main" id="{84FAE0DE-9481-63C5-66FC-30BC4E5EEA72}"/>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332A258-CE62-4348-8A1C-B1E3F1C1A49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4A3E27E6-E03A-7C50-5B78-E87F0430D8F3}"/>
              </a:ext>
            </a:extLst>
          </p:cNvPr>
          <p:cNvSpPr>
            <a:spLocks noGrp="1"/>
          </p:cNvSpPr>
          <p:nvPr>
            <p:ph type="dt" sz="half" idx="10"/>
          </p:nvPr>
        </p:nvSpPr>
        <p:spPr/>
        <p:txBody>
          <a:bodyPr/>
          <a:lstStyle>
            <a:lvl1pPr>
              <a:defRPr/>
            </a:lvl1pPr>
          </a:lstStyle>
          <a:p>
            <a:pPr>
              <a:defRPr/>
            </a:pPr>
            <a:fld id="{94BCFB8A-AB8F-964D-B63D-7783B59766A9}" type="datetimeFigureOut">
              <a:rPr lang="en-US" altLang="en-US"/>
              <a:pPr>
                <a:defRPr/>
              </a:pPr>
              <a:t>2/2/26</a:t>
            </a:fld>
            <a:endParaRPr lang="en-US" altLang="en-US"/>
          </a:p>
        </p:txBody>
      </p:sp>
      <p:sp>
        <p:nvSpPr>
          <p:cNvPr id="5" name="Footer Placeholder 4">
            <a:extLst>
              <a:ext uri="{FF2B5EF4-FFF2-40B4-BE49-F238E27FC236}">
                <a16:creationId xmlns:a16="http://schemas.microsoft.com/office/drawing/2014/main" id="{67788559-DB80-01C2-9BB6-331F8EF9889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95892B3-2357-F2F6-CD3A-652F2DBC8CA2}"/>
              </a:ext>
            </a:extLst>
          </p:cNvPr>
          <p:cNvSpPr>
            <a:spLocks noGrp="1"/>
          </p:cNvSpPr>
          <p:nvPr>
            <p:ph type="sldNum" sz="quarter" idx="12"/>
          </p:nvPr>
        </p:nvSpPr>
        <p:spPr/>
        <p:txBody>
          <a:bodyPr/>
          <a:lstStyle>
            <a:lvl1pPr>
              <a:defRPr/>
            </a:lvl1pPr>
          </a:lstStyle>
          <a:p>
            <a:fld id="{8EEEBF2D-BD53-544F-812A-FFE2CB183986}" type="slidenum">
              <a:rPr lang="en-US" altLang="en-US"/>
              <a:pPr/>
              <a:t>‹#›</a:t>
            </a:fld>
            <a:endParaRPr lang="en-US" altLang="en-US"/>
          </a:p>
        </p:txBody>
      </p:sp>
    </p:spTree>
    <p:extLst>
      <p:ext uri="{BB962C8B-B14F-4D97-AF65-F5344CB8AC3E}">
        <p14:creationId xmlns:p14="http://schemas.microsoft.com/office/powerpoint/2010/main" val="2552124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184517-7C0F-CDA8-CCC2-25E68598A805}"/>
              </a:ext>
            </a:extLst>
          </p:cNvPr>
          <p:cNvSpPr>
            <a:spLocks noGrp="1"/>
          </p:cNvSpPr>
          <p:nvPr>
            <p:ph type="dt" sz="half" idx="10"/>
          </p:nvPr>
        </p:nvSpPr>
        <p:spPr/>
        <p:txBody>
          <a:bodyPr/>
          <a:lstStyle>
            <a:lvl1pPr>
              <a:defRPr/>
            </a:lvl1pPr>
          </a:lstStyle>
          <a:p>
            <a:pPr>
              <a:defRPr/>
            </a:pPr>
            <a:fld id="{32AA0DBE-F64F-774E-A6B9-7BD05B2C9887}" type="datetimeFigureOut">
              <a:rPr lang="en-US" altLang="en-US"/>
              <a:pPr>
                <a:defRPr/>
              </a:pPr>
              <a:t>2/2/26</a:t>
            </a:fld>
            <a:endParaRPr lang="en-US" altLang="en-US"/>
          </a:p>
        </p:txBody>
      </p:sp>
      <p:sp>
        <p:nvSpPr>
          <p:cNvPr id="5" name="Footer Placeholder 4">
            <a:extLst>
              <a:ext uri="{FF2B5EF4-FFF2-40B4-BE49-F238E27FC236}">
                <a16:creationId xmlns:a16="http://schemas.microsoft.com/office/drawing/2014/main" id="{F45EF539-B0F2-BA44-87D4-4CA1DC83CDF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F8CFEB0-B513-4ED7-F4E9-093B86EFF71B}"/>
              </a:ext>
            </a:extLst>
          </p:cNvPr>
          <p:cNvSpPr>
            <a:spLocks noGrp="1"/>
          </p:cNvSpPr>
          <p:nvPr>
            <p:ph type="sldNum" sz="quarter" idx="12"/>
          </p:nvPr>
        </p:nvSpPr>
        <p:spPr/>
        <p:txBody>
          <a:bodyPr/>
          <a:lstStyle>
            <a:lvl1pPr>
              <a:defRPr/>
            </a:lvl1pPr>
          </a:lstStyle>
          <a:p>
            <a:fld id="{D3463B8F-8DAB-9448-9280-EC7757E630F5}" type="slidenum">
              <a:rPr lang="en-US" altLang="en-US"/>
              <a:pPr/>
              <a:t>‹#›</a:t>
            </a:fld>
            <a:endParaRPr lang="en-US" altLang="en-US"/>
          </a:p>
        </p:txBody>
      </p:sp>
    </p:spTree>
    <p:extLst>
      <p:ext uri="{BB962C8B-B14F-4D97-AF65-F5344CB8AC3E}">
        <p14:creationId xmlns:p14="http://schemas.microsoft.com/office/powerpoint/2010/main" val="238943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430A92-479F-50F2-233D-B5E2BAB0F225}"/>
              </a:ext>
            </a:extLst>
          </p:cNvPr>
          <p:cNvSpPr>
            <a:spLocks noGrp="1"/>
          </p:cNvSpPr>
          <p:nvPr>
            <p:ph type="dt" sz="half" idx="10"/>
          </p:nvPr>
        </p:nvSpPr>
        <p:spPr/>
        <p:txBody>
          <a:bodyPr/>
          <a:lstStyle>
            <a:lvl1pPr>
              <a:defRPr/>
            </a:lvl1pPr>
          </a:lstStyle>
          <a:p>
            <a:pPr>
              <a:defRPr/>
            </a:pPr>
            <a:fld id="{ABD68380-A706-7042-A646-F9C6BB597758}" type="datetimeFigureOut">
              <a:rPr lang="en-US" altLang="en-US"/>
              <a:pPr>
                <a:defRPr/>
              </a:pPr>
              <a:t>2/2/26</a:t>
            </a:fld>
            <a:endParaRPr lang="en-US" altLang="en-US"/>
          </a:p>
        </p:txBody>
      </p:sp>
      <p:sp>
        <p:nvSpPr>
          <p:cNvPr id="5" name="Footer Placeholder 4">
            <a:extLst>
              <a:ext uri="{FF2B5EF4-FFF2-40B4-BE49-F238E27FC236}">
                <a16:creationId xmlns:a16="http://schemas.microsoft.com/office/drawing/2014/main" id="{5C4990C2-2BF3-3023-BC18-6F5B99F429F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D1F4E25-C64E-D2B4-84E0-4CFF8BFF99A4}"/>
              </a:ext>
            </a:extLst>
          </p:cNvPr>
          <p:cNvSpPr>
            <a:spLocks noGrp="1"/>
          </p:cNvSpPr>
          <p:nvPr>
            <p:ph type="sldNum" sz="quarter" idx="12"/>
          </p:nvPr>
        </p:nvSpPr>
        <p:spPr/>
        <p:txBody>
          <a:bodyPr/>
          <a:lstStyle>
            <a:lvl1pPr>
              <a:defRPr/>
            </a:lvl1pPr>
          </a:lstStyle>
          <a:p>
            <a:fld id="{7DE9D150-4D0A-A448-8C10-BC495405506E}" type="slidenum">
              <a:rPr lang="en-US" altLang="en-US"/>
              <a:pPr/>
              <a:t>‹#›</a:t>
            </a:fld>
            <a:endParaRPr lang="en-US" altLang="en-US"/>
          </a:p>
        </p:txBody>
      </p:sp>
    </p:spTree>
    <p:extLst>
      <p:ext uri="{BB962C8B-B14F-4D97-AF65-F5344CB8AC3E}">
        <p14:creationId xmlns:p14="http://schemas.microsoft.com/office/powerpoint/2010/main" val="1720290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E234DC-1145-793C-FA04-BB4A174EE947}"/>
              </a:ext>
            </a:extLst>
          </p:cNvPr>
          <p:cNvSpPr>
            <a:spLocks noGrp="1"/>
          </p:cNvSpPr>
          <p:nvPr>
            <p:ph type="dt" sz="half" idx="10"/>
          </p:nvPr>
        </p:nvSpPr>
        <p:spPr/>
        <p:txBody>
          <a:bodyPr/>
          <a:lstStyle>
            <a:lvl1pPr>
              <a:defRPr/>
            </a:lvl1pPr>
          </a:lstStyle>
          <a:p>
            <a:pPr>
              <a:defRPr/>
            </a:pPr>
            <a:fld id="{06AB9D8C-EE7D-3B47-98FE-EEA77F19B112}" type="datetimeFigureOut">
              <a:rPr lang="en-US" altLang="en-US"/>
              <a:pPr>
                <a:defRPr/>
              </a:pPr>
              <a:t>2/2/26</a:t>
            </a:fld>
            <a:endParaRPr lang="en-US" altLang="en-US"/>
          </a:p>
        </p:txBody>
      </p:sp>
      <p:sp>
        <p:nvSpPr>
          <p:cNvPr id="5" name="Footer Placeholder 4">
            <a:extLst>
              <a:ext uri="{FF2B5EF4-FFF2-40B4-BE49-F238E27FC236}">
                <a16:creationId xmlns:a16="http://schemas.microsoft.com/office/drawing/2014/main" id="{78AB9D59-B42B-85BB-870A-9DDEBBD6863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36C45E1-0D0C-E018-FA24-5195C2768F70}"/>
              </a:ext>
            </a:extLst>
          </p:cNvPr>
          <p:cNvSpPr>
            <a:spLocks noGrp="1"/>
          </p:cNvSpPr>
          <p:nvPr>
            <p:ph type="sldNum" sz="quarter" idx="12"/>
          </p:nvPr>
        </p:nvSpPr>
        <p:spPr/>
        <p:txBody>
          <a:bodyPr/>
          <a:lstStyle>
            <a:lvl1pPr>
              <a:defRPr/>
            </a:lvl1pPr>
          </a:lstStyle>
          <a:p>
            <a:fld id="{56A62ECD-C9AC-F247-8459-B0BFED2F3B8A}" type="slidenum">
              <a:rPr lang="en-US" altLang="en-US"/>
              <a:pPr/>
              <a:t>‹#›</a:t>
            </a:fld>
            <a:endParaRPr lang="en-US" altLang="en-US"/>
          </a:p>
        </p:txBody>
      </p:sp>
    </p:spTree>
    <p:extLst>
      <p:ext uri="{BB962C8B-B14F-4D97-AF65-F5344CB8AC3E}">
        <p14:creationId xmlns:p14="http://schemas.microsoft.com/office/powerpoint/2010/main" val="2905503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B917FE-3682-F4BB-6346-6A95C0BF4488}"/>
              </a:ext>
            </a:extLst>
          </p:cNvPr>
          <p:cNvSpPr>
            <a:spLocks noGrp="1"/>
          </p:cNvSpPr>
          <p:nvPr>
            <p:ph type="dt" sz="half" idx="10"/>
          </p:nvPr>
        </p:nvSpPr>
        <p:spPr/>
        <p:txBody>
          <a:bodyPr/>
          <a:lstStyle>
            <a:lvl1pPr>
              <a:defRPr/>
            </a:lvl1pPr>
          </a:lstStyle>
          <a:p>
            <a:pPr>
              <a:defRPr/>
            </a:pPr>
            <a:fld id="{7C8E6977-5F78-0F49-955E-E79AF6C44027}" type="datetimeFigureOut">
              <a:rPr lang="en-US" altLang="en-US"/>
              <a:pPr>
                <a:defRPr/>
              </a:pPr>
              <a:t>2/2/26</a:t>
            </a:fld>
            <a:endParaRPr lang="en-US" altLang="en-US"/>
          </a:p>
        </p:txBody>
      </p:sp>
      <p:sp>
        <p:nvSpPr>
          <p:cNvPr id="5" name="Footer Placeholder 4">
            <a:extLst>
              <a:ext uri="{FF2B5EF4-FFF2-40B4-BE49-F238E27FC236}">
                <a16:creationId xmlns:a16="http://schemas.microsoft.com/office/drawing/2014/main" id="{CAC1DED2-BDBC-E780-D344-3E455596AED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BDF72D-0403-2782-D025-A207B9B374B3}"/>
              </a:ext>
            </a:extLst>
          </p:cNvPr>
          <p:cNvSpPr>
            <a:spLocks noGrp="1"/>
          </p:cNvSpPr>
          <p:nvPr>
            <p:ph type="sldNum" sz="quarter" idx="12"/>
          </p:nvPr>
        </p:nvSpPr>
        <p:spPr/>
        <p:txBody>
          <a:bodyPr/>
          <a:lstStyle>
            <a:lvl1pPr>
              <a:defRPr/>
            </a:lvl1pPr>
          </a:lstStyle>
          <a:p>
            <a:fld id="{1183EA37-87C1-5E4C-80B5-A65DC7811CF3}" type="slidenum">
              <a:rPr lang="en-US" altLang="en-US"/>
              <a:pPr/>
              <a:t>‹#›</a:t>
            </a:fld>
            <a:endParaRPr lang="en-US" altLang="en-US"/>
          </a:p>
        </p:txBody>
      </p:sp>
    </p:spTree>
    <p:extLst>
      <p:ext uri="{BB962C8B-B14F-4D97-AF65-F5344CB8AC3E}">
        <p14:creationId xmlns:p14="http://schemas.microsoft.com/office/powerpoint/2010/main" val="2223469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7E92C78-9989-470A-C824-EB6295493CC4}"/>
              </a:ext>
            </a:extLst>
          </p:cNvPr>
          <p:cNvSpPr>
            <a:spLocks noGrp="1"/>
          </p:cNvSpPr>
          <p:nvPr>
            <p:ph type="dt" sz="half" idx="10"/>
          </p:nvPr>
        </p:nvSpPr>
        <p:spPr/>
        <p:txBody>
          <a:bodyPr/>
          <a:lstStyle>
            <a:lvl1pPr>
              <a:defRPr/>
            </a:lvl1pPr>
          </a:lstStyle>
          <a:p>
            <a:pPr>
              <a:defRPr/>
            </a:pPr>
            <a:fld id="{A512B7CB-D579-764A-B776-D5A4AA2257AE}" type="datetimeFigureOut">
              <a:rPr lang="en-US" altLang="en-US"/>
              <a:pPr>
                <a:defRPr/>
              </a:pPr>
              <a:t>2/2/26</a:t>
            </a:fld>
            <a:endParaRPr lang="en-US" altLang="en-US"/>
          </a:p>
        </p:txBody>
      </p:sp>
      <p:sp>
        <p:nvSpPr>
          <p:cNvPr id="6" name="Footer Placeholder 4">
            <a:extLst>
              <a:ext uri="{FF2B5EF4-FFF2-40B4-BE49-F238E27FC236}">
                <a16:creationId xmlns:a16="http://schemas.microsoft.com/office/drawing/2014/main" id="{5611035B-5F31-94FF-7158-741FDBD9537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60F078D-E6B9-6ED7-EC6A-BEC6B6D3106A}"/>
              </a:ext>
            </a:extLst>
          </p:cNvPr>
          <p:cNvSpPr>
            <a:spLocks noGrp="1"/>
          </p:cNvSpPr>
          <p:nvPr>
            <p:ph type="sldNum" sz="quarter" idx="12"/>
          </p:nvPr>
        </p:nvSpPr>
        <p:spPr/>
        <p:txBody>
          <a:bodyPr/>
          <a:lstStyle>
            <a:lvl1pPr>
              <a:defRPr/>
            </a:lvl1pPr>
          </a:lstStyle>
          <a:p>
            <a:fld id="{0CC6E5ED-C17C-A74D-82A1-5D9987921816}" type="slidenum">
              <a:rPr lang="en-US" altLang="en-US"/>
              <a:pPr/>
              <a:t>‹#›</a:t>
            </a:fld>
            <a:endParaRPr lang="en-US" altLang="en-US"/>
          </a:p>
        </p:txBody>
      </p:sp>
    </p:spTree>
    <p:extLst>
      <p:ext uri="{BB962C8B-B14F-4D97-AF65-F5344CB8AC3E}">
        <p14:creationId xmlns:p14="http://schemas.microsoft.com/office/powerpoint/2010/main" val="872213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A1381B7-D085-F86F-5CCC-E85F16BEE564}"/>
              </a:ext>
            </a:extLst>
          </p:cNvPr>
          <p:cNvSpPr>
            <a:spLocks noGrp="1"/>
          </p:cNvSpPr>
          <p:nvPr>
            <p:ph type="dt" sz="half" idx="10"/>
          </p:nvPr>
        </p:nvSpPr>
        <p:spPr/>
        <p:txBody>
          <a:bodyPr/>
          <a:lstStyle>
            <a:lvl1pPr>
              <a:defRPr/>
            </a:lvl1pPr>
          </a:lstStyle>
          <a:p>
            <a:pPr>
              <a:defRPr/>
            </a:pPr>
            <a:fld id="{D32335CF-1819-C64A-ACB2-9762D40A592A}" type="datetimeFigureOut">
              <a:rPr lang="en-US" altLang="en-US"/>
              <a:pPr>
                <a:defRPr/>
              </a:pPr>
              <a:t>2/2/26</a:t>
            </a:fld>
            <a:endParaRPr lang="en-US" altLang="en-US"/>
          </a:p>
        </p:txBody>
      </p:sp>
      <p:sp>
        <p:nvSpPr>
          <p:cNvPr id="8" name="Footer Placeholder 4">
            <a:extLst>
              <a:ext uri="{FF2B5EF4-FFF2-40B4-BE49-F238E27FC236}">
                <a16:creationId xmlns:a16="http://schemas.microsoft.com/office/drawing/2014/main" id="{470AA0CA-E6D5-993C-B410-CAB0D434DB6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A93FD91D-231A-0987-D4E1-285AB40F7EFD}"/>
              </a:ext>
            </a:extLst>
          </p:cNvPr>
          <p:cNvSpPr>
            <a:spLocks noGrp="1"/>
          </p:cNvSpPr>
          <p:nvPr>
            <p:ph type="sldNum" sz="quarter" idx="12"/>
          </p:nvPr>
        </p:nvSpPr>
        <p:spPr/>
        <p:txBody>
          <a:bodyPr/>
          <a:lstStyle>
            <a:lvl1pPr>
              <a:defRPr/>
            </a:lvl1pPr>
          </a:lstStyle>
          <a:p>
            <a:fld id="{10630B44-25D6-0646-927C-6F963C4E2738}" type="slidenum">
              <a:rPr lang="en-US" altLang="en-US"/>
              <a:pPr/>
              <a:t>‹#›</a:t>
            </a:fld>
            <a:endParaRPr lang="en-US" altLang="en-US"/>
          </a:p>
        </p:txBody>
      </p:sp>
    </p:spTree>
    <p:extLst>
      <p:ext uri="{BB962C8B-B14F-4D97-AF65-F5344CB8AC3E}">
        <p14:creationId xmlns:p14="http://schemas.microsoft.com/office/powerpoint/2010/main" val="167621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1FC5D66-39BA-62CB-9935-5CAFF432B2F3}"/>
              </a:ext>
            </a:extLst>
          </p:cNvPr>
          <p:cNvSpPr>
            <a:spLocks noGrp="1"/>
          </p:cNvSpPr>
          <p:nvPr>
            <p:ph type="dt" sz="half" idx="10"/>
          </p:nvPr>
        </p:nvSpPr>
        <p:spPr/>
        <p:txBody>
          <a:bodyPr/>
          <a:lstStyle>
            <a:lvl1pPr>
              <a:defRPr/>
            </a:lvl1pPr>
          </a:lstStyle>
          <a:p>
            <a:pPr>
              <a:defRPr/>
            </a:pPr>
            <a:fld id="{C55F803B-2943-B141-B6A3-13FFD528D525}" type="datetimeFigureOut">
              <a:rPr lang="en-US" altLang="en-US"/>
              <a:pPr>
                <a:defRPr/>
              </a:pPr>
              <a:t>2/2/26</a:t>
            </a:fld>
            <a:endParaRPr lang="en-US" altLang="en-US"/>
          </a:p>
        </p:txBody>
      </p:sp>
      <p:sp>
        <p:nvSpPr>
          <p:cNvPr id="4" name="Footer Placeholder 4">
            <a:extLst>
              <a:ext uri="{FF2B5EF4-FFF2-40B4-BE49-F238E27FC236}">
                <a16:creationId xmlns:a16="http://schemas.microsoft.com/office/drawing/2014/main" id="{434F2440-89DD-700E-DA36-652B5669BB8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B9A909C-36C6-4F02-6B8A-EDCACDAE6914}"/>
              </a:ext>
            </a:extLst>
          </p:cNvPr>
          <p:cNvSpPr>
            <a:spLocks noGrp="1"/>
          </p:cNvSpPr>
          <p:nvPr>
            <p:ph type="sldNum" sz="quarter" idx="12"/>
          </p:nvPr>
        </p:nvSpPr>
        <p:spPr/>
        <p:txBody>
          <a:bodyPr/>
          <a:lstStyle>
            <a:lvl1pPr>
              <a:defRPr/>
            </a:lvl1pPr>
          </a:lstStyle>
          <a:p>
            <a:fld id="{066A7AE6-FB3D-C74C-B1C0-13E22FB75C7C}" type="slidenum">
              <a:rPr lang="en-US" altLang="en-US"/>
              <a:pPr/>
              <a:t>‹#›</a:t>
            </a:fld>
            <a:endParaRPr lang="en-US" altLang="en-US"/>
          </a:p>
        </p:txBody>
      </p:sp>
    </p:spTree>
    <p:extLst>
      <p:ext uri="{BB962C8B-B14F-4D97-AF65-F5344CB8AC3E}">
        <p14:creationId xmlns:p14="http://schemas.microsoft.com/office/powerpoint/2010/main" val="3880467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ADDBA98-4A04-FB4A-9B22-6A7125115170}"/>
              </a:ext>
            </a:extLst>
          </p:cNvPr>
          <p:cNvSpPr>
            <a:spLocks noGrp="1"/>
          </p:cNvSpPr>
          <p:nvPr>
            <p:ph type="dt" sz="half" idx="10"/>
          </p:nvPr>
        </p:nvSpPr>
        <p:spPr/>
        <p:txBody>
          <a:bodyPr/>
          <a:lstStyle>
            <a:lvl1pPr>
              <a:defRPr/>
            </a:lvl1pPr>
          </a:lstStyle>
          <a:p>
            <a:pPr>
              <a:defRPr/>
            </a:pPr>
            <a:fld id="{8AF1D60A-588D-384A-8E4B-BC5B846DAC78}" type="datetimeFigureOut">
              <a:rPr lang="en-US" altLang="en-US"/>
              <a:pPr>
                <a:defRPr/>
              </a:pPr>
              <a:t>2/2/26</a:t>
            </a:fld>
            <a:endParaRPr lang="en-US" altLang="en-US"/>
          </a:p>
        </p:txBody>
      </p:sp>
      <p:sp>
        <p:nvSpPr>
          <p:cNvPr id="3" name="Footer Placeholder 4">
            <a:extLst>
              <a:ext uri="{FF2B5EF4-FFF2-40B4-BE49-F238E27FC236}">
                <a16:creationId xmlns:a16="http://schemas.microsoft.com/office/drawing/2014/main" id="{352344F4-D4DE-0CDA-F84B-CC680DABC75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26421E4-7AC8-58EB-3D72-1C403284158C}"/>
              </a:ext>
            </a:extLst>
          </p:cNvPr>
          <p:cNvSpPr>
            <a:spLocks noGrp="1"/>
          </p:cNvSpPr>
          <p:nvPr>
            <p:ph type="sldNum" sz="quarter" idx="12"/>
          </p:nvPr>
        </p:nvSpPr>
        <p:spPr/>
        <p:txBody>
          <a:bodyPr/>
          <a:lstStyle>
            <a:lvl1pPr>
              <a:defRPr/>
            </a:lvl1pPr>
          </a:lstStyle>
          <a:p>
            <a:fld id="{33CA88F2-618B-3741-89E9-A09FB998AAB8}" type="slidenum">
              <a:rPr lang="en-US" altLang="en-US"/>
              <a:pPr/>
              <a:t>‹#›</a:t>
            </a:fld>
            <a:endParaRPr lang="en-US" altLang="en-US"/>
          </a:p>
        </p:txBody>
      </p:sp>
    </p:spTree>
    <p:extLst>
      <p:ext uri="{BB962C8B-B14F-4D97-AF65-F5344CB8AC3E}">
        <p14:creationId xmlns:p14="http://schemas.microsoft.com/office/powerpoint/2010/main" val="3452072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6F5D5BA-2794-0FC3-2060-936C9D0F0046}"/>
              </a:ext>
            </a:extLst>
          </p:cNvPr>
          <p:cNvSpPr>
            <a:spLocks noGrp="1"/>
          </p:cNvSpPr>
          <p:nvPr>
            <p:ph type="dt" sz="half" idx="10"/>
          </p:nvPr>
        </p:nvSpPr>
        <p:spPr/>
        <p:txBody>
          <a:bodyPr/>
          <a:lstStyle>
            <a:lvl1pPr>
              <a:defRPr/>
            </a:lvl1pPr>
          </a:lstStyle>
          <a:p>
            <a:pPr>
              <a:defRPr/>
            </a:pPr>
            <a:fld id="{DA8B783E-CA46-CF4F-A299-EE9259BA261C}" type="datetimeFigureOut">
              <a:rPr lang="en-US" altLang="en-US"/>
              <a:pPr>
                <a:defRPr/>
              </a:pPr>
              <a:t>2/2/26</a:t>
            </a:fld>
            <a:endParaRPr lang="en-US" altLang="en-US"/>
          </a:p>
        </p:txBody>
      </p:sp>
      <p:sp>
        <p:nvSpPr>
          <p:cNvPr id="6" name="Footer Placeholder 4">
            <a:extLst>
              <a:ext uri="{FF2B5EF4-FFF2-40B4-BE49-F238E27FC236}">
                <a16:creationId xmlns:a16="http://schemas.microsoft.com/office/drawing/2014/main" id="{0320B292-294D-695F-268F-681F4A1BF82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EA90AA5-19CD-300D-F4E7-9469EC925DCB}"/>
              </a:ext>
            </a:extLst>
          </p:cNvPr>
          <p:cNvSpPr>
            <a:spLocks noGrp="1"/>
          </p:cNvSpPr>
          <p:nvPr>
            <p:ph type="sldNum" sz="quarter" idx="12"/>
          </p:nvPr>
        </p:nvSpPr>
        <p:spPr/>
        <p:txBody>
          <a:bodyPr/>
          <a:lstStyle>
            <a:lvl1pPr>
              <a:defRPr/>
            </a:lvl1pPr>
          </a:lstStyle>
          <a:p>
            <a:fld id="{694EF8B4-247A-634E-BCE7-C04202A9D816}" type="slidenum">
              <a:rPr lang="en-US" altLang="en-US"/>
              <a:pPr/>
              <a:t>‹#›</a:t>
            </a:fld>
            <a:endParaRPr lang="en-US" altLang="en-US"/>
          </a:p>
        </p:txBody>
      </p:sp>
    </p:spTree>
    <p:extLst>
      <p:ext uri="{BB962C8B-B14F-4D97-AF65-F5344CB8AC3E}">
        <p14:creationId xmlns:p14="http://schemas.microsoft.com/office/powerpoint/2010/main" val="1790297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E723273-73E0-5067-0F9F-56EBD1F0844E}"/>
              </a:ext>
            </a:extLst>
          </p:cNvPr>
          <p:cNvSpPr>
            <a:spLocks noGrp="1"/>
          </p:cNvSpPr>
          <p:nvPr>
            <p:ph type="dt" sz="half" idx="10"/>
          </p:nvPr>
        </p:nvSpPr>
        <p:spPr/>
        <p:txBody>
          <a:bodyPr/>
          <a:lstStyle>
            <a:lvl1pPr>
              <a:defRPr/>
            </a:lvl1pPr>
          </a:lstStyle>
          <a:p>
            <a:pPr>
              <a:defRPr/>
            </a:pPr>
            <a:fld id="{524EFC40-495B-C542-A79D-04B2AE16ED3E}" type="datetimeFigureOut">
              <a:rPr lang="en-US" altLang="en-US"/>
              <a:pPr>
                <a:defRPr/>
              </a:pPr>
              <a:t>2/2/26</a:t>
            </a:fld>
            <a:endParaRPr lang="en-US" altLang="en-US"/>
          </a:p>
        </p:txBody>
      </p:sp>
      <p:sp>
        <p:nvSpPr>
          <p:cNvPr id="6" name="Footer Placeholder 4">
            <a:extLst>
              <a:ext uri="{FF2B5EF4-FFF2-40B4-BE49-F238E27FC236}">
                <a16:creationId xmlns:a16="http://schemas.microsoft.com/office/drawing/2014/main" id="{3C5D5568-A529-BC76-42DB-DC83DC0FAA1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16E1805-2279-BCB8-ED4F-E060085EF0AF}"/>
              </a:ext>
            </a:extLst>
          </p:cNvPr>
          <p:cNvSpPr>
            <a:spLocks noGrp="1"/>
          </p:cNvSpPr>
          <p:nvPr>
            <p:ph type="sldNum" sz="quarter" idx="12"/>
          </p:nvPr>
        </p:nvSpPr>
        <p:spPr/>
        <p:txBody>
          <a:bodyPr/>
          <a:lstStyle>
            <a:lvl1pPr>
              <a:defRPr/>
            </a:lvl1pPr>
          </a:lstStyle>
          <a:p>
            <a:fld id="{90A28644-8E91-B04D-9C90-BE0743C73B06}" type="slidenum">
              <a:rPr lang="en-US" altLang="en-US"/>
              <a:pPr/>
              <a:t>‹#›</a:t>
            </a:fld>
            <a:endParaRPr lang="en-US" altLang="en-US"/>
          </a:p>
        </p:txBody>
      </p:sp>
    </p:spTree>
    <p:extLst>
      <p:ext uri="{BB962C8B-B14F-4D97-AF65-F5344CB8AC3E}">
        <p14:creationId xmlns:p14="http://schemas.microsoft.com/office/powerpoint/2010/main" val="3420090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75D4943-4F45-4D4B-74E1-8A67D99F9DE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9A2380DD-5ED8-EFC9-E23F-2077358249F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DC4A1EC-B8DE-05F9-0AA9-EBC15010B27A}"/>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a:defRPr/>
            </a:pPr>
            <a:fld id="{4D7F666A-36C7-B74D-A4D2-7D2FE7E35CB8}" type="datetimeFigureOut">
              <a:rPr lang="en-US" altLang="en-US"/>
              <a:pPr>
                <a:defRPr/>
              </a:pPr>
              <a:t>2/2/26</a:t>
            </a:fld>
            <a:endParaRPr lang="en-US" altLang="en-US"/>
          </a:p>
        </p:txBody>
      </p:sp>
      <p:sp>
        <p:nvSpPr>
          <p:cNvPr id="5" name="Footer Placeholder 4">
            <a:extLst>
              <a:ext uri="{FF2B5EF4-FFF2-40B4-BE49-F238E27FC236}">
                <a16:creationId xmlns:a16="http://schemas.microsoft.com/office/drawing/2014/main" id="{C4C5D1A0-6CF9-D206-BBB4-D796EA5A960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E7FD2843-B99B-9947-A3C9-7D168AA66456}"/>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12010272-DCFF-4D49-83AC-22F660D450E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58ED5"/>
        </a:solidFill>
        <a:effectLst/>
      </p:bgPr>
    </p:bg>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79835940-7AE5-26F9-2BB4-D2D1923DE286}"/>
              </a:ext>
            </a:extLst>
          </p:cNvPr>
          <p:cNvSpPr>
            <a:spLocks noGrp="1"/>
          </p:cNvSpPr>
          <p:nvPr>
            <p:ph type="ctrTitle"/>
          </p:nvPr>
        </p:nvSpPr>
        <p:spPr>
          <a:xfrm>
            <a:off x="685800" y="222250"/>
            <a:ext cx="7772400" cy="1470025"/>
          </a:xfrm>
          <a:solidFill>
            <a:schemeClr val="bg1"/>
          </a:solidFill>
          <a:ln w="57150" cmpd="thickThin">
            <a:solidFill>
              <a:schemeClr val="tx1"/>
            </a:solidFill>
            <a:miter lim="800000"/>
            <a:headEnd/>
            <a:tailEnd/>
          </a:ln>
        </p:spPr>
        <p:txBody>
          <a:bodyPr/>
          <a:lstStyle/>
          <a:p>
            <a:pPr eaLnBrk="1" hangingPunct="1"/>
            <a:r>
              <a:rPr lang="en-US" altLang="en-US" sz="3600" b="1">
                <a:latin typeface="Times New Roman" panose="02020603050405020304" pitchFamily="18" charset="0"/>
                <a:ea typeface="ＭＳ Ｐゴシック" panose="020B0600070205080204" pitchFamily="34" charset="-128"/>
              </a:rPr>
              <a:t>Standard Models in Economic Analysis and Political Science</a:t>
            </a:r>
          </a:p>
        </p:txBody>
      </p:sp>
      <p:pic>
        <p:nvPicPr>
          <p:cNvPr id="15363" name="Picture 3" descr="The_Scream.jpg">
            <a:extLst>
              <a:ext uri="{FF2B5EF4-FFF2-40B4-BE49-F238E27FC236}">
                <a16:creationId xmlns:a16="http://schemas.microsoft.com/office/drawing/2014/main" id="{13BE1CDD-F1F3-EBC3-4935-329404EF6CF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89238" y="1914525"/>
            <a:ext cx="3560762" cy="45847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58ED5"/>
        </a:solidFill>
        <a:effectLst/>
      </p:bgPr>
    </p:bg>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4BFD1F2F-E9D6-51FD-9A6D-D1215D4C812C}"/>
              </a:ext>
            </a:extLst>
          </p:cNvPr>
          <p:cNvSpPr>
            <a:spLocks noGrp="1"/>
          </p:cNvSpPr>
          <p:nvPr>
            <p:ph type="ctrTitle"/>
          </p:nvPr>
        </p:nvSpPr>
        <p:spPr>
          <a:xfrm>
            <a:off x="685800" y="230188"/>
            <a:ext cx="7772400" cy="647700"/>
          </a:xfrm>
          <a:solidFill>
            <a:schemeClr val="bg1"/>
          </a:solidFill>
          <a:ln w="57150" cmpd="thickThin">
            <a:solidFill>
              <a:schemeClr val="tx1"/>
            </a:solidFill>
            <a:miter lim="800000"/>
            <a:headEnd/>
            <a:tailEnd/>
          </a:ln>
        </p:spPr>
        <p:txBody>
          <a:bodyPr/>
          <a:lstStyle/>
          <a:p>
            <a:pPr eaLnBrk="1" hangingPunct="1"/>
            <a:r>
              <a:rPr lang="en-US" altLang="en-US" sz="2800" b="1">
                <a:latin typeface="Times New Roman" panose="02020603050405020304" pitchFamily="18" charset="0"/>
                <a:ea typeface="ＭＳ Ｐゴシック" panose="020B0600070205080204" pitchFamily="34" charset="-128"/>
              </a:rPr>
              <a:t> The Circular Flow of Goods and Services 5</a:t>
            </a:r>
          </a:p>
        </p:txBody>
      </p:sp>
      <p:pic>
        <p:nvPicPr>
          <p:cNvPr id="24579" name="Picture 3" descr="Circular Flow05.png">
            <a:extLst>
              <a:ext uri="{FF2B5EF4-FFF2-40B4-BE49-F238E27FC236}">
                <a16:creationId xmlns:a16="http://schemas.microsoft.com/office/drawing/2014/main" id="{E7CD3824-4AAB-C15E-D1F5-7F97CA49A2A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0025" y="1030288"/>
            <a:ext cx="6242050" cy="545306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58ED5"/>
        </a:solidFill>
        <a:effectLst/>
      </p:bgPr>
    </p:bg>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A9F9EF7E-01B2-751A-8C02-85B730227368}"/>
              </a:ext>
            </a:extLst>
          </p:cNvPr>
          <p:cNvSpPr>
            <a:spLocks noGrp="1"/>
          </p:cNvSpPr>
          <p:nvPr>
            <p:ph type="ctrTitle"/>
          </p:nvPr>
        </p:nvSpPr>
        <p:spPr>
          <a:xfrm>
            <a:off x="685800" y="230188"/>
            <a:ext cx="7772400" cy="452437"/>
          </a:xfrm>
          <a:solidFill>
            <a:schemeClr val="bg1"/>
          </a:solidFill>
          <a:ln w="57150" cmpd="thickThin">
            <a:solidFill>
              <a:schemeClr val="tx1"/>
            </a:solidFill>
            <a:miter lim="800000"/>
            <a:headEnd/>
            <a:tailEnd/>
          </a:ln>
        </p:spPr>
        <p:txBody>
          <a:bodyPr/>
          <a:lstStyle/>
          <a:p>
            <a:pPr eaLnBrk="1" hangingPunct="1"/>
            <a:r>
              <a:rPr lang="en-US" altLang="en-US" sz="2800" b="1">
                <a:latin typeface="Times New Roman" panose="02020603050405020304" pitchFamily="18" charset="0"/>
                <a:ea typeface="ＭＳ Ｐゴシック" panose="020B0600070205080204" pitchFamily="34" charset="-128"/>
              </a:rPr>
              <a:t> Economic Functions of the Public Sector</a:t>
            </a:r>
          </a:p>
        </p:txBody>
      </p:sp>
      <p:pic>
        <p:nvPicPr>
          <p:cNvPr id="25603" name="Picture 2" descr="Economic Functions of the Public Sector.png">
            <a:extLst>
              <a:ext uri="{FF2B5EF4-FFF2-40B4-BE49-F238E27FC236}">
                <a16:creationId xmlns:a16="http://schemas.microsoft.com/office/drawing/2014/main" id="{1A3FC5CF-F0D7-0D53-203E-EA450A3C695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833438"/>
            <a:ext cx="5448300" cy="582136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58ED5"/>
        </a:solidFill>
        <a:effectLst/>
      </p:bgPr>
    </p:bg>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9FE315BE-7ABD-24B5-CBD7-31E39F9BA8BF}"/>
              </a:ext>
            </a:extLst>
          </p:cNvPr>
          <p:cNvSpPr>
            <a:spLocks noGrp="1"/>
          </p:cNvSpPr>
          <p:nvPr>
            <p:ph type="ctrTitle"/>
          </p:nvPr>
        </p:nvSpPr>
        <p:spPr>
          <a:xfrm>
            <a:off x="1412875" y="100013"/>
            <a:ext cx="5984875" cy="452437"/>
          </a:xfrm>
          <a:solidFill>
            <a:schemeClr val="bg1"/>
          </a:solidFill>
          <a:ln w="57150" cmpd="thickThin">
            <a:solidFill>
              <a:schemeClr val="tx1"/>
            </a:solidFill>
            <a:miter lim="800000"/>
            <a:headEnd/>
            <a:tailEnd/>
          </a:ln>
        </p:spPr>
        <p:txBody>
          <a:bodyPr/>
          <a:lstStyle/>
          <a:p>
            <a:pPr eaLnBrk="1" hangingPunct="1"/>
            <a:r>
              <a:rPr lang="en-US" altLang="en-US" sz="2800" b="1">
                <a:latin typeface="Times New Roman" panose="02020603050405020304" pitchFamily="18" charset="0"/>
                <a:ea typeface="ＭＳ Ｐゴシック" panose="020B0600070205080204" pitchFamily="34" charset="-128"/>
              </a:rPr>
              <a:t> Reforming Political Governance - A</a:t>
            </a:r>
          </a:p>
        </p:txBody>
      </p:sp>
      <p:sp>
        <p:nvSpPr>
          <p:cNvPr id="26627" name="Title 1">
            <a:extLst>
              <a:ext uri="{FF2B5EF4-FFF2-40B4-BE49-F238E27FC236}">
                <a16:creationId xmlns:a16="http://schemas.microsoft.com/office/drawing/2014/main" id="{2663AD02-9AA7-491C-6D4C-AE0E32A13908}"/>
              </a:ext>
            </a:extLst>
          </p:cNvPr>
          <p:cNvSpPr txBox="1">
            <a:spLocks/>
          </p:cNvSpPr>
          <p:nvPr/>
        </p:nvSpPr>
        <p:spPr bwMode="auto">
          <a:xfrm>
            <a:off x="423863" y="641350"/>
            <a:ext cx="8342312" cy="6115050"/>
          </a:xfrm>
          <a:prstGeom prst="rect">
            <a:avLst/>
          </a:prstGeom>
          <a:solidFill>
            <a:schemeClr val="bg1"/>
          </a:solidFill>
          <a:ln w="57150" cmpd="thickThin">
            <a:solidFill>
              <a:schemeClr val="tx1"/>
            </a:solidFill>
            <a:miter lim="800000"/>
            <a:headEnd/>
            <a:tailEnd/>
          </a:ln>
        </p:spPr>
        <p:txBody>
          <a:bodyPr anchor="ctr"/>
          <a:lstStyle>
            <a:lvl1pPr marL="514350" indent="-51435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eaLnBrk="1" hangingPunct="1">
              <a:spcBef>
                <a:spcPct val="0"/>
              </a:spcBef>
              <a:buFont typeface="Calibri" panose="020F0502020204030204" pitchFamily="34" charset="0"/>
              <a:buAutoNum type="arabicPeriod"/>
            </a:pPr>
            <a:r>
              <a:rPr lang="en-US" altLang="en-US" sz="2000" b="1">
                <a:latin typeface="Times New Roman" panose="02020603050405020304" pitchFamily="18" charset="0"/>
              </a:rPr>
              <a:t>Decide All Elections by Popular Vote Majority - a. Enjoin a de facto elimination of the Electoral College in Presidential elections; b. Allow a simple majority to obtain political legitimacy in Presidential and Congressional elections</a:t>
            </a:r>
          </a:p>
          <a:p>
            <a:pPr algn="just" eaLnBrk="1" hangingPunct="1">
              <a:spcBef>
                <a:spcPct val="0"/>
              </a:spcBef>
              <a:buFont typeface="Calibri" panose="020F0502020204030204" pitchFamily="34" charset="0"/>
              <a:buAutoNum type="arabicPeriod"/>
            </a:pPr>
            <a:r>
              <a:rPr lang="en-US" altLang="en-US" sz="2000" b="1">
                <a:latin typeface="Times New Roman" panose="02020603050405020304" pitchFamily="18" charset="0"/>
              </a:rPr>
              <a:t>Establish more representative election districts -  a. In any election, the losing largest minority party is entitled to redraw legislative districts.  Within a few election cycles, this will lead to bipartisan election districting commissions that will ensure more representative districts.</a:t>
            </a:r>
          </a:p>
          <a:p>
            <a:pPr algn="just" eaLnBrk="1" hangingPunct="1">
              <a:spcBef>
                <a:spcPct val="0"/>
              </a:spcBef>
              <a:buFont typeface="Calibri" panose="020F0502020204030204" pitchFamily="34" charset="0"/>
              <a:buAutoNum type="arabicPeriod"/>
            </a:pPr>
            <a:r>
              <a:rPr lang="en-US" altLang="en-US" sz="2000" b="1">
                <a:latin typeface="Times New Roman" panose="02020603050405020304" pitchFamily="18" charset="0"/>
              </a:rPr>
              <a:t>Establish term limits for public office.  a. No member of the Senate may run or be elected to office after three terms (or 18 years); b. No member of the House may run or be elected to office after six terms (or 12 years). c. No former member of government can serve in a lobbying advisory capacity for 10 years. d. Term limits for the Supreme Court shall be no greater than 24 years.</a:t>
            </a:r>
          </a:p>
          <a:p>
            <a:pPr algn="just" eaLnBrk="1" hangingPunct="1">
              <a:spcBef>
                <a:spcPct val="0"/>
              </a:spcBef>
              <a:buFont typeface="Calibri" panose="020F0502020204030204" pitchFamily="34" charset="0"/>
              <a:buAutoNum type="arabicPeriod"/>
            </a:pPr>
            <a:r>
              <a:rPr lang="en-US" altLang="en-US" sz="2000" b="1">
                <a:latin typeface="Times New Roman" panose="02020603050405020304" pitchFamily="18" charset="0"/>
              </a:rPr>
              <a:t>Enforce strict adherence to budgetary adoption calendar dates.  a. Should Congress (or any other legislative body) fail to respect a given calendar deadline, this will automatically disqualify sitting members of a legislature to govern and a new election will be held within 60 days.  b. In a new election, no sitting members of the House shall be eligible to run for office. c. Continuing resolutions are abolished.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58ED5"/>
        </a:solidFill>
        <a:effectLst/>
      </p:bgPr>
    </p:bg>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83CCA0FA-1148-A531-FA79-62068AE58AC1}"/>
              </a:ext>
            </a:extLst>
          </p:cNvPr>
          <p:cNvSpPr>
            <a:spLocks noGrp="1"/>
          </p:cNvSpPr>
          <p:nvPr>
            <p:ph type="ctrTitle"/>
          </p:nvPr>
        </p:nvSpPr>
        <p:spPr>
          <a:xfrm>
            <a:off x="1579563" y="206375"/>
            <a:ext cx="6127750" cy="452438"/>
          </a:xfrm>
          <a:solidFill>
            <a:schemeClr val="bg1"/>
          </a:solidFill>
          <a:ln w="57150" cmpd="thickThin">
            <a:solidFill>
              <a:schemeClr val="tx1"/>
            </a:solidFill>
            <a:miter lim="800000"/>
            <a:headEnd/>
            <a:tailEnd/>
          </a:ln>
        </p:spPr>
        <p:txBody>
          <a:bodyPr/>
          <a:lstStyle/>
          <a:p>
            <a:pPr eaLnBrk="1" hangingPunct="1"/>
            <a:r>
              <a:rPr lang="en-US" altLang="en-US" sz="2800" b="1">
                <a:latin typeface="Times New Roman" panose="02020603050405020304" pitchFamily="18" charset="0"/>
                <a:ea typeface="ＭＳ Ｐゴシック" panose="020B0600070205080204" pitchFamily="34" charset="-128"/>
              </a:rPr>
              <a:t> Reforming Political Governance - B</a:t>
            </a:r>
          </a:p>
        </p:txBody>
      </p:sp>
      <p:sp>
        <p:nvSpPr>
          <p:cNvPr id="27651" name="Title 1">
            <a:extLst>
              <a:ext uri="{FF2B5EF4-FFF2-40B4-BE49-F238E27FC236}">
                <a16:creationId xmlns:a16="http://schemas.microsoft.com/office/drawing/2014/main" id="{D442B59B-8418-BD59-76BD-472FB23E8DD4}"/>
              </a:ext>
            </a:extLst>
          </p:cNvPr>
          <p:cNvSpPr txBox="1">
            <a:spLocks/>
          </p:cNvSpPr>
          <p:nvPr/>
        </p:nvSpPr>
        <p:spPr bwMode="auto">
          <a:xfrm>
            <a:off x="484188" y="1081088"/>
            <a:ext cx="8342312" cy="5129212"/>
          </a:xfrm>
          <a:prstGeom prst="rect">
            <a:avLst/>
          </a:prstGeom>
          <a:solidFill>
            <a:schemeClr val="bg1"/>
          </a:solidFill>
          <a:ln w="57150" cmpd="thickThin">
            <a:solidFill>
              <a:schemeClr val="tx1"/>
            </a:solidFill>
            <a:miter lim="800000"/>
            <a:headEnd/>
            <a:tailEnd/>
          </a:ln>
        </p:spPr>
        <p:txBody>
          <a:bodyPr anchor="ct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eaLnBrk="1" hangingPunct="1">
              <a:spcBef>
                <a:spcPct val="0"/>
              </a:spcBef>
              <a:buFontTx/>
              <a:buAutoNum type="arabicPeriod" startAt="5"/>
            </a:pPr>
            <a:r>
              <a:rPr lang="en-US" altLang="en-US" sz="2000" b="1">
                <a:latin typeface="Times New Roman" panose="02020603050405020304" pitchFamily="18" charset="0"/>
              </a:rPr>
              <a:t>Voting on all legislative proposals and on appointments to any pubic office shall require a two-thirds majority.  a. Failure to achieve a two-thirds majority on a budget shall nullify the most recent election, with consequences as per the previous item number 4.</a:t>
            </a:r>
          </a:p>
          <a:p>
            <a:pPr algn="just" eaLnBrk="1" hangingPunct="1">
              <a:spcBef>
                <a:spcPct val="0"/>
              </a:spcBef>
              <a:buFontTx/>
              <a:buAutoNum type="arabicPeriod" startAt="6"/>
            </a:pPr>
            <a:r>
              <a:rPr lang="en-US" altLang="en-US" sz="2000" b="1">
                <a:latin typeface="Times New Roman" panose="02020603050405020304" pitchFamily="18" charset="0"/>
              </a:rPr>
              <a:t>The federal budget shall consist of no more than 200 pages and must be available publicly on line within 10 days of a budget adoption deadline. a. Representatives must inform voters of the budget prior to the 10 day notification deadline. b. No more than 5 amendments may be attached to any budget proposal.  Failure to respect this limits shall nullify the budget proposal, and failure to adopt within the calendar deadline will nullify the most recent election.</a:t>
            </a:r>
          </a:p>
          <a:p>
            <a:pPr algn="just" eaLnBrk="1" hangingPunct="1">
              <a:spcBef>
                <a:spcPct val="0"/>
              </a:spcBef>
              <a:buFontTx/>
              <a:buAutoNum type="arabicPeriod" startAt="6"/>
            </a:pPr>
            <a:r>
              <a:rPr lang="en-US" altLang="en-US" sz="2000" b="1">
                <a:latin typeface="Times New Roman" panose="02020603050405020304" pitchFamily="18" charset="0"/>
              </a:rPr>
              <a:t>The federal government budget will conform to capital budgeting principles. a. All recurrent expenditures are to be matched by federal tax revenues. b. Any borrowing by the federal government shall be done strictly in conjunction with capital expenditures on the public sector infrastructure.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58ED5"/>
        </a:solidFill>
        <a:effectLst/>
      </p:bgPr>
    </p:bg>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92BF66F9-33D9-8166-504A-27C6944D18DE}"/>
              </a:ext>
            </a:extLst>
          </p:cNvPr>
          <p:cNvSpPr>
            <a:spLocks noGrp="1"/>
          </p:cNvSpPr>
          <p:nvPr>
            <p:ph type="ctrTitle"/>
          </p:nvPr>
        </p:nvSpPr>
        <p:spPr>
          <a:xfrm>
            <a:off x="1579563" y="206375"/>
            <a:ext cx="6127750" cy="452438"/>
          </a:xfrm>
          <a:solidFill>
            <a:schemeClr val="bg1"/>
          </a:solidFill>
          <a:ln w="57150" cmpd="thickThin">
            <a:solidFill>
              <a:schemeClr val="tx1"/>
            </a:solidFill>
            <a:miter lim="800000"/>
            <a:headEnd/>
            <a:tailEnd/>
          </a:ln>
        </p:spPr>
        <p:txBody>
          <a:bodyPr/>
          <a:lstStyle/>
          <a:p>
            <a:pPr eaLnBrk="1" hangingPunct="1"/>
            <a:r>
              <a:rPr lang="en-US" altLang="en-US" sz="2800" b="1">
                <a:latin typeface="Times New Roman" panose="02020603050405020304" pitchFamily="18" charset="0"/>
                <a:ea typeface="ＭＳ Ｐゴシック" panose="020B0600070205080204" pitchFamily="34" charset="-128"/>
              </a:rPr>
              <a:t> Reforming Political Governance - C</a:t>
            </a:r>
          </a:p>
        </p:txBody>
      </p:sp>
      <p:sp>
        <p:nvSpPr>
          <p:cNvPr id="4" name="Title 1">
            <a:extLst>
              <a:ext uri="{FF2B5EF4-FFF2-40B4-BE49-F238E27FC236}">
                <a16:creationId xmlns:a16="http://schemas.microsoft.com/office/drawing/2014/main" id="{6E7FAFE5-96A8-E70F-4E1B-24960D320B98}"/>
              </a:ext>
            </a:extLst>
          </p:cNvPr>
          <p:cNvSpPr txBox="1">
            <a:spLocks/>
          </p:cNvSpPr>
          <p:nvPr/>
        </p:nvSpPr>
        <p:spPr bwMode="auto">
          <a:xfrm>
            <a:off x="388938" y="842963"/>
            <a:ext cx="8342312" cy="5451475"/>
          </a:xfrm>
          <a:prstGeom prst="rect">
            <a:avLst/>
          </a:prstGeom>
          <a:solidFill>
            <a:schemeClr val="bg1"/>
          </a:solidFill>
          <a:ln w="57150" cmpd="thickThin">
            <a:solidFill>
              <a:schemeClr val="tx1"/>
            </a:solidFill>
            <a:miter lim="800000"/>
            <a:headEnd/>
            <a:tailEnd/>
          </a:ln>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just" eaLnBrk="1" hangingPunct="1">
              <a:defRPr/>
            </a:pPr>
            <a:r>
              <a:rPr lang="en-US" altLang="en-US" sz="2000" b="1" dirty="0">
                <a:latin typeface="Times New Roman" charset="0"/>
                <a:ea typeface="ＭＳ Ｐゴシック" charset="-128"/>
              </a:rPr>
              <a:t>8. All nominees to the Supreme Court and all federal agencies requiring Senate confirmation must be done with a two-thirds majority vote, as per item 5.  Confirmation of a nominee is automatic should the Senate fail to vote on a nominee within 60 days of a vacancy.</a:t>
            </a:r>
          </a:p>
          <a:p>
            <a:pPr algn="just" eaLnBrk="1" hangingPunct="1">
              <a:defRPr/>
            </a:pPr>
            <a:endParaRPr lang="en-US" altLang="en-US" sz="2000" b="1" dirty="0">
              <a:latin typeface="Times New Roman" charset="0"/>
              <a:ea typeface="ＭＳ Ｐゴシック" charset="-128"/>
            </a:endParaRPr>
          </a:p>
          <a:p>
            <a:pPr algn="just" eaLnBrk="1" hangingPunct="1">
              <a:defRPr/>
            </a:pPr>
            <a:r>
              <a:rPr lang="en-US" altLang="en-US" sz="2000" b="1" dirty="0">
                <a:latin typeface="Times New Roman" charset="0"/>
                <a:ea typeface="ＭＳ Ｐゴシック" charset="-128"/>
              </a:rPr>
              <a:t>9. The Executive Branch shall submit nominees to fill all vacant positions within 30 days of an election.  Failure to do so shall be considered tantamount to failure to satisfy a budget calendar deadline, and thus will result in a new election, as per items 4 and 5.</a:t>
            </a:r>
          </a:p>
          <a:p>
            <a:pPr algn="just" eaLnBrk="1" hangingPunct="1">
              <a:defRPr/>
            </a:pPr>
            <a:endParaRPr lang="en-US" altLang="en-US" sz="2000" b="1" dirty="0">
              <a:latin typeface="Times New Roman" charset="0"/>
              <a:ea typeface="ＭＳ Ｐゴシック" charset="-128"/>
            </a:endParaRPr>
          </a:p>
          <a:p>
            <a:pPr algn="just" eaLnBrk="1" hangingPunct="1">
              <a:defRPr/>
            </a:pPr>
            <a:r>
              <a:rPr lang="en-US" altLang="en-US" sz="2000" b="1" dirty="0">
                <a:latin typeface="Times New Roman" charset="0"/>
                <a:ea typeface="ＭＳ Ｐゴシック" charset="-128"/>
              </a:rPr>
              <a:t>10. Transparency in voting – a. All spending on candidates and elections must be held in absolute transparency.  b. While Citizens United may still be used to provide contributions to an election, virtually every dollar spent must be traced to the individual in a corporation who is responsible for its contribution and expenditure.</a:t>
            </a:r>
          </a:p>
          <a:p>
            <a:pPr marL="457200" indent="-457200" algn="just" eaLnBrk="1" hangingPunct="1">
              <a:buFont typeface="Arial" charset="0"/>
              <a:buChar char="•"/>
              <a:defRPr/>
            </a:pPr>
            <a:endParaRPr lang="en-US" altLang="en-US" sz="2000" b="1" dirty="0">
              <a:latin typeface="Times New Roman" charset="0"/>
              <a:ea typeface="ＭＳ Ｐゴシック"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58ED5"/>
        </a:solidFill>
        <a:effectLst/>
      </p:bgPr>
    </p:bg>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AF330EA7-F850-A5CA-CB0A-3A10CC3AC4A0}"/>
              </a:ext>
            </a:extLst>
          </p:cNvPr>
          <p:cNvSpPr>
            <a:spLocks noGrp="1"/>
          </p:cNvSpPr>
          <p:nvPr>
            <p:ph type="ctrTitle"/>
          </p:nvPr>
        </p:nvSpPr>
        <p:spPr>
          <a:xfrm>
            <a:off x="506413" y="428625"/>
            <a:ext cx="8370887" cy="809625"/>
          </a:xfrm>
          <a:solidFill>
            <a:schemeClr val="bg1"/>
          </a:solidFill>
          <a:ln w="57150" cmpd="thickThin">
            <a:solidFill>
              <a:schemeClr val="tx1"/>
            </a:solidFill>
            <a:miter lim="800000"/>
            <a:headEnd/>
            <a:tailEnd/>
          </a:ln>
        </p:spPr>
        <p:txBody>
          <a:bodyPr/>
          <a:lstStyle/>
          <a:p>
            <a:pPr eaLnBrk="1" hangingPunct="1"/>
            <a:r>
              <a:rPr lang="en-US" altLang="en-US" sz="4000" b="1">
                <a:latin typeface="Times New Roman" panose="02020603050405020304" pitchFamily="18" charset="0"/>
                <a:ea typeface="ＭＳ Ｐゴシック" panose="020B0600070205080204" pitchFamily="34" charset="-128"/>
              </a:rPr>
              <a:t>Standard Assumptions in Economics</a:t>
            </a:r>
          </a:p>
        </p:txBody>
      </p:sp>
      <p:sp>
        <p:nvSpPr>
          <p:cNvPr id="3" name="Subtitle 2">
            <a:extLst>
              <a:ext uri="{FF2B5EF4-FFF2-40B4-BE49-F238E27FC236}">
                <a16:creationId xmlns:a16="http://schemas.microsoft.com/office/drawing/2014/main" id="{0292087F-BFEA-B269-E791-BAC9CE733D81}"/>
              </a:ext>
            </a:extLst>
          </p:cNvPr>
          <p:cNvSpPr>
            <a:spLocks noGrp="1"/>
          </p:cNvSpPr>
          <p:nvPr>
            <p:ph type="subTitle" idx="1"/>
          </p:nvPr>
        </p:nvSpPr>
        <p:spPr>
          <a:xfrm>
            <a:off x="506413" y="1573213"/>
            <a:ext cx="8370887" cy="5108575"/>
          </a:xfrm>
          <a:solidFill>
            <a:schemeClr val="bg1"/>
          </a:solidFill>
          <a:ln w="28575">
            <a:solidFill>
              <a:schemeClr val="tx1"/>
            </a:solidFill>
          </a:ln>
        </p:spPr>
        <p:txBody>
          <a:bodyPr rtlCol="0">
            <a:normAutofit fontScale="92500" lnSpcReduction="10000"/>
          </a:bodyPr>
          <a:lstStyle/>
          <a:p>
            <a:pPr marL="457200" indent="-457200" algn="just" eaLnBrk="1" fontAlgn="auto" hangingPunct="1">
              <a:spcAft>
                <a:spcPts val="0"/>
              </a:spcAft>
              <a:buFont typeface="+mj-lt"/>
              <a:buAutoNum type="arabicPeriod"/>
              <a:defRPr/>
            </a:pPr>
            <a:r>
              <a:rPr lang="en-US" sz="2400" b="1" dirty="0">
                <a:solidFill>
                  <a:schemeClr val="tx1"/>
                </a:solidFill>
                <a:latin typeface="Times New Roman"/>
                <a:ea typeface="+mn-ea"/>
                <a:cs typeface="Times New Roman"/>
              </a:rPr>
              <a:t>Individuals are rational decision-makers</a:t>
            </a:r>
          </a:p>
          <a:p>
            <a:pPr marL="457200" indent="-457200" algn="just" eaLnBrk="1" fontAlgn="auto" hangingPunct="1">
              <a:spcAft>
                <a:spcPts val="0"/>
              </a:spcAft>
              <a:buFont typeface="+mj-lt"/>
              <a:buAutoNum type="arabicPeriod"/>
              <a:defRPr/>
            </a:pPr>
            <a:r>
              <a:rPr lang="en-US" sz="2400" b="1" dirty="0">
                <a:solidFill>
                  <a:schemeClr val="tx1"/>
                </a:solidFill>
                <a:latin typeface="Times New Roman"/>
                <a:ea typeface="+mn-ea"/>
                <a:cs typeface="Times New Roman"/>
              </a:rPr>
              <a:t>Decisions are based on available information</a:t>
            </a:r>
          </a:p>
          <a:p>
            <a:pPr marL="457200" indent="-457200" algn="just" eaLnBrk="1" fontAlgn="auto" hangingPunct="1">
              <a:spcAft>
                <a:spcPts val="0"/>
              </a:spcAft>
              <a:buFont typeface="+mj-lt"/>
              <a:buAutoNum type="arabicPeriod"/>
              <a:defRPr/>
            </a:pPr>
            <a:r>
              <a:rPr lang="en-US" sz="2400" b="1" dirty="0">
                <a:solidFill>
                  <a:schemeClr val="tx1"/>
                </a:solidFill>
                <a:latin typeface="Times New Roman"/>
                <a:ea typeface="+mn-ea"/>
                <a:cs typeface="Times New Roman"/>
              </a:rPr>
              <a:t>Individuals make decisions based on self-interest</a:t>
            </a:r>
          </a:p>
          <a:p>
            <a:pPr marL="457200" indent="-457200" algn="just" eaLnBrk="1" fontAlgn="auto" hangingPunct="1">
              <a:spcAft>
                <a:spcPts val="0"/>
              </a:spcAft>
              <a:buFont typeface="+mj-lt"/>
              <a:buAutoNum type="arabicPeriod"/>
              <a:defRPr/>
            </a:pPr>
            <a:r>
              <a:rPr lang="en-US" sz="2400" b="1" dirty="0">
                <a:solidFill>
                  <a:schemeClr val="tx1"/>
                </a:solidFill>
                <a:latin typeface="Times New Roman"/>
                <a:ea typeface="+mn-ea"/>
                <a:cs typeface="Times New Roman"/>
              </a:rPr>
              <a:t>Self interest includes actions that benefit others</a:t>
            </a:r>
          </a:p>
          <a:p>
            <a:pPr marL="457200" indent="-457200" algn="just" eaLnBrk="1" fontAlgn="auto" hangingPunct="1">
              <a:spcAft>
                <a:spcPts val="0"/>
              </a:spcAft>
              <a:buFont typeface="+mj-lt"/>
              <a:buAutoNum type="arabicPeriod"/>
              <a:defRPr/>
            </a:pPr>
            <a:r>
              <a:rPr lang="en-US" sz="2400" b="1" dirty="0">
                <a:solidFill>
                  <a:schemeClr val="tx1"/>
                </a:solidFill>
                <a:latin typeface="Times New Roman"/>
                <a:ea typeface="+mn-ea"/>
                <a:cs typeface="Times New Roman"/>
              </a:rPr>
              <a:t>Markets bring together differing interests to achieve an equilibrium</a:t>
            </a:r>
          </a:p>
          <a:p>
            <a:pPr marL="457200" indent="-457200" algn="just" eaLnBrk="1" fontAlgn="auto" hangingPunct="1">
              <a:spcAft>
                <a:spcPts val="0"/>
              </a:spcAft>
              <a:buFont typeface="+mj-lt"/>
              <a:buAutoNum type="arabicPeriod"/>
              <a:defRPr/>
            </a:pPr>
            <a:r>
              <a:rPr lang="en-US" sz="2400" b="1" dirty="0">
                <a:solidFill>
                  <a:schemeClr val="tx1"/>
                </a:solidFill>
                <a:latin typeface="Times New Roman"/>
                <a:ea typeface="+mn-ea"/>
                <a:cs typeface="Times New Roman"/>
              </a:rPr>
              <a:t>Market equilibrium conditions can achieve economic efficiency in many cases</a:t>
            </a:r>
          </a:p>
          <a:p>
            <a:pPr marL="457200" indent="-457200" algn="just" eaLnBrk="1" fontAlgn="auto" hangingPunct="1">
              <a:spcAft>
                <a:spcPts val="0"/>
              </a:spcAft>
              <a:buFont typeface="+mj-lt"/>
              <a:buAutoNum type="arabicPeriod"/>
              <a:defRPr/>
            </a:pPr>
            <a:r>
              <a:rPr lang="en-US" sz="2400" b="1" dirty="0">
                <a:solidFill>
                  <a:schemeClr val="tx1"/>
                </a:solidFill>
                <a:latin typeface="Times New Roman"/>
                <a:ea typeface="+mn-ea"/>
                <a:cs typeface="Times New Roman"/>
              </a:rPr>
              <a:t>When markets fail, government intervention through taxes and spending may bring an economy closer to economic efficiency</a:t>
            </a:r>
          </a:p>
          <a:p>
            <a:pPr marL="457200" indent="-457200" algn="just" eaLnBrk="1" fontAlgn="auto" hangingPunct="1">
              <a:spcAft>
                <a:spcPts val="0"/>
              </a:spcAft>
              <a:buFont typeface="+mj-lt"/>
              <a:buAutoNum type="arabicPeriod"/>
              <a:defRPr/>
            </a:pPr>
            <a:r>
              <a:rPr lang="en-US" sz="2400" b="1" dirty="0">
                <a:solidFill>
                  <a:schemeClr val="tx1"/>
                </a:solidFill>
                <a:latin typeface="Times New Roman"/>
                <a:ea typeface="+mn-ea"/>
                <a:cs typeface="Times New Roman"/>
              </a:rPr>
              <a:t>Market institutions work to some degree to achieve distributive justice, which with the principle of economic efficiency constitutes a measure of total social welfare that is the object of actions by states and markets</a:t>
            </a:r>
          </a:p>
          <a:p>
            <a:pPr marL="457200" indent="-457200" algn="just" eaLnBrk="1" fontAlgn="auto" hangingPunct="1">
              <a:spcAft>
                <a:spcPts val="0"/>
              </a:spcAft>
              <a:buFont typeface="+mj-lt"/>
              <a:buAutoNum type="arabicPeriod"/>
              <a:defRPr/>
            </a:pPr>
            <a:endParaRPr lang="en-US" sz="2400" b="1" dirty="0">
              <a:solidFill>
                <a:schemeClr val="tx1"/>
              </a:solidFill>
              <a:latin typeface="Times New Roman"/>
              <a:ea typeface="+mn-ea"/>
              <a:cs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58ED5"/>
        </a:solidFill>
        <a:effectLst/>
      </p:bgPr>
    </p:bg>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6FC5825D-C333-B47B-30AE-E2A5FEFECFB9}"/>
              </a:ext>
            </a:extLst>
          </p:cNvPr>
          <p:cNvSpPr>
            <a:spLocks noGrp="1"/>
          </p:cNvSpPr>
          <p:nvPr>
            <p:ph type="ctrTitle"/>
          </p:nvPr>
        </p:nvSpPr>
        <p:spPr>
          <a:xfrm>
            <a:off x="685800" y="254000"/>
            <a:ext cx="7772400" cy="698500"/>
          </a:xfrm>
          <a:solidFill>
            <a:schemeClr val="bg1"/>
          </a:solidFill>
          <a:ln w="57150" cmpd="thickThin">
            <a:solidFill>
              <a:schemeClr val="tx1"/>
            </a:solidFill>
            <a:miter lim="800000"/>
            <a:headEnd/>
            <a:tailEnd/>
          </a:ln>
        </p:spPr>
        <p:txBody>
          <a:bodyPr/>
          <a:lstStyle/>
          <a:p>
            <a:pPr eaLnBrk="1" hangingPunct="1"/>
            <a:r>
              <a:rPr lang="en-US" altLang="en-US" sz="3600" b="1">
                <a:latin typeface="Times New Roman" panose="02020603050405020304" pitchFamily="18" charset="0"/>
                <a:ea typeface="ＭＳ Ｐゴシック" panose="020B0600070205080204" pitchFamily="34" charset="-128"/>
              </a:rPr>
              <a:t>Standard Models in Political Science</a:t>
            </a:r>
          </a:p>
        </p:txBody>
      </p:sp>
      <p:sp>
        <p:nvSpPr>
          <p:cNvPr id="17411" name="Subtitle 2">
            <a:extLst>
              <a:ext uri="{FF2B5EF4-FFF2-40B4-BE49-F238E27FC236}">
                <a16:creationId xmlns:a16="http://schemas.microsoft.com/office/drawing/2014/main" id="{A1E1FC7C-CAA0-9E14-D8DF-86368122E20D}"/>
              </a:ext>
            </a:extLst>
          </p:cNvPr>
          <p:cNvSpPr>
            <a:spLocks noGrp="1"/>
          </p:cNvSpPr>
          <p:nvPr>
            <p:ph type="subTitle" idx="1"/>
          </p:nvPr>
        </p:nvSpPr>
        <p:spPr>
          <a:xfrm>
            <a:off x="782638" y="1128713"/>
            <a:ext cx="7585075" cy="5503862"/>
          </a:xfrm>
          <a:solidFill>
            <a:schemeClr val="bg1"/>
          </a:solidFill>
          <a:ln w="28575">
            <a:solidFill>
              <a:schemeClr val="tx1"/>
            </a:solidFill>
            <a:miter lim="800000"/>
            <a:headEnd/>
            <a:tailEnd/>
          </a:ln>
        </p:spPr>
        <p:txBody>
          <a:bodyPr/>
          <a:lstStyle/>
          <a:p>
            <a:pPr marL="514350" indent="-514350" algn="just" eaLnBrk="1" hangingPunct="1">
              <a:buFont typeface="Calibri" panose="020F0502020204030204" pitchFamily="34" charset="0"/>
              <a:buAutoNum type="arabicPeriod"/>
            </a:pPr>
            <a:r>
              <a:rPr lang="en-US" altLang="en-US" sz="1500" b="1">
                <a:solidFill>
                  <a:schemeClr val="tx1"/>
                </a:solidFill>
                <a:latin typeface="Times New Roman" panose="02020603050405020304" pitchFamily="18" charset="0"/>
                <a:ea typeface="ＭＳ Ｐゴシック" panose="020B0600070205080204" pitchFamily="34" charset="-128"/>
              </a:rPr>
              <a:t>Rulers and institutions of political regimes seek legitimacy through elections, through coercion, or force.</a:t>
            </a:r>
          </a:p>
          <a:p>
            <a:pPr marL="514350" indent="-514350" algn="just" eaLnBrk="1" hangingPunct="1">
              <a:buFont typeface="Calibri" panose="020F0502020204030204" pitchFamily="34" charset="0"/>
              <a:buAutoNum type="arabicPeriod"/>
            </a:pPr>
            <a:r>
              <a:rPr lang="en-US" altLang="en-US" sz="1500" b="1">
                <a:solidFill>
                  <a:schemeClr val="tx1"/>
                </a:solidFill>
                <a:latin typeface="Times New Roman" panose="02020603050405020304" pitchFamily="18" charset="0"/>
                <a:ea typeface="ＭＳ Ｐゴシック" panose="020B0600070205080204" pitchFamily="34" charset="-128"/>
              </a:rPr>
              <a:t>Claims of political legitimacy may derive from historical, cultural, and religious traditions.</a:t>
            </a:r>
          </a:p>
          <a:p>
            <a:pPr marL="514350" indent="-514350" algn="just" eaLnBrk="1" hangingPunct="1">
              <a:buFont typeface="Calibri" panose="020F0502020204030204" pitchFamily="34" charset="0"/>
              <a:buAutoNum type="arabicPeriod"/>
            </a:pPr>
            <a:r>
              <a:rPr lang="en-US" altLang="en-US" sz="1500" b="1">
                <a:solidFill>
                  <a:schemeClr val="tx1"/>
                </a:solidFill>
                <a:latin typeface="Times New Roman" panose="02020603050405020304" pitchFamily="18" charset="0"/>
                <a:ea typeface="ＭＳ Ｐゴシック" panose="020B0600070205080204" pitchFamily="34" charset="-128"/>
              </a:rPr>
              <a:t>Some regimes base claims to political legitimacy on divine rights in the sovereign, the population, or as informed and diffused to the population through natural law.</a:t>
            </a:r>
          </a:p>
          <a:p>
            <a:pPr marL="514350" indent="-514350" algn="just" eaLnBrk="1" hangingPunct="1">
              <a:buFont typeface="Calibri" panose="020F0502020204030204" pitchFamily="34" charset="0"/>
              <a:buAutoNum type="arabicPeriod"/>
            </a:pPr>
            <a:r>
              <a:rPr lang="en-US" altLang="en-US" sz="1500" b="1">
                <a:solidFill>
                  <a:schemeClr val="tx1"/>
                </a:solidFill>
                <a:latin typeface="Times New Roman" panose="02020603050405020304" pitchFamily="18" charset="0"/>
                <a:ea typeface="ＭＳ Ｐゴシック" panose="020B0600070205080204" pitchFamily="34" charset="-128"/>
              </a:rPr>
              <a:t>In an evolutionary scheme, regimes may pass from autocracy, monarchy, oligarchy, and democracy. The historical evolution of regimes may not lead automatically to democracy, the institution by which most Western countries have established their governing institutions, but which many countries find alien to their local traditions.</a:t>
            </a:r>
          </a:p>
          <a:p>
            <a:pPr marL="514350" indent="-514350" algn="just" eaLnBrk="1" hangingPunct="1">
              <a:buFont typeface="Calibri" panose="020F0502020204030204" pitchFamily="34" charset="0"/>
              <a:buAutoNum type="arabicPeriod"/>
            </a:pPr>
            <a:r>
              <a:rPr lang="en-US" altLang="en-US" sz="1500" b="1">
                <a:solidFill>
                  <a:schemeClr val="tx1"/>
                </a:solidFill>
                <a:latin typeface="Times New Roman" panose="02020603050405020304" pitchFamily="18" charset="0"/>
                <a:ea typeface="ＭＳ Ｐゴシック" panose="020B0600070205080204" pitchFamily="34" charset="-128"/>
              </a:rPr>
              <a:t>In democratic regimes, elections that are inclusive and transparent are considered a key standard for achieving governing mandates, and thus political legitimacy.</a:t>
            </a:r>
          </a:p>
          <a:p>
            <a:pPr marL="514350" indent="-514350" algn="just" eaLnBrk="1" hangingPunct="1">
              <a:buFont typeface="Calibri" panose="020F0502020204030204" pitchFamily="34" charset="0"/>
              <a:buAutoNum type="arabicPeriod"/>
            </a:pPr>
            <a:r>
              <a:rPr lang="en-US" altLang="en-US" sz="1500" b="1">
                <a:solidFill>
                  <a:schemeClr val="tx1"/>
                </a:solidFill>
                <a:latin typeface="Times New Roman" panose="02020603050405020304" pitchFamily="18" charset="0"/>
                <a:ea typeface="ＭＳ Ｐゴシック" panose="020B0600070205080204" pitchFamily="34" charset="-128"/>
              </a:rPr>
              <a:t>Democratic regimes acknowledge that those who govern may act out of self-interest but in a competitive electoral environment, voting and legislative decisions work to the greater benefit of society as a whole.</a:t>
            </a:r>
          </a:p>
          <a:p>
            <a:pPr marL="514350" indent="-514350" algn="just" eaLnBrk="1" hangingPunct="1">
              <a:buFont typeface="Calibri" panose="020F0502020204030204" pitchFamily="34" charset="0"/>
              <a:buAutoNum type="arabicPeriod"/>
            </a:pPr>
            <a:r>
              <a:rPr lang="en-US" altLang="en-US" sz="1500" b="1">
                <a:solidFill>
                  <a:schemeClr val="tx1"/>
                </a:solidFill>
                <a:latin typeface="Times New Roman" panose="02020603050405020304" pitchFamily="18" charset="0"/>
                <a:ea typeface="ＭＳ Ｐゴシック" panose="020B0600070205080204" pitchFamily="34" charset="-128"/>
              </a:rPr>
              <a:t>Rules of elections are complex and can lead to distorted electoral and legislative voting outcomes. In comparison to alternative modes of governance, it is better to have a flawed democratic set of institutions than any of the alternatives.</a:t>
            </a:r>
          </a:p>
          <a:p>
            <a:pPr marL="514350" indent="-514350" algn="just" eaLnBrk="1" hangingPunct="1">
              <a:buFont typeface="Calibri" panose="020F0502020204030204" pitchFamily="34" charset="0"/>
              <a:buAutoNum type="arabicPeriod"/>
            </a:pPr>
            <a:r>
              <a:rPr lang="en-US" altLang="en-US" sz="1500" b="1">
                <a:solidFill>
                  <a:schemeClr val="tx1"/>
                </a:solidFill>
                <a:latin typeface="Times New Roman" panose="02020603050405020304" pitchFamily="18" charset="0"/>
                <a:ea typeface="ＭＳ Ｐゴシック" panose="020B0600070205080204" pitchFamily="34" charset="-128"/>
              </a:rPr>
              <a:t>Democratic elections are seen as opportunities to re-visit economic and social priorities as new information becomes available.</a:t>
            </a:r>
          </a:p>
          <a:p>
            <a:pPr marL="514350" indent="-514350" algn="just" eaLnBrk="1" hangingPunct="1">
              <a:buFont typeface="Calibri" panose="020F0502020204030204" pitchFamily="34" charset="0"/>
              <a:buAutoNum type="arabicPeriod"/>
            </a:pPr>
            <a:r>
              <a:rPr lang="en-US" altLang="en-US" sz="1500" b="1">
                <a:solidFill>
                  <a:schemeClr val="tx1"/>
                </a:solidFill>
                <a:latin typeface="Times New Roman" panose="02020603050405020304" pitchFamily="18" charset="0"/>
                <a:ea typeface="ＭＳ Ｐゴシック" panose="020B0600070205080204" pitchFamily="34" charset="-128"/>
              </a:rPr>
              <a:t>Constitutions both written an unwritten seek to articulate standards of governance that together constitute the basis of political legitimacy of a regime.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58ED5"/>
        </a:solidFill>
        <a:effectLst/>
      </p:bgPr>
    </p:bg>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485C7875-039C-1E34-CC7D-2D3A52BF0462}"/>
              </a:ext>
            </a:extLst>
          </p:cNvPr>
          <p:cNvSpPr>
            <a:spLocks noGrp="1"/>
          </p:cNvSpPr>
          <p:nvPr>
            <p:ph type="ctrTitle"/>
          </p:nvPr>
        </p:nvSpPr>
        <p:spPr>
          <a:xfrm>
            <a:off x="1744663" y="230188"/>
            <a:ext cx="5610225" cy="452437"/>
          </a:xfrm>
          <a:solidFill>
            <a:schemeClr val="bg1"/>
          </a:solidFill>
          <a:ln w="57150" cmpd="thickThin">
            <a:solidFill>
              <a:schemeClr val="tx1"/>
            </a:solidFill>
            <a:miter lim="800000"/>
            <a:headEnd/>
            <a:tailEnd/>
          </a:ln>
        </p:spPr>
        <p:txBody>
          <a:bodyPr/>
          <a:lstStyle/>
          <a:p>
            <a:pPr eaLnBrk="1" hangingPunct="1"/>
            <a:r>
              <a:rPr lang="en-US" altLang="en-US" sz="2800" b="1">
                <a:latin typeface="Times New Roman" panose="02020603050405020304" pitchFamily="18" charset="0"/>
                <a:ea typeface="ＭＳ Ｐゴシック" panose="020B0600070205080204" pitchFamily="34" charset="-128"/>
              </a:rPr>
              <a:t> Risk in Economic Decisions</a:t>
            </a:r>
          </a:p>
        </p:txBody>
      </p:sp>
      <p:pic>
        <p:nvPicPr>
          <p:cNvPr id="18435" name="Picture 3" descr="BillsBondsAndStock.jpg">
            <a:extLst>
              <a:ext uri="{FF2B5EF4-FFF2-40B4-BE49-F238E27FC236}">
                <a16:creationId xmlns:a16="http://schemas.microsoft.com/office/drawing/2014/main" id="{DB814702-722C-5AB3-3981-32BFC70E08F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2888" y="852488"/>
            <a:ext cx="8591550" cy="4360862"/>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8436" name="Picture 4">
            <a:extLst>
              <a:ext uri="{FF2B5EF4-FFF2-40B4-BE49-F238E27FC236}">
                <a16:creationId xmlns:a16="http://schemas.microsoft.com/office/drawing/2014/main" id="{EC3C2175-2BF5-AE06-4522-E188CA7D73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0325" y="5402263"/>
            <a:ext cx="3997325" cy="1308100"/>
          </a:xfrm>
          <a:prstGeom prst="rect">
            <a:avLst/>
          </a:prstGeom>
          <a:solidFill>
            <a:srgbClr val="FFFFFF"/>
          </a:solidFill>
          <a:ln w="38100">
            <a:solidFill>
              <a:schemeClr val="tx1"/>
            </a:solid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58ED5"/>
        </a:solidFill>
        <a:effectLst/>
      </p:bgPr>
    </p:bg>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D3F317EF-DCFE-4B57-FC8D-91F8A98EDF03}"/>
              </a:ext>
            </a:extLst>
          </p:cNvPr>
          <p:cNvSpPr>
            <a:spLocks noGrp="1"/>
          </p:cNvSpPr>
          <p:nvPr>
            <p:ph type="ctrTitle"/>
          </p:nvPr>
        </p:nvSpPr>
        <p:spPr>
          <a:xfrm>
            <a:off x="685800" y="230188"/>
            <a:ext cx="7772400" cy="647700"/>
          </a:xfrm>
          <a:solidFill>
            <a:schemeClr val="bg1"/>
          </a:solidFill>
          <a:ln w="57150" cmpd="thickThin">
            <a:solidFill>
              <a:schemeClr val="tx1"/>
            </a:solidFill>
            <a:miter lim="800000"/>
            <a:headEnd/>
            <a:tailEnd/>
          </a:ln>
        </p:spPr>
        <p:txBody>
          <a:bodyPr/>
          <a:lstStyle/>
          <a:p>
            <a:pPr eaLnBrk="1" hangingPunct="1"/>
            <a:r>
              <a:rPr lang="en-US" altLang="en-US" sz="3600" b="1">
                <a:latin typeface="Times New Roman" panose="02020603050405020304" pitchFamily="18" charset="0"/>
                <a:ea typeface="ＭＳ Ｐゴシック" panose="020B0600070205080204" pitchFamily="34" charset="-128"/>
              </a:rPr>
              <a:t> Risk in States and Markets</a:t>
            </a:r>
          </a:p>
        </p:txBody>
      </p:sp>
      <p:sp>
        <p:nvSpPr>
          <p:cNvPr id="19459" name="Subtitle 2">
            <a:extLst>
              <a:ext uri="{FF2B5EF4-FFF2-40B4-BE49-F238E27FC236}">
                <a16:creationId xmlns:a16="http://schemas.microsoft.com/office/drawing/2014/main" id="{ADA696B6-7739-5FB0-9647-900FDCE90FC1}"/>
              </a:ext>
            </a:extLst>
          </p:cNvPr>
          <p:cNvSpPr>
            <a:spLocks noGrp="1"/>
          </p:cNvSpPr>
          <p:nvPr>
            <p:ph type="subTitle" idx="1"/>
          </p:nvPr>
        </p:nvSpPr>
        <p:spPr>
          <a:xfrm>
            <a:off x="436563" y="1012825"/>
            <a:ext cx="8299450" cy="5465763"/>
          </a:xfrm>
          <a:solidFill>
            <a:schemeClr val="bg1"/>
          </a:solidFill>
          <a:ln w="28575">
            <a:solidFill>
              <a:schemeClr val="tx1"/>
            </a:solidFill>
            <a:miter lim="800000"/>
            <a:headEnd/>
            <a:tailEnd/>
          </a:ln>
        </p:spPr>
        <p:txBody>
          <a:bodyPr/>
          <a:lstStyle/>
          <a:p>
            <a:pPr marL="514350" indent="-514350" algn="just" eaLnBrk="1" hangingPunct="1">
              <a:buFont typeface="Calibri" panose="020F0502020204030204" pitchFamily="34" charset="0"/>
              <a:buAutoNum type="arabicPeriod"/>
            </a:pPr>
            <a:r>
              <a:rPr lang="en-US" altLang="en-US" sz="1500" b="1">
                <a:solidFill>
                  <a:schemeClr val="tx1"/>
                </a:solidFill>
                <a:latin typeface="Times New Roman" panose="02020603050405020304" pitchFamily="18" charset="0"/>
                <a:ea typeface="ＭＳ Ｐゴシック" panose="020B0600070205080204" pitchFamily="34" charset="-128"/>
              </a:rPr>
              <a:t>Economic theory and models have incorporated risk into decision-making, namely, through the emergence of game theory.  Instead of utility or profit maximization in decision-making, it is expected utility and expected profit maximization that govern transactional relationships.</a:t>
            </a:r>
          </a:p>
          <a:p>
            <a:pPr marL="514350" indent="-514350" algn="just" eaLnBrk="1" hangingPunct="1">
              <a:buFont typeface="Calibri" panose="020F0502020204030204" pitchFamily="34" charset="0"/>
              <a:buAutoNum type="arabicPeriod"/>
            </a:pPr>
            <a:r>
              <a:rPr lang="en-US" altLang="en-US" sz="1500" b="1">
                <a:solidFill>
                  <a:schemeClr val="tx1"/>
                </a:solidFill>
                <a:latin typeface="Times New Roman" panose="02020603050405020304" pitchFamily="18" charset="0"/>
                <a:ea typeface="ＭＳ Ｐゴシック" panose="020B0600070205080204" pitchFamily="34" charset="-128"/>
              </a:rPr>
              <a:t>Incorporating risk into economic models has been pursued with the underlying theory that rational decision-making is the norm. </a:t>
            </a:r>
          </a:p>
          <a:p>
            <a:pPr marL="514350" indent="-514350" algn="just" eaLnBrk="1" hangingPunct="1">
              <a:buFont typeface="Calibri" panose="020F0502020204030204" pitchFamily="34" charset="0"/>
              <a:buAutoNum type="arabicPeriod"/>
            </a:pPr>
            <a:r>
              <a:rPr lang="en-US" altLang="en-US" sz="1500" b="1">
                <a:solidFill>
                  <a:schemeClr val="tx1"/>
                </a:solidFill>
                <a:latin typeface="Times New Roman" panose="02020603050405020304" pitchFamily="18" charset="0"/>
                <a:ea typeface="ＭＳ Ｐゴシック" panose="020B0600070205080204" pitchFamily="34" charset="-128"/>
              </a:rPr>
              <a:t>Risk-based decision-making still can lead to market equilibrium solutions, and where market failure conditions arise, suitable forms of government spending and taxation can be used to make rational corrections.</a:t>
            </a:r>
          </a:p>
          <a:p>
            <a:pPr marL="514350" indent="-514350" algn="just" eaLnBrk="1" hangingPunct="1">
              <a:buFont typeface="Calibri" panose="020F0502020204030204" pitchFamily="34" charset="0"/>
              <a:buAutoNum type="arabicPeriod"/>
            </a:pPr>
            <a:r>
              <a:rPr lang="en-US" altLang="en-US" sz="1500" b="1">
                <a:solidFill>
                  <a:schemeClr val="tx1"/>
                </a:solidFill>
                <a:latin typeface="Times New Roman" panose="02020603050405020304" pitchFamily="18" charset="0"/>
                <a:ea typeface="ＭＳ Ｐゴシック" panose="020B0600070205080204" pitchFamily="34" charset="-128"/>
              </a:rPr>
              <a:t>The incorporation of risk in political science involves a larger drawing of insights from psychology, in which manipulation can displace the rational reasoning used in economic models.  Fear and hope displace the standard calculus of governing models and these can cause disequilibria in governance to arise.  Greater disequilibria in governance undermines political legitimacy but measures can be adopted to reduce the underlying volatility in which sentiment displaces the rationality calculus of reasoning in economic and traditional political models.</a:t>
            </a:r>
          </a:p>
          <a:p>
            <a:pPr marL="514350" indent="-514350" algn="just" eaLnBrk="1" hangingPunct="1">
              <a:buFont typeface="Calibri" panose="020F0502020204030204" pitchFamily="34" charset="0"/>
              <a:buAutoNum type="arabicPeriod"/>
            </a:pPr>
            <a:r>
              <a:rPr lang="en-US" altLang="en-US" sz="1500" b="1">
                <a:solidFill>
                  <a:schemeClr val="tx1"/>
                </a:solidFill>
                <a:latin typeface="Times New Roman" panose="02020603050405020304" pitchFamily="18" charset="0"/>
                <a:ea typeface="ＭＳ Ｐゴシック" panose="020B0600070205080204" pitchFamily="34" charset="-128"/>
              </a:rPr>
              <a:t>Given the divergence of economics and political science under conditions of risk, the question that remains is how can society make rational decisions involving taxation and government spending.  Ultimately, this question links risk to addressing the optimal size of government in the presence of economic institutions.</a:t>
            </a:r>
          </a:p>
          <a:p>
            <a:pPr marL="514350" indent="-514350" algn="just" eaLnBrk="1" hangingPunct="1">
              <a:buFont typeface="Calibri" panose="020F0502020204030204" pitchFamily="34" charset="0"/>
              <a:buAutoNum type="arabicPeriod"/>
            </a:pPr>
            <a:r>
              <a:rPr lang="en-US" altLang="en-US" sz="1500" b="1">
                <a:solidFill>
                  <a:schemeClr val="tx1"/>
                </a:solidFill>
                <a:latin typeface="Times New Roman" panose="02020603050405020304" pitchFamily="18" charset="0"/>
                <a:ea typeface="ＭＳ Ｐゴシック" panose="020B0600070205080204" pitchFamily="34" charset="-128"/>
              </a:rPr>
              <a:t>To the extent that democracy is the basis of political legitimacy, can one resolve the question of the optimal size of government in the presence of risk? This requires new insights that draw from research in psychology to get at the determinants of risk and risk perceptions.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58ED5"/>
        </a:solidFill>
        <a:effectLst/>
      </p:bgPr>
    </p:bg>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F23ED10D-76FA-244D-14AA-682410B92AF0}"/>
              </a:ext>
            </a:extLst>
          </p:cNvPr>
          <p:cNvSpPr>
            <a:spLocks noGrp="1"/>
          </p:cNvSpPr>
          <p:nvPr>
            <p:ph type="ctrTitle"/>
          </p:nvPr>
        </p:nvSpPr>
        <p:spPr>
          <a:xfrm>
            <a:off x="685800" y="230188"/>
            <a:ext cx="7772400" cy="647700"/>
          </a:xfrm>
          <a:solidFill>
            <a:schemeClr val="bg1"/>
          </a:solidFill>
          <a:ln w="57150" cmpd="thickThin">
            <a:solidFill>
              <a:schemeClr val="tx1"/>
            </a:solidFill>
            <a:miter lim="800000"/>
            <a:headEnd/>
            <a:tailEnd/>
          </a:ln>
        </p:spPr>
        <p:txBody>
          <a:bodyPr/>
          <a:lstStyle/>
          <a:p>
            <a:pPr eaLnBrk="1" hangingPunct="1"/>
            <a:r>
              <a:rPr lang="en-US" altLang="en-US" sz="2800" b="1">
                <a:latin typeface="Times New Roman" panose="02020603050405020304" pitchFamily="18" charset="0"/>
                <a:ea typeface="ＭＳ Ｐゴシック" panose="020B0600070205080204" pitchFamily="34" charset="-128"/>
              </a:rPr>
              <a:t> The Circular Flow of Goods and Services 1</a:t>
            </a:r>
          </a:p>
        </p:txBody>
      </p:sp>
      <p:pic>
        <p:nvPicPr>
          <p:cNvPr id="20483" name="Picture 4" descr="CircularFlow01.png">
            <a:extLst>
              <a:ext uri="{FF2B5EF4-FFF2-40B4-BE49-F238E27FC236}">
                <a16:creationId xmlns:a16="http://schemas.microsoft.com/office/drawing/2014/main" id="{0E6BB654-15B1-ACDD-C52A-4AE6C33C586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17650" y="1058863"/>
            <a:ext cx="6410325" cy="548798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58ED5"/>
        </a:solidFill>
        <a:effectLst/>
      </p:bgPr>
    </p:bg>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BFDE3023-40BC-BF6F-0F5E-736675C87CBF}"/>
              </a:ext>
            </a:extLst>
          </p:cNvPr>
          <p:cNvSpPr>
            <a:spLocks noGrp="1"/>
          </p:cNvSpPr>
          <p:nvPr>
            <p:ph type="ctrTitle"/>
          </p:nvPr>
        </p:nvSpPr>
        <p:spPr>
          <a:xfrm>
            <a:off x="685800" y="230188"/>
            <a:ext cx="7772400" cy="647700"/>
          </a:xfrm>
          <a:solidFill>
            <a:schemeClr val="bg1"/>
          </a:solidFill>
          <a:ln w="57150" cmpd="thickThin">
            <a:solidFill>
              <a:schemeClr val="tx1"/>
            </a:solidFill>
            <a:miter lim="800000"/>
            <a:headEnd/>
            <a:tailEnd/>
          </a:ln>
        </p:spPr>
        <p:txBody>
          <a:bodyPr/>
          <a:lstStyle/>
          <a:p>
            <a:pPr eaLnBrk="1" hangingPunct="1"/>
            <a:r>
              <a:rPr lang="en-US" altLang="en-US" sz="2800" b="1">
                <a:latin typeface="Times New Roman" panose="02020603050405020304" pitchFamily="18" charset="0"/>
                <a:ea typeface="ＭＳ Ｐゴシック" panose="020B0600070205080204" pitchFamily="34" charset="-128"/>
              </a:rPr>
              <a:t> The Circular Flow of Goods and Services 2</a:t>
            </a:r>
          </a:p>
        </p:txBody>
      </p:sp>
      <p:pic>
        <p:nvPicPr>
          <p:cNvPr id="21507" name="Picture 2" descr="Circular Flow02.png">
            <a:extLst>
              <a:ext uri="{FF2B5EF4-FFF2-40B4-BE49-F238E27FC236}">
                <a16:creationId xmlns:a16="http://schemas.microsoft.com/office/drawing/2014/main" id="{4F15CAF0-A293-ED92-10E7-E71FC451BDA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7163" y="1042988"/>
            <a:ext cx="6356350" cy="53975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58ED5"/>
        </a:solidFill>
        <a:effectLst/>
      </p:bgPr>
    </p:bg>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A0787017-9AE7-F2D3-8C3A-50EC3763B6DF}"/>
              </a:ext>
            </a:extLst>
          </p:cNvPr>
          <p:cNvSpPr>
            <a:spLocks noGrp="1"/>
          </p:cNvSpPr>
          <p:nvPr>
            <p:ph type="ctrTitle"/>
          </p:nvPr>
        </p:nvSpPr>
        <p:spPr>
          <a:xfrm>
            <a:off x="685800" y="230188"/>
            <a:ext cx="7772400" cy="647700"/>
          </a:xfrm>
          <a:solidFill>
            <a:schemeClr val="bg1"/>
          </a:solidFill>
          <a:ln w="57150" cmpd="thickThin">
            <a:solidFill>
              <a:schemeClr val="tx1"/>
            </a:solidFill>
            <a:miter lim="800000"/>
            <a:headEnd/>
            <a:tailEnd/>
          </a:ln>
        </p:spPr>
        <p:txBody>
          <a:bodyPr/>
          <a:lstStyle/>
          <a:p>
            <a:pPr eaLnBrk="1" hangingPunct="1"/>
            <a:r>
              <a:rPr lang="en-US" altLang="en-US" sz="2800" b="1">
                <a:latin typeface="Times New Roman" panose="02020603050405020304" pitchFamily="18" charset="0"/>
                <a:ea typeface="ＭＳ Ｐゴシック" panose="020B0600070205080204" pitchFamily="34" charset="-128"/>
              </a:rPr>
              <a:t> The Circular Flow of Goods and Services 3</a:t>
            </a:r>
          </a:p>
        </p:txBody>
      </p:sp>
      <p:pic>
        <p:nvPicPr>
          <p:cNvPr id="22531" name="Picture 3" descr="Circular Flow03.png">
            <a:extLst>
              <a:ext uri="{FF2B5EF4-FFF2-40B4-BE49-F238E27FC236}">
                <a16:creationId xmlns:a16="http://schemas.microsoft.com/office/drawing/2014/main" id="{ADF2FDCE-8510-8B41-CBCD-5B03254DFAF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63675" y="1120775"/>
            <a:ext cx="6126163" cy="53070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58ED5"/>
        </a:solidFill>
        <a:effectLst/>
      </p:bgPr>
    </p:bg>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B5F8A224-9E6F-D4C2-B6B0-A473303E141E}"/>
              </a:ext>
            </a:extLst>
          </p:cNvPr>
          <p:cNvSpPr>
            <a:spLocks noGrp="1"/>
          </p:cNvSpPr>
          <p:nvPr>
            <p:ph type="ctrTitle"/>
          </p:nvPr>
        </p:nvSpPr>
        <p:spPr>
          <a:xfrm>
            <a:off x="685800" y="230188"/>
            <a:ext cx="7772400" cy="647700"/>
          </a:xfrm>
          <a:solidFill>
            <a:schemeClr val="bg1"/>
          </a:solidFill>
          <a:ln w="57150" cmpd="thickThin">
            <a:solidFill>
              <a:schemeClr val="tx1"/>
            </a:solidFill>
            <a:miter lim="800000"/>
            <a:headEnd/>
            <a:tailEnd/>
          </a:ln>
        </p:spPr>
        <p:txBody>
          <a:bodyPr/>
          <a:lstStyle/>
          <a:p>
            <a:pPr eaLnBrk="1" hangingPunct="1"/>
            <a:r>
              <a:rPr lang="en-US" altLang="en-US" sz="2800" b="1">
                <a:latin typeface="Times New Roman" panose="02020603050405020304" pitchFamily="18" charset="0"/>
                <a:ea typeface="ＭＳ Ｐゴシック" panose="020B0600070205080204" pitchFamily="34" charset="-128"/>
              </a:rPr>
              <a:t> The Circular Flow of Goods and Services 4</a:t>
            </a:r>
          </a:p>
        </p:txBody>
      </p:sp>
      <p:pic>
        <p:nvPicPr>
          <p:cNvPr id="23555" name="Picture 2" descr="Circular Flow04.png">
            <a:extLst>
              <a:ext uri="{FF2B5EF4-FFF2-40B4-BE49-F238E27FC236}">
                <a16:creationId xmlns:a16="http://schemas.microsoft.com/office/drawing/2014/main" id="{0566BBBA-0780-9FBA-7B3B-F04D5BFC6D2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11300" y="1133475"/>
            <a:ext cx="6230938" cy="53879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1311</Words>
  <Application>Microsoft Macintosh PowerPoint</Application>
  <PresentationFormat>On-screen Show (4:3)</PresentationFormat>
  <Paragraphs>49</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vt:lpstr>
      <vt:lpstr>ＭＳ Ｐゴシック</vt:lpstr>
      <vt:lpstr>Arial</vt:lpstr>
      <vt:lpstr>Times New Roman</vt:lpstr>
      <vt:lpstr>Office Theme</vt:lpstr>
      <vt:lpstr>Standard Models in Economic Analysis and Political Science</vt:lpstr>
      <vt:lpstr>Standard Assumptions in Economics</vt:lpstr>
      <vt:lpstr>Standard Models in Political Science</vt:lpstr>
      <vt:lpstr> Risk in Economic Decisions</vt:lpstr>
      <vt:lpstr> Risk in States and Markets</vt:lpstr>
      <vt:lpstr> The Circular Flow of Goods and Services 1</vt:lpstr>
      <vt:lpstr> The Circular Flow of Goods and Services 2</vt:lpstr>
      <vt:lpstr> The Circular Flow of Goods and Services 3</vt:lpstr>
      <vt:lpstr> The Circular Flow of Goods and Services 4</vt:lpstr>
      <vt:lpstr> The Circular Flow of Goods and Services 5</vt:lpstr>
      <vt:lpstr> Economic Functions of the Public Sector</vt:lpstr>
      <vt:lpstr> Reforming Political Governance - A</vt:lpstr>
      <vt:lpstr> Reforming Political Governance - B</vt:lpstr>
      <vt:lpstr> Reforming Political Governance - 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Models in Economic Analysis and Political Science</dc:title>
  <dc:creator>Microsoft Office User</dc:creator>
  <cp:lastModifiedBy>Phillip LeBel</cp:lastModifiedBy>
  <cp:revision>10</cp:revision>
  <dcterms:created xsi:type="dcterms:W3CDTF">2018-09-18T15:37:50Z</dcterms:created>
  <dcterms:modified xsi:type="dcterms:W3CDTF">2026-02-03T00:11:32Z</dcterms:modified>
</cp:coreProperties>
</file>